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13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17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4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32.xml" ContentType="application/vnd.openxmlformats-officedocument.presentationml.slide+xml"/>
  <Override PartName="/ppt/slides/slide48.xml" ContentType="application/vnd.openxmlformats-officedocument.presentationml.slide+xml"/>
  <Override PartName="/ppt/slides/slide31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44.xml" ContentType="application/vnd.openxmlformats-officedocument.presentationml.slide+xml"/>
  <Override PartName="/ppt/slides/slide47.xml" ContentType="application/vnd.openxmlformats-officedocument.presentationml.slide+xml"/>
  <Override PartName="/ppt/slides/slide42.xml" ContentType="application/vnd.openxmlformats-officedocument.presentationml.slide+xml"/>
  <Override PartName="/ppt/slides/slide36.xml" ContentType="application/vnd.openxmlformats-officedocument.presentationml.slide+xml"/>
  <Override PartName="/ppt/slides/slide43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7.xml" ContentType="application/vnd.openxmlformats-officedocument.presentationml.slide+xml"/>
  <Override PartName="/ppt/slides/slide35.xml" ContentType="application/vnd.openxmlformats-officedocument.presentationml.slide+xml"/>
  <Override PartName="/ppt/slides/slide38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commentAuthors.xml" ContentType="application/vnd.openxmlformats-officedocument.presentationml.commentAuthors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layout1.xml" ContentType="application/vnd.openxmlformats-officedocument.drawingml.diagramLayout+xml"/>
  <Override PartName="/ppt/theme/theme3.xml" ContentType="application/vnd.openxmlformats-officedocument.theme+xml"/>
  <Override PartName="/ppt/theme/theme2.xml" ContentType="application/vnd.openxmlformats-officedocument.theme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tags/tag1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325" r:id="rId2"/>
    <p:sldId id="513" r:id="rId3"/>
    <p:sldId id="514" r:id="rId4"/>
    <p:sldId id="515" r:id="rId5"/>
    <p:sldId id="516" r:id="rId6"/>
    <p:sldId id="517" r:id="rId7"/>
    <p:sldId id="518" r:id="rId8"/>
    <p:sldId id="520" r:id="rId9"/>
    <p:sldId id="525" r:id="rId10"/>
    <p:sldId id="435" r:id="rId11"/>
    <p:sldId id="462" r:id="rId12"/>
    <p:sldId id="463" r:id="rId13"/>
    <p:sldId id="526" r:id="rId14"/>
    <p:sldId id="403" r:id="rId15"/>
    <p:sldId id="470" r:id="rId16"/>
    <p:sldId id="423" r:id="rId17"/>
    <p:sldId id="471" r:id="rId18"/>
    <p:sldId id="472" r:id="rId19"/>
    <p:sldId id="473" r:id="rId20"/>
    <p:sldId id="474" r:id="rId21"/>
    <p:sldId id="475" r:id="rId22"/>
    <p:sldId id="476" r:id="rId23"/>
    <p:sldId id="485" r:id="rId24"/>
    <p:sldId id="484" r:id="rId25"/>
    <p:sldId id="483" r:id="rId26"/>
    <p:sldId id="477" r:id="rId27"/>
    <p:sldId id="482" r:id="rId28"/>
    <p:sldId id="481" r:id="rId29"/>
    <p:sldId id="450" r:id="rId30"/>
    <p:sldId id="494" r:id="rId31"/>
    <p:sldId id="493" r:id="rId32"/>
    <p:sldId id="492" r:id="rId33"/>
    <p:sldId id="505" r:id="rId34"/>
    <p:sldId id="479" r:id="rId35"/>
    <p:sldId id="521" r:id="rId36"/>
    <p:sldId id="491" r:id="rId37"/>
    <p:sldId id="489" r:id="rId38"/>
    <p:sldId id="478" r:id="rId39"/>
    <p:sldId id="490" r:id="rId40"/>
    <p:sldId id="488" r:id="rId41"/>
    <p:sldId id="498" r:id="rId42"/>
    <p:sldId id="496" r:id="rId43"/>
    <p:sldId id="507" r:id="rId44"/>
    <p:sldId id="487" r:id="rId45"/>
    <p:sldId id="509" r:id="rId46"/>
    <p:sldId id="486" r:id="rId47"/>
    <p:sldId id="504" r:id="rId48"/>
    <p:sldId id="506" r:id="rId49"/>
    <p:sldId id="508" r:id="rId50"/>
    <p:sldId id="522" r:id="rId51"/>
    <p:sldId id="497" r:id="rId52"/>
    <p:sldId id="523" r:id="rId53"/>
    <p:sldId id="524" r:id="rId54"/>
    <p:sldId id="511" r:id="rId55"/>
  </p:sldIdLst>
  <p:sldSz cx="10058400" cy="7772400"/>
  <p:notesSz cx="6946900" cy="9271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andy" initials="R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FF"/>
    <a:srgbClr val="003998"/>
    <a:srgbClr val="003B95"/>
    <a:srgbClr val="003A94"/>
    <a:srgbClr val="FFFF99"/>
    <a:srgbClr val="00FF00"/>
    <a:srgbClr val="66FFFF"/>
    <a:srgbClr val="010000"/>
    <a:srgbClr val="005394"/>
    <a:srgbClr val="6985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00" autoAdjust="0"/>
    <p:restoredTop sz="86391" autoAdjust="0"/>
  </p:normalViewPr>
  <p:slideViewPr>
    <p:cSldViewPr snapToGrid="0" showGuides="1">
      <p:cViewPr varScale="1">
        <p:scale>
          <a:sx n="66" d="100"/>
          <a:sy n="66" d="100"/>
        </p:scale>
        <p:origin x="-1632" y="-108"/>
      </p:cViewPr>
      <p:guideLst>
        <p:guide orient="horz" pos="864"/>
        <p:guide orient="horz" pos="2153"/>
        <p:guide orient="horz" pos="968"/>
        <p:guide orient="horz" pos="3356"/>
        <p:guide orient="horz" pos="4066"/>
        <p:guide pos="3222"/>
        <p:guide pos="287"/>
        <p:guide pos="3127"/>
        <p:guide pos="6030"/>
        <p:guide pos="720"/>
        <p:guide pos="425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72"/>
    </p:cViewPr>
  </p:sorterViewPr>
  <p:notesViewPr>
    <p:cSldViewPr snapToGrid="0">
      <p:cViewPr varScale="1">
        <p:scale>
          <a:sx n="81" d="100"/>
          <a:sy n="81" d="100"/>
        </p:scale>
        <p:origin x="-3132" y="-96"/>
      </p:cViewPr>
      <p:guideLst>
        <p:guide orient="horz" pos="2920"/>
        <p:guide pos="218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64" Type="http://schemas.openxmlformats.org/officeDocument/2006/relationships/customXml" Target="../customXml/item2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65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05A7E8-FCC6-496F-9DE8-5D8A4A8529C0}" type="doc">
      <dgm:prSet loTypeId="urn:microsoft.com/office/officeart/2005/8/layout/pyramid1" loCatId="pyramid" qsTypeId="urn:microsoft.com/office/officeart/2005/8/quickstyle/3d4" qsCatId="3D" csTypeId="urn:microsoft.com/office/officeart/2005/8/colors/accent6_4" csCatId="accent6" phldr="1"/>
      <dgm:spPr/>
    </dgm:pt>
    <dgm:pt modelId="{973E0C9B-2F41-4825-907C-BEC09B9960B4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1400" b="1" i="1" dirty="0" smtClean="0"/>
            <a:t>Dry </a:t>
          </a:r>
        </a:p>
        <a:p>
          <a:pPr>
            <a:spcAft>
              <a:spcPts val="0"/>
            </a:spcAft>
          </a:pPr>
          <a:r>
            <a:rPr lang="en-US" sz="1400" b="1" i="1" dirty="0" smtClean="0"/>
            <a:t>Storage</a:t>
          </a:r>
        </a:p>
      </dgm:t>
    </dgm:pt>
    <dgm:pt modelId="{21D72E46-6DED-4CB8-80B1-CCA6C4D6E43C}" type="parTrans" cxnId="{66BC9B9A-EFFE-41D1-8EA4-D0C52BC68A24}">
      <dgm:prSet/>
      <dgm:spPr/>
      <dgm:t>
        <a:bodyPr/>
        <a:lstStyle/>
        <a:p>
          <a:endParaRPr lang="en-US" sz="1400" b="0" i="1"/>
        </a:p>
      </dgm:t>
    </dgm:pt>
    <dgm:pt modelId="{40C7E70F-32A4-4547-891F-19816545AD99}" type="sibTrans" cxnId="{66BC9B9A-EFFE-41D1-8EA4-D0C52BC68A24}">
      <dgm:prSet/>
      <dgm:spPr/>
      <dgm:t>
        <a:bodyPr/>
        <a:lstStyle/>
        <a:p>
          <a:endParaRPr lang="en-US" sz="1400" b="0" i="1"/>
        </a:p>
      </dgm:t>
    </dgm:pt>
    <dgm:pt modelId="{120B9361-2861-488A-82A9-21E641347FF3}">
      <dgm:prSet phldrT="[Text]" custT="1"/>
      <dgm:spPr/>
      <dgm:t>
        <a:bodyPr/>
        <a:lstStyle/>
        <a:p>
          <a:r>
            <a:rPr lang="en-US" sz="1400" b="0" i="1" dirty="0" smtClean="0"/>
            <a:t>Close all Wet Storage Facilities</a:t>
          </a:r>
          <a:endParaRPr lang="en-US" sz="1400" b="0" i="1" dirty="0"/>
        </a:p>
      </dgm:t>
    </dgm:pt>
    <dgm:pt modelId="{E8697D3C-78C2-4C0D-9555-CA022016411E}" type="parTrans" cxnId="{86EAADEE-6BC5-4397-99DF-FB9DEE3DDCAB}">
      <dgm:prSet/>
      <dgm:spPr/>
      <dgm:t>
        <a:bodyPr/>
        <a:lstStyle/>
        <a:p>
          <a:endParaRPr lang="en-US" sz="1400" b="0" i="1"/>
        </a:p>
      </dgm:t>
    </dgm:pt>
    <dgm:pt modelId="{62436A79-A3D8-44E7-B034-C000EFB95FA6}" type="sibTrans" cxnId="{86EAADEE-6BC5-4397-99DF-FB9DEE3DDCAB}">
      <dgm:prSet/>
      <dgm:spPr/>
      <dgm:t>
        <a:bodyPr/>
        <a:lstStyle/>
        <a:p>
          <a:endParaRPr lang="en-US" sz="1400" b="0" i="1"/>
        </a:p>
      </dgm:t>
    </dgm:pt>
    <dgm:pt modelId="{1CA102FA-EC89-467B-B16F-7547191762A3}">
      <dgm:prSet custT="1"/>
      <dgm:spPr/>
      <dgm:t>
        <a:bodyPr/>
        <a:lstStyle/>
        <a:p>
          <a:r>
            <a:rPr lang="en-US" sz="1400" b="0" i="1" dirty="0" smtClean="0"/>
            <a:t>Convert Wet CCP Processes to Dry Operation </a:t>
          </a:r>
        </a:p>
        <a:p>
          <a:r>
            <a:rPr lang="en-US" sz="1400" b="0" i="1" dirty="0" smtClean="0"/>
            <a:t>(Fly Ash, Bottom Ash, and Gypsum)</a:t>
          </a:r>
          <a:endParaRPr lang="en-US" sz="1400" b="0" i="1" dirty="0"/>
        </a:p>
      </dgm:t>
    </dgm:pt>
    <dgm:pt modelId="{10EA47A7-E5F4-48E2-B51F-A675C6D96B84}" type="parTrans" cxnId="{42F13384-C013-4713-A4F8-29D462FA90B4}">
      <dgm:prSet/>
      <dgm:spPr/>
      <dgm:t>
        <a:bodyPr/>
        <a:lstStyle/>
        <a:p>
          <a:endParaRPr lang="en-US" sz="1400" b="0" i="1"/>
        </a:p>
      </dgm:t>
    </dgm:pt>
    <dgm:pt modelId="{9B9CF006-81C4-42B9-A252-F545D739EDC0}" type="sibTrans" cxnId="{42F13384-C013-4713-A4F8-29D462FA90B4}">
      <dgm:prSet/>
      <dgm:spPr/>
      <dgm:t>
        <a:bodyPr/>
        <a:lstStyle/>
        <a:p>
          <a:endParaRPr lang="en-US" sz="1400" b="0" i="1"/>
        </a:p>
      </dgm:t>
    </dgm:pt>
    <dgm:pt modelId="{96A1A5A5-B99D-4013-ABB7-9315839258B3}">
      <dgm:prSet custT="1"/>
      <dgm:spPr/>
      <dgm:t>
        <a:bodyPr/>
        <a:lstStyle/>
        <a:p>
          <a:r>
            <a:rPr lang="en-US" sz="1400" b="0" i="1" dirty="0" smtClean="0"/>
            <a:t>Develop a Water Management Strategy for Plant Process Water</a:t>
          </a:r>
          <a:endParaRPr lang="en-US" sz="1400" b="0" i="1" dirty="0"/>
        </a:p>
      </dgm:t>
    </dgm:pt>
    <dgm:pt modelId="{068078EB-49D7-4134-AF53-2D7E40EC2EBB}" type="parTrans" cxnId="{BBC943E8-6DBA-4EDE-841E-849FF5E59D17}">
      <dgm:prSet/>
      <dgm:spPr/>
      <dgm:t>
        <a:bodyPr/>
        <a:lstStyle/>
        <a:p>
          <a:endParaRPr lang="en-US" sz="1400" b="0" i="1"/>
        </a:p>
      </dgm:t>
    </dgm:pt>
    <dgm:pt modelId="{D79686B5-89AF-4558-A7E3-04CDD119A2AA}" type="sibTrans" cxnId="{BBC943E8-6DBA-4EDE-841E-849FF5E59D17}">
      <dgm:prSet/>
      <dgm:spPr/>
      <dgm:t>
        <a:bodyPr/>
        <a:lstStyle/>
        <a:p>
          <a:endParaRPr lang="en-US" sz="1400" b="0" i="1"/>
        </a:p>
      </dgm:t>
    </dgm:pt>
    <dgm:pt modelId="{F8770FAC-C544-4713-9119-68A7E380E1FD}">
      <dgm:prSet custT="1"/>
      <dgm:spPr/>
      <dgm:t>
        <a:bodyPr/>
        <a:lstStyle/>
        <a:p>
          <a:r>
            <a:rPr lang="en-US" sz="1400" b="0" i="1" dirty="0" smtClean="0"/>
            <a:t>Implement Long Term Stability Improvements and Remediation to Existing CCP Facilities</a:t>
          </a:r>
          <a:endParaRPr lang="en-US" sz="1400" b="0" i="1" dirty="0"/>
        </a:p>
      </dgm:t>
    </dgm:pt>
    <dgm:pt modelId="{9B11056C-C3A2-4AAE-AAF0-2CCD1485161C}" type="parTrans" cxnId="{4E616F86-691E-4F70-901E-846529131C1C}">
      <dgm:prSet/>
      <dgm:spPr/>
      <dgm:t>
        <a:bodyPr/>
        <a:lstStyle/>
        <a:p>
          <a:endParaRPr lang="en-US" sz="1400" b="0" i="1"/>
        </a:p>
      </dgm:t>
    </dgm:pt>
    <dgm:pt modelId="{C5252A49-594D-4671-8DD5-30F96653E444}" type="sibTrans" cxnId="{4E616F86-691E-4F70-901E-846529131C1C}">
      <dgm:prSet/>
      <dgm:spPr/>
      <dgm:t>
        <a:bodyPr/>
        <a:lstStyle/>
        <a:p>
          <a:endParaRPr lang="en-US" sz="1400" b="0" i="1"/>
        </a:p>
      </dgm:t>
    </dgm:pt>
    <dgm:pt modelId="{F2DCE589-770F-40D4-A2CF-5491361AD7FC}" type="pres">
      <dgm:prSet presAssocID="{3805A7E8-FCC6-496F-9DE8-5D8A4A8529C0}" presName="Name0" presStyleCnt="0">
        <dgm:presLayoutVars>
          <dgm:dir/>
          <dgm:animLvl val="lvl"/>
          <dgm:resizeHandles val="exact"/>
        </dgm:presLayoutVars>
      </dgm:prSet>
      <dgm:spPr/>
    </dgm:pt>
    <dgm:pt modelId="{24B9E242-597D-4832-9FA1-6D762F49798A}" type="pres">
      <dgm:prSet presAssocID="{973E0C9B-2F41-4825-907C-BEC09B9960B4}" presName="Name8" presStyleCnt="0"/>
      <dgm:spPr/>
    </dgm:pt>
    <dgm:pt modelId="{C7CB5077-8DB2-4DD3-98A7-51483283EB74}" type="pres">
      <dgm:prSet presAssocID="{973E0C9B-2F41-4825-907C-BEC09B9960B4}" presName="level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BB862B-F681-4639-867F-2C9E3B436E0D}" type="pres">
      <dgm:prSet presAssocID="{973E0C9B-2F41-4825-907C-BEC09B9960B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E4C362-7E42-44C5-A108-047447D9CAF3}" type="pres">
      <dgm:prSet presAssocID="{120B9361-2861-488A-82A9-21E641347FF3}" presName="Name8" presStyleCnt="0"/>
      <dgm:spPr/>
    </dgm:pt>
    <dgm:pt modelId="{305E32D8-2E4F-4BB4-BCE7-4B1B5ABEC7E9}" type="pres">
      <dgm:prSet presAssocID="{120B9361-2861-488A-82A9-21E641347FF3}" presName="level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12FF4B-4D4D-4764-93E0-5ACA3F0374DA}" type="pres">
      <dgm:prSet presAssocID="{120B9361-2861-488A-82A9-21E641347FF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4D4FF5-BCEA-4BC8-ABA7-080D7A27CDE2}" type="pres">
      <dgm:prSet presAssocID="{96A1A5A5-B99D-4013-ABB7-9315839258B3}" presName="Name8" presStyleCnt="0"/>
      <dgm:spPr/>
    </dgm:pt>
    <dgm:pt modelId="{5436623C-9599-4187-8E97-4BADCCBBCB5C}" type="pres">
      <dgm:prSet presAssocID="{96A1A5A5-B99D-4013-ABB7-9315839258B3}" presName="level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9EF3D1-C0F2-4491-8637-70C1DA17D263}" type="pres">
      <dgm:prSet presAssocID="{96A1A5A5-B99D-4013-ABB7-9315839258B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2A3B88-3D30-4D51-8EC5-B9D44FC16428}" type="pres">
      <dgm:prSet presAssocID="{1CA102FA-EC89-467B-B16F-7547191762A3}" presName="Name8" presStyleCnt="0"/>
      <dgm:spPr/>
    </dgm:pt>
    <dgm:pt modelId="{70C5B99E-7696-4B5D-B090-89D869452E95}" type="pres">
      <dgm:prSet presAssocID="{1CA102FA-EC89-467B-B16F-7547191762A3}" presName="level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9A08EA-7BAD-4E3A-A5AF-CE6265CC64E3}" type="pres">
      <dgm:prSet presAssocID="{1CA102FA-EC89-467B-B16F-7547191762A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C0B6FA-6AD5-4698-B088-79058591841C}" type="pres">
      <dgm:prSet presAssocID="{F8770FAC-C544-4713-9119-68A7E380E1FD}" presName="Name8" presStyleCnt="0"/>
      <dgm:spPr/>
    </dgm:pt>
    <dgm:pt modelId="{65A758BC-04D5-43D0-BA06-D3ECC507C3CB}" type="pres">
      <dgm:prSet presAssocID="{F8770FAC-C544-4713-9119-68A7E380E1FD}" presName="level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55BFA9-E4D1-4406-98D1-FB77217D8374}" type="pres">
      <dgm:prSet presAssocID="{F8770FAC-C544-4713-9119-68A7E380E1F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BC943E8-6DBA-4EDE-841E-849FF5E59D17}" srcId="{3805A7E8-FCC6-496F-9DE8-5D8A4A8529C0}" destId="{96A1A5A5-B99D-4013-ABB7-9315839258B3}" srcOrd="2" destOrd="0" parTransId="{068078EB-49D7-4134-AF53-2D7E40EC2EBB}" sibTransId="{D79686B5-89AF-4558-A7E3-04CDD119A2AA}"/>
    <dgm:cxn modelId="{4E616F86-691E-4F70-901E-846529131C1C}" srcId="{3805A7E8-FCC6-496F-9DE8-5D8A4A8529C0}" destId="{F8770FAC-C544-4713-9119-68A7E380E1FD}" srcOrd="4" destOrd="0" parTransId="{9B11056C-C3A2-4AAE-AAF0-2CCD1485161C}" sibTransId="{C5252A49-594D-4671-8DD5-30F96653E444}"/>
    <dgm:cxn modelId="{8B854D99-2815-451B-9223-8CF89509FBA8}" type="presOf" srcId="{F8770FAC-C544-4713-9119-68A7E380E1FD}" destId="{65A758BC-04D5-43D0-BA06-D3ECC507C3CB}" srcOrd="0" destOrd="0" presId="urn:microsoft.com/office/officeart/2005/8/layout/pyramid1"/>
    <dgm:cxn modelId="{B58429A1-8602-48D0-AB58-94C81F05F51D}" type="presOf" srcId="{1CA102FA-EC89-467B-B16F-7547191762A3}" destId="{70C5B99E-7696-4B5D-B090-89D869452E95}" srcOrd="0" destOrd="0" presId="urn:microsoft.com/office/officeart/2005/8/layout/pyramid1"/>
    <dgm:cxn modelId="{1C3E9744-4C31-4A03-B820-8CC179402892}" type="presOf" srcId="{120B9361-2861-488A-82A9-21E641347FF3}" destId="{F312FF4B-4D4D-4764-93E0-5ACA3F0374DA}" srcOrd="1" destOrd="0" presId="urn:microsoft.com/office/officeart/2005/8/layout/pyramid1"/>
    <dgm:cxn modelId="{31AA7E2D-66E8-471E-9E96-0EEA300615D5}" type="presOf" srcId="{3805A7E8-FCC6-496F-9DE8-5D8A4A8529C0}" destId="{F2DCE589-770F-40D4-A2CF-5491361AD7FC}" srcOrd="0" destOrd="0" presId="urn:microsoft.com/office/officeart/2005/8/layout/pyramid1"/>
    <dgm:cxn modelId="{42F13384-C013-4713-A4F8-29D462FA90B4}" srcId="{3805A7E8-FCC6-496F-9DE8-5D8A4A8529C0}" destId="{1CA102FA-EC89-467B-B16F-7547191762A3}" srcOrd="3" destOrd="0" parTransId="{10EA47A7-E5F4-48E2-B51F-A675C6D96B84}" sibTransId="{9B9CF006-81C4-42B9-A252-F545D739EDC0}"/>
    <dgm:cxn modelId="{01CC08C6-46FE-4BFD-BBDB-197948A5BC63}" type="presOf" srcId="{96A1A5A5-B99D-4013-ABB7-9315839258B3}" destId="{479EF3D1-C0F2-4491-8637-70C1DA17D263}" srcOrd="1" destOrd="0" presId="urn:microsoft.com/office/officeart/2005/8/layout/pyramid1"/>
    <dgm:cxn modelId="{ACA34C36-DAF8-483D-B478-B4B21F3E4029}" type="presOf" srcId="{96A1A5A5-B99D-4013-ABB7-9315839258B3}" destId="{5436623C-9599-4187-8E97-4BADCCBBCB5C}" srcOrd="0" destOrd="0" presId="urn:microsoft.com/office/officeart/2005/8/layout/pyramid1"/>
    <dgm:cxn modelId="{96E50E6D-A048-44A0-90C9-DBB2151AABFA}" type="presOf" srcId="{973E0C9B-2F41-4825-907C-BEC09B9960B4}" destId="{17BB862B-F681-4639-867F-2C9E3B436E0D}" srcOrd="1" destOrd="0" presId="urn:microsoft.com/office/officeart/2005/8/layout/pyramid1"/>
    <dgm:cxn modelId="{30EB8782-68B6-48BE-8313-BFD617C20294}" type="presOf" srcId="{973E0C9B-2F41-4825-907C-BEC09B9960B4}" destId="{C7CB5077-8DB2-4DD3-98A7-51483283EB74}" srcOrd="0" destOrd="0" presId="urn:microsoft.com/office/officeart/2005/8/layout/pyramid1"/>
    <dgm:cxn modelId="{86EAADEE-6BC5-4397-99DF-FB9DEE3DDCAB}" srcId="{3805A7E8-FCC6-496F-9DE8-5D8A4A8529C0}" destId="{120B9361-2861-488A-82A9-21E641347FF3}" srcOrd="1" destOrd="0" parTransId="{E8697D3C-78C2-4C0D-9555-CA022016411E}" sibTransId="{62436A79-A3D8-44E7-B034-C000EFB95FA6}"/>
    <dgm:cxn modelId="{6D37E108-D80C-4E73-8F09-78C82AFCE6B9}" type="presOf" srcId="{120B9361-2861-488A-82A9-21E641347FF3}" destId="{305E32D8-2E4F-4BB4-BCE7-4B1B5ABEC7E9}" srcOrd="0" destOrd="0" presId="urn:microsoft.com/office/officeart/2005/8/layout/pyramid1"/>
    <dgm:cxn modelId="{5924EA58-9419-4309-8E4B-F610B5FA969F}" type="presOf" srcId="{1CA102FA-EC89-467B-B16F-7547191762A3}" destId="{239A08EA-7BAD-4E3A-A5AF-CE6265CC64E3}" srcOrd="1" destOrd="0" presId="urn:microsoft.com/office/officeart/2005/8/layout/pyramid1"/>
    <dgm:cxn modelId="{D769F2FC-E35B-4C75-8D7D-FBB0D8A4CF66}" type="presOf" srcId="{F8770FAC-C544-4713-9119-68A7E380E1FD}" destId="{CB55BFA9-E4D1-4406-98D1-FB77217D8374}" srcOrd="1" destOrd="0" presId="urn:microsoft.com/office/officeart/2005/8/layout/pyramid1"/>
    <dgm:cxn modelId="{66BC9B9A-EFFE-41D1-8EA4-D0C52BC68A24}" srcId="{3805A7E8-FCC6-496F-9DE8-5D8A4A8529C0}" destId="{973E0C9B-2F41-4825-907C-BEC09B9960B4}" srcOrd="0" destOrd="0" parTransId="{21D72E46-6DED-4CB8-80B1-CCA6C4D6E43C}" sibTransId="{40C7E70F-32A4-4547-891F-19816545AD99}"/>
    <dgm:cxn modelId="{6E000F89-31CB-47FA-AAD7-79BF3AB260C6}" type="presParOf" srcId="{F2DCE589-770F-40D4-A2CF-5491361AD7FC}" destId="{24B9E242-597D-4832-9FA1-6D762F49798A}" srcOrd="0" destOrd="0" presId="urn:microsoft.com/office/officeart/2005/8/layout/pyramid1"/>
    <dgm:cxn modelId="{7B54CD79-9BF1-4572-A404-D3057C754B72}" type="presParOf" srcId="{24B9E242-597D-4832-9FA1-6D762F49798A}" destId="{C7CB5077-8DB2-4DD3-98A7-51483283EB74}" srcOrd="0" destOrd="0" presId="urn:microsoft.com/office/officeart/2005/8/layout/pyramid1"/>
    <dgm:cxn modelId="{4863632F-F99E-46BA-AEA8-6D1D8A10F269}" type="presParOf" srcId="{24B9E242-597D-4832-9FA1-6D762F49798A}" destId="{17BB862B-F681-4639-867F-2C9E3B436E0D}" srcOrd="1" destOrd="0" presId="urn:microsoft.com/office/officeart/2005/8/layout/pyramid1"/>
    <dgm:cxn modelId="{27DD9A90-5752-446B-B4C5-875ECA6D4181}" type="presParOf" srcId="{F2DCE589-770F-40D4-A2CF-5491361AD7FC}" destId="{67E4C362-7E42-44C5-A108-047447D9CAF3}" srcOrd="1" destOrd="0" presId="urn:microsoft.com/office/officeart/2005/8/layout/pyramid1"/>
    <dgm:cxn modelId="{AFF76001-F895-4DFC-A4D3-ED42416E387E}" type="presParOf" srcId="{67E4C362-7E42-44C5-A108-047447D9CAF3}" destId="{305E32D8-2E4F-4BB4-BCE7-4B1B5ABEC7E9}" srcOrd="0" destOrd="0" presId="urn:microsoft.com/office/officeart/2005/8/layout/pyramid1"/>
    <dgm:cxn modelId="{59491026-34F0-4C01-B4FC-45E8D72A1D95}" type="presParOf" srcId="{67E4C362-7E42-44C5-A108-047447D9CAF3}" destId="{F312FF4B-4D4D-4764-93E0-5ACA3F0374DA}" srcOrd="1" destOrd="0" presId="urn:microsoft.com/office/officeart/2005/8/layout/pyramid1"/>
    <dgm:cxn modelId="{EA04750D-8FDC-41D6-BF02-469AD4EE8BE6}" type="presParOf" srcId="{F2DCE589-770F-40D4-A2CF-5491361AD7FC}" destId="{F24D4FF5-BCEA-4BC8-ABA7-080D7A27CDE2}" srcOrd="2" destOrd="0" presId="urn:microsoft.com/office/officeart/2005/8/layout/pyramid1"/>
    <dgm:cxn modelId="{58C69F99-EA78-4EC8-94B3-E23B522AC14E}" type="presParOf" srcId="{F24D4FF5-BCEA-4BC8-ABA7-080D7A27CDE2}" destId="{5436623C-9599-4187-8E97-4BADCCBBCB5C}" srcOrd="0" destOrd="0" presId="urn:microsoft.com/office/officeart/2005/8/layout/pyramid1"/>
    <dgm:cxn modelId="{01D238FA-80A6-4929-B562-C1CB510A8744}" type="presParOf" srcId="{F24D4FF5-BCEA-4BC8-ABA7-080D7A27CDE2}" destId="{479EF3D1-C0F2-4491-8637-70C1DA17D263}" srcOrd="1" destOrd="0" presId="urn:microsoft.com/office/officeart/2005/8/layout/pyramid1"/>
    <dgm:cxn modelId="{EB04DB3A-80E0-4752-A46C-C069F1230836}" type="presParOf" srcId="{F2DCE589-770F-40D4-A2CF-5491361AD7FC}" destId="{BA2A3B88-3D30-4D51-8EC5-B9D44FC16428}" srcOrd="3" destOrd="0" presId="urn:microsoft.com/office/officeart/2005/8/layout/pyramid1"/>
    <dgm:cxn modelId="{7CB203B5-84FF-4107-AEB5-DDA44D8DA400}" type="presParOf" srcId="{BA2A3B88-3D30-4D51-8EC5-B9D44FC16428}" destId="{70C5B99E-7696-4B5D-B090-89D869452E95}" srcOrd="0" destOrd="0" presId="urn:microsoft.com/office/officeart/2005/8/layout/pyramid1"/>
    <dgm:cxn modelId="{20447B65-3556-4FC4-A602-1146282DDE11}" type="presParOf" srcId="{BA2A3B88-3D30-4D51-8EC5-B9D44FC16428}" destId="{239A08EA-7BAD-4E3A-A5AF-CE6265CC64E3}" srcOrd="1" destOrd="0" presId="urn:microsoft.com/office/officeart/2005/8/layout/pyramid1"/>
    <dgm:cxn modelId="{268F3149-BACE-45A8-8D12-5A3FE138355A}" type="presParOf" srcId="{F2DCE589-770F-40D4-A2CF-5491361AD7FC}" destId="{D8C0B6FA-6AD5-4698-B088-79058591841C}" srcOrd="4" destOrd="0" presId="urn:microsoft.com/office/officeart/2005/8/layout/pyramid1"/>
    <dgm:cxn modelId="{98FF52AD-A222-4842-B34B-478EE0CE6A54}" type="presParOf" srcId="{D8C0B6FA-6AD5-4698-B088-79058591841C}" destId="{65A758BC-04D5-43D0-BA06-D3ECC507C3CB}" srcOrd="0" destOrd="0" presId="urn:microsoft.com/office/officeart/2005/8/layout/pyramid1"/>
    <dgm:cxn modelId="{2C6BF3AF-0B13-422A-B507-9CFD524226BD}" type="presParOf" srcId="{D8C0B6FA-6AD5-4698-B088-79058591841C}" destId="{CB55BFA9-E4D1-4406-98D1-FB77217D8374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FA60E44-D6D8-49D9-A268-5C301F1026CE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D118F21A-EC77-471B-95A2-304B03714D29}">
      <dgm:prSet phldrT="[Text]" custT="1"/>
      <dgm:spPr/>
      <dgm:t>
        <a:bodyPr/>
        <a:lstStyle/>
        <a:p>
          <a:r>
            <a:rPr lang="en-US" sz="1000" b="1" dirty="0" smtClean="0">
              <a:solidFill>
                <a:srgbClr val="003998"/>
              </a:solidFill>
              <a:latin typeface="Arial" pitchFamily="34" charset="0"/>
              <a:cs typeface="Arial" pitchFamily="34" charset="0"/>
            </a:rPr>
            <a:t>1949-1952  JOF Steam Plant Built.  Boat Harbor (NE) &amp; Condenser Channel (SE) Dikes built using hydraulic fill.</a:t>
          </a:r>
        </a:p>
      </dgm:t>
    </dgm:pt>
    <dgm:pt modelId="{222DA58C-102C-4FAC-AFA5-0CA59498F1F7}" type="parTrans" cxnId="{B3AEA4EC-F166-494D-B075-BF595C458C82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19249117-098D-4D2E-924B-60EDC8BA7B55}" type="sibTrans" cxnId="{B3AEA4EC-F166-494D-B075-BF595C458C82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98ABE4D-A8EF-4D5D-AFDB-317A8A4B76D0}">
      <dgm:prSet phldrT="[Text]" custT="1"/>
      <dgm:spPr/>
      <dgm:t>
        <a:bodyPr/>
        <a:lstStyle/>
        <a:p>
          <a:pPr rtl="0" eaLnBrk="1" latinLnBrk="0"/>
          <a:r>
            <a:rPr lang="en-US" sz="1000" b="1" dirty="0" smtClean="0">
              <a:solidFill>
                <a:srgbClr val="003998"/>
              </a:solidFill>
              <a:latin typeface="Arial" pitchFamily="34" charset="0"/>
              <a:cs typeface="Arial" pitchFamily="34" charset="0"/>
            </a:rPr>
            <a:t>Mid 1960’s – Ash Disposal  Area 1 reaching capacity &amp; planning for Area 2 takes place.</a:t>
          </a:r>
        </a:p>
      </dgm:t>
    </dgm:pt>
    <dgm:pt modelId="{1EF2A52D-36C1-4E17-9A16-1DB031E8B119}" type="parTrans" cxnId="{B8B93299-03E4-4FD6-97E7-A8AFF94D2C83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0ABB654-9BAA-45B1-943C-DD540DC159CB}" type="sibTrans" cxnId="{B8B93299-03E4-4FD6-97E7-A8AFF94D2C83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BE09CE3-2A40-43D9-9D63-BB74D6814270}">
      <dgm:prSet phldrT="[Text]" custT="1"/>
      <dgm:spPr/>
      <dgm:t>
        <a:bodyPr/>
        <a:lstStyle/>
        <a:p>
          <a:r>
            <a:rPr lang="en-US" sz="1000" b="1" dirty="0" smtClean="0">
              <a:solidFill>
                <a:srgbClr val="003998"/>
              </a:solidFill>
              <a:latin typeface="Arial" pitchFamily="34" charset="0"/>
              <a:cs typeface="Arial" pitchFamily="34" charset="0"/>
            </a:rPr>
            <a:t>1977 to 1978 – Ash Disposal Area  2 raised to Elev. 390, East spillway and Metal Waste Pond added. </a:t>
          </a:r>
          <a:endParaRPr lang="en-US" sz="1000" b="1" dirty="0" smtClean="0">
            <a:solidFill>
              <a:srgbClr val="003998"/>
            </a:solidFill>
          </a:endParaRPr>
        </a:p>
      </dgm:t>
    </dgm:pt>
    <dgm:pt modelId="{1D7738A8-B77D-4C06-928D-05E59738DF98}" type="parTrans" cxnId="{E92AF3A5-4A1C-4ADA-B087-5F2829D22C39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15575FF-240C-4AC1-B32F-DD3C60109EE2}" type="sibTrans" cxnId="{E92AF3A5-4A1C-4ADA-B087-5F2829D22C39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6743296-804A-4C48-AC17-F00458498307}">
      <dgm:prSet phldrT="[Text]" custT="1"/>
      <dgm:spPr/>
      <dgm:t>
        <a:bodyPr/>
        <a:lstStyle/>
        <a:p>
          <a:pPr rtl="0" eaLnBrk="1" latinLnBrk="0"/>
          <a:r>
            <a:rPr lang="en-US" sz="1000" b="1" dirty="0" smtClean="0">
              <a:solidFill>
                <a:srgbClr val="003998"/>
              </a:solidFill>
              <a:latin typeface="Arial" pitchFamily="34" charset="0"/>
              <a:cs typeface="Arial" pitchFamily="34" charset="0"/>
            </a:rPr>
            <a:t>1969  to 1970– Ash Disposal Area 2  built to Elev. 378.  Hydraulic  fill used in lower portions of West dike.  North &amp; South Spillways only.</a:t>
          </a:r>
        </a:p>
      </dgm:t>
    </dgm:pt>
    <dgm:pt modelId="{E661D36B-E617-415C-90B9-77580A99A173}" type="parTrans" cxnId="{7BFE1702-250A-4582-BB96-720AB52B71A5}">
      <dgm:prSet/>
      <dgm:spPr/>
      <dgm:t>
        <a:bodyPr/>
        <a:lstStyle/>
        <a:p>
          <a:endParaRPr lang="en-US"/>
        </a:p>
      </dgm:t>
    </dgm:pt>
    <dgm:pt modelId="{78D6722F-1646-40B9-9B0B-ED9BD7E3117D}" type="sibTrans" cxnId="{7BFE1702-250A-4582-BB96-720AB52B71A5}">
      <dgm:prSet/>
      <dgm:spPr/>
      <dgm:t>
        <a:bodyPr/>
        <a:lstStyle/>
        <a:p>
          <a:endParaRPr lang="en-US"/>
        </a:p>
      </dgm:t>
    </dgm:pt>
    <dgm:pt modelId="{CDFB23C7-9397-4964-904C-D7A9D16621EA}">
      <dgm:prSet phldrT="[Text]" custT="1"/>
      <dgm:spPr/>
      <dgm:t>
        <a:bodyPr/>
        <a:lstStyle/>
        <a:p>
          <a:r>
            <a:rPr lang="en-US" sz="1000" b="1" dirty="0" smtClean="0">
              <a:solidFill>
                <a:srgbClr val="003998"/>
              </a:solidFill>
              <a:latin typeface="Arial" pitchFamily="34" charset="0"/>
              <a:cs typeface="Arial" pitchFamily="34" charset="0"/>
            </a:rPr>
            <a:t>During 1950’s to late 1960’s all ash sluiced north to Ash Disposal Area 1</a:t>
          </a:r>
        </a:p>
      </dgm:t>
    </dgm:pt>
    <dgm:pt modelId="{FB90DD95-AC6E-49E8-8EA5-59D3C98B6D35}" type="parTrans" cxnId="{04790631-4F4B-4991-B2D4-4D6D30E165A6}">
      <dgm:prSet/>
      <dgm:spPr/>
      <dgm:t>
        <a:bodyPr/>
        <a:lstStyle/>
        <a:p>
          <a:endParaRPr lang="en-US"/>
        </a:p>
      </dgm:t>
    </dgm:pt>
    <dgm:pt modelId="{A332C0EE-4488-4959-AAA5-953EB963699D}" type="sibTrans" cxnId="{04790631-4F4B-4991-B2D4-4D6D30E165A6}">
      <dgm:prSet/>
      <dgm:spPr/>
      <dgm:t>
        <a:bodyPr/>
        <a:lstStyle/>
        <a:p>
          <a:endParaRPr lang="en-US"/>
        </a:p>
      </dgm:t>
    </dgm:pt>
    <dgm:pt modelId="{8DF01039-BD42-481D-84A6-EAF5AD76BD75}">
      <dgm:prSet phldrT="[Text]" custT="1"/>
      <dgm:spPr/>
      <dgm:t>
        <a:bodyPr/>
        <a:lstStyle/>
        <a:p>
          <a:r>
            <a:rPr lang="en-US" sz="1000" b="1" dirty="0" smtClean="0">
              <a:solidFill>
                <a:srgbClr val="003998"/>
              </a:solidFill>
              <a:latin typeface="Arial" pitchFamily="34" charset="0"/>
              <a:cs typeface="Arial" pitchFamily="34" charset="0"/>
            </a:rPr>
            <a:t>1994 – Sink hole forms over one South Spillway, pipes slip lined, and  middle spillway removed from service.</a:t>
          </a:r>
        </a:p>
      </dgm:t>
    </dgm:pt>
    <dgm:pt modelId="{0E21D8E8-0308-4F33-AE5C-A230EB9333DC}" type="parTrans" cxnId="{E99A5172-6455-49D2-A134-78963A6E7253}">
      <dgm:prSet/>
      <dgm:spPr/>
      <dgm:t>
        <a:bodyPr/>
        <a:lstStyle/>
        <a:p>
          <a:endParaRPr lang="en-US"/>
        </a:p>
      </dgm:t>
    </dgm:pt>
    <dgm:pt modelId="{A2833832-E4BD-4E18-BACA-CCEE55F960DA}" type="sibTrans" cxnId="{E99A5172-6455-49D2-A134-78963A6E7253}">
      <dgm:prSet/>
      <dgm:spPr/>
      <dgm:t>
        <a:bodyPr/>
        <a:lstStyle/>
        <a:p>
          <a:endParaRPr lang="en-US"/>
        </a:p>
      </dgm:t>
    </dgm:pt>
    <dgm:pt modelId="{0DDE280A-E460-4304-B3C6-AC8502DF39A9}">
      <dgm:prSet phldrT="[Text]" custT="1"/>
      <dgm:spPr>
        <a:noFill/>
      </dgm:spPr>
      <dgm:t>
        <a:bodyPr/>
        <a:lstStyle/>
        <a:p>
          <a:r>
            <a:rPr lang="en-US" sz="1000" b="1" dirty="0" smtClean="0">
              <a:solidFill>
                <a:srgbClr val="003998"/>
              </a:solidFill>
              <a:latin typeface="Arial" pitchFamily="34" charset="0"/>
              <a:cs typeface="Arial" pitchFamily="34" charset="0"/>
            </a:rPr>
            <a:t>1994 to 1996 – Serious erosion  at toe of West Dikes. Repairs w/ rip rap.</a:t>
          </a:r>
        </a:p>
      </dgm:t>
    </dgm:pt>
    <dgm:pt modelId="{A444FAD7-1C59-4423-B009-E42EE8A3B764}" type="parTrans" cxnId="{C0312010-02D2-4B53-B6B5-44EF17EB2D8D}">
      <dgm:prSet/>
      <dgm:spPr/>
      <dgm:t>
        <a:bodyPr/>
        <a:lstStyle/>
        <a:p>
          <a:endParaRPr lang="en-US"/>
        </a:p>
      </dgm:t>
    </dgm:pt>
    <dgm:pt modelId="{CB4F9A3D-E952-4115-83C2-BB3A904E7194}" type="sibTrans" cxnId="{C0312010-02D2-4B53-B6B5-44EF17EB2D8D}">
      <dgm:prSet/>
      <dgm:spPr/>
      <dgm:t>
        <a:bodyPr/>
        <a:lstStyle/>
        <a:p>
          <a:endParaRPr lang="en-US"/>
        </a:p>
      </dgm:t>
    </dgm:pt>
    <dgm:pt modelId="{5AA70481-AFB9-436D-9502-C11CC407FF7C}">
      <dgm:prSet phldrT="[Text]" custT="1"/>
      <dgm:spPr>
        <a:noFill/>
      </dgm:spPr>
      <dgm:t>
        <a:bodyPr/>
        <a:lstStyle/>
        <a:p>
          <a:r>
            <a:rPr lang="en-US" sz="1000" b="1" dirty="0" smtClean="0">
              <a:solidFill>
                <a:srgbClr val="003998"/>
              </a:solidFill>
              <a:latin typeface="Arial" pitchFamily="34" charset="0"/>
              <a:cs typeface="Arial" pitchFamily="34" charset="0"/>
            </a:rPr>
            <a:t>2009 Phase 1 Report, Phase 2 Geotech Study, New Spillways Designed &amp; Installed</a:t>
          </a:r>
        </a:p>
      </dgm:t>
    </dgm:pt>
    <dgm:pt modelId="{E231D5F1-EEC8-4F9B-B7A1-6A5EA5FEE529}" type="parTrans" cxnId="{37F1B94F-216D-4704-AF9D-FEA183EE368A}">
      <dgm:prSet/>
      <dgm:spPr/>
      <dgm:t>
        <a:bodyPr/>
        <a:lstStyle/>
        <a:p>
          <a:endParaRPr lang="en-US"/>
        </a:p>
      </dgm:t>
    </dgm:pt>
    <dgm:pt modelId="{03B94A67-FAC9-49AC-9B03-639F848B2F97}" type="sibTrans" cxnId="{37F1B94F-216D-4704-AF9D-FEA183EE368A}">
      <dgm:prSet/>
      <dgm:spPr/>
      <dgm:t>
        <a:bodyPr/>
        <a:lstStyle/>
        <a:p>
          <a:endParaRPr lang="en-US"/>
        </a:p>
      </dgm:t>
    </dgm:pt>
    <dgm:pt modelId="{84E01A4F-B151-4904-B8B8-B22227EAD240}">
      <dgm:prSet phldrT="[Text]" custT="1"/>
      <dgm:spPr>
        <a:noFill/>
      </dgm:spPr>
      <dgm:t>
        <a:bodyPr/>
        <a:lstStyle/>
        <a:p>
          <a:r>
            <a:rPr lang="en-US" sz="1000" b="1" dirty="0" smtClean="0">
              <a:solidFill>
                <a:srgbClr val="003998"/>
              </a:solidFill>
              <a:latin typeface="Arial" pitchFamily="34" charset="0"/>
              <a:cs typeface="Arial" pitchFamily="34" charset="0"/>
            </a:rPr>
            <a:t>2002 – Slough on NE Dike forms, repairs w/ rip rap.  Inspection reports that Seep 3A had increased in size.</a:t>
          </a:r>
        </a:p>
      </dgm:t>
    </dgm:pt>
    <dgm:pt modelId="{F6563E82-EDB2-407B-956F-82020C207651}" type="parTrans" cxnId="{C597FA31-0DD2-47E3-8803-A7C27F628E2E}">
      <dgm:prSet/>
      <dgm:spPr/>
      <dgm:t>
        <a:bodyPr/>
        <a:lstStyle/>
        <a:p>
          <a:endParaRPr lang="en-US"/>
        </a:p>
      </dgm:t>
    </dgm:pt>
    <dgm:pt modelId="{20D4C837-694E-4EDC-823E-0D70D99DE93D}" type="sibTrans" cxnId="{C597FA31-0DD2-47E3-8803-A7C27F628E2E}">
      <dgm:prSet/>
      <dgm:spPr/>
      <dgm:t>
        <a:bodyPr/>
        <a:lstStyle/>
        <a:p>
          <a:endParaRPr lang="en-US"/>
        </a:p>
      </dgm:t>
    </dgm:pt>
    <dgm:pt modelId="{39EF4070-7066-49E7-8A34-CF144091FC26}">
      <dgm:prSet phldrT="[Text]" custT="1"/>
      <dgm:spPr/>
      <dgm:t>
        <a:bodyPr/>
        <a:lstStyle/>
        <a:p>
          <a:r>
            <a:rPr lang="en-US" sz="1000" b="1" dirty="0" smtClean="0">
              <a:solidFill>
                <a:srgbClr val="003998"/>
              </a:solidFill>
              <a:latin typeface="Arial" pitchFamily="34" charset="0"/>
              <a:cs typeface="Arial" pitchFamily="34" charset="0"/>
            </a:rPr>
            <a:t>1976 – Seepage Reported on NE Dike.  Area repaired by excavating and replacing with clay.  Seepage reappears later as ash pond raised.</a:t>
          </a:r>
        </a:p>
      </dgm:t>
    </dgm:pt>
    <dgm:pt modelId="{9ED7E693-3849-4719-8BF9-AB50FCECD26A}" type="parTrans" cxnId="{85A811B0-0BA8-4DC3-AFA0-9E8B1DE021A5}">
      <dgm:prSet/>
      <dgm:spPr/>
      <dgm:t>
        <a:bodyPr/>
        <a:lstStyle/>
        <a:p>
          <a:endParaRPr lang="en-US"/>
        </a:p>
      </dgm:t>
    </dgm:pt>
    <dgm:pt modelId="{D55E341F-F4D6-4818-A7B4-7D340892E27C}" type="sibTrans" cxnId="{85A811B0-0BA8-4DC3-AFA0-9E8B1DE021A5}">
      <dgm:prSet/>
      <dgm:spPr/>
      <dgm:t>
        <a:bodyPr/>
        <a:lstStyle/>
        <a:p>
          <a:endParaRPr lang="en-US"/>
        </a:p>
      </dgm:t>
    </dgm:pt>
    <dgm:pt modelId="{C37041C2-FDA2-4190-A1B9-35B8356CAED5}" type="pres">
      <dgm:prSet presAssocID="{DFA60E44-D6D8-49D9-A268-5C301F1026CE}" presName="Name0" presStyleCnt="0">
        <dgm:presLayoutVars>
          <dgm:dir/>
          <dgm:resizeHandles val="exact"/>
        </dgm:presLayoutVars>
      </dgm:prSet>
      <dgm:spPr/>
    </dgm:pt>
    <dgm:pt modelId="{1226336F-FD2C-429D-84AD-D7165CF44A89}" type="pres">
      <dgm:prSet presAssocID="{DFA60E44-D6D8-49D9-A268-5C301F1026CE}" presName="arrow" presStyleLbl="bgShp" presStyleIdx="0" presStyleCnt="1" custScaleY="61644"/>
      <dgm:spPr>
        <a:prstGeom prst="rightArrow">
          <a:avLst/>
        </a:prstGeom>
      </dgm:spPr>
    </dgm:pt>
    <dgm:pt modelId="{4488BA8B-5D49-4754-BF43-15058715233D}" type="pres">
      <dgm:prSet presAssocID="{DFA60E44-D6D8-49D9-A268-5C301F1026CE}" presName="points" presStyleCnt="0"/>
      <dgm:spPr/>
    </dgm:pt>
    <dgm:pt modelId="{3914CE3E-A087-4487-8776-045140FACFC3}" type="pres">
      <dgm:prSet presAssocID="{D118F21A-EC77-471B-95A2-304B03714D29}" presName="compositeA" presStyleCnt="0"/>
      <dgm:spPr/>
    </dgm:pt>
    <dgm:pt modelId="{F264EC97-8EE8-4FF2-A8B9-7AB54A0F13C4}" type="pres">
      <dgm:prSet presAssocID="{D118F21A-EC77-471B-95A2-304B03714D29}" presName="textA" presStyleLbl="revTx" presStyleIdx="0" presStyleCnt="10" custScaleX="1337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702178-CA9A-4B8C-8018-B4582BC5C1C0}" type="pres">
      <dgm:prSet presAssocID="{D118F21A-EC77-471B-95A2-304B03714D29}" presName="circleA" presStyleLbl="node1" presStyleIdx="0" presStyleCnt="10" custScaleX="100424" custScaleY="102740"/>
      <dgm:spPr/>
    </dgm:pt>
    <dgm:pt modelId="{4E136E89-C520-49BF-92DD-1749F8BE920B}" type="pres">
      <dgm:prSet presAssocID="{D118F21A-EC77-471B-95A2-304B03714D29}" presName="spaceA" presStyleCnt="0"/>
      <dgm:spPr/>
    </dgm:pt>
    <dgm:pt modelId="{B0207A3E-8C5F-4400-8F14-6791914A0133}" type="pres">
      <dgm:prSet presAssocID="{19249117-098D-4D2E-924B-60EDC8BA7B55}" presName="space" presStyleCnt="0"/>
      <dgm:spPr/>
    </dgm:pt>
    <dgm:pt modelId="{CDBB58BF-AE65-446F-A506-FB086985DD95}" type="pres">
      <dgm:prSet presAssocID="{CDFB23C7-9397-4964-904C-D7A9D16621EA}" presName="compositeB" presStyleCnt="0"/>
      <dgm:spPr/>
    </dgm:pt>
    <dgm:pt modelId="{6557745A-B717-4DE4-A593-D7A0090271E1}" type="pres">
      <dgm:prSet presAssocID="{CDFB23C7-9397-4964-904C-D7A9D16621EA}" presName="textB" presStyleLbl="revTx" presStyleIdx="1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8F9A43-E9B9-45BD-AE2B-498B64919F3C}" type="pres">
      <dgm:prSet presAssocID="{CDFB23C7-9397-4964-904C-D7A9D16621EA}" presName="circleB" presStyleLbl="node1" presStyleIdx="1" presStyleCnt="10"/>
      <dgm:spPr/>
    </dgm:pt>
    <dgm:pt modelId="{3E6219F8-53A9-41C5-AE87-F8CBE2D1A84C}" type="pres">
      <dgm:prSet presAssocID="{CDFB23C7-9397-4964-904C-D7A9D16621EA}" presName="spaceB" presStyleCnt="0"/>
      <dgm:spPr/>
    </dgm:pt>
    <dgm:pt modelId="{7931F33D-95EE-4408-9D06-259080F5500A}" type="pres">
      <dgm:prSet presAssocID="{A332C0EE-4488-4959-AAA5-953EB963699D}" presName="space" presStyleCnt="0"/>
      <dgm:spPr/>
    </dgm:pt>
    <dgm:pt modelId="{3DE6F71A-17BC-4274-A3A6-B1F41CF9ED40}" type="pres">
      <dgm:prSet presAssocID="{298ABE4D-A8EF-4D5D-AFDB-317A8A4B76D0}" presName="compositeA" presStyleCnt="0"/>
      <dgm:spPr/>
    </dgm:pt>
    <dgm:pt modelId="{9CAF085E-029F-4503-961D-EDD116245E48}" type="pres">
      <dgm:prSet presAssocID="{298ABE4D-A8EF-4D5D-AFDB-317A8A4B76D0}" presName="textA" presStyleLbl="revTx" presStyleIdx="2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EBA9A7-5F68-48CD-B04E-20B2E76C1ED6}" type="pres">
      <dgm:prSet presAssocID="{298ABE4D-A8EF-4D5D-AFDB-317A8A4B76D0}" presName="circleA" presStyleLbl="node1" presStyleIdx="2" presStyleCnt="10"/>
      <dgm:spPr/>
    </dgm:pt>
    <dgm:pt modelId="{26EEB3C4-A2BC-4CC0-A64E-2B7D09EB0A2D}" type="pres">
      <dgm:prSet presAssocID="{298ABE4D-A8EF-4D5D-AFDB-317A8A4B76D0}" presName="spaceA" presStyleCnt="0"/>
      <dgm:spPr/>
    </dgm:pt>
    <dgm:pt modelId="{CF316EFE-92BC-46DA-B60F-0D9D1DC6AAC4}" type="pres">
      <dgm:prSet presAssocID="{C0ABB654-9BAA-45B1-943C-DD540DC159CB}" presName="space" presStyleCnt="0"/>
      <dgm:spPr/>
    </dgm:pt>
    <dgm:pt modelId="{B0BB3127-FCAE-4A7A-B205-0A76ACB171A3}" type="pres">
      <dgm:prSet presAssocID="{A6743296-804A-4C48-AC17-F00458498307}" presName="compositeB" presStyleCnt="0"/>
      <dgm:spPr/>
    </dgm:pt>
    <dgm:pt modelId="{1EA5E350-2C9B-4E5E-8273-8D5FA61DBE6C}" type="pres">
      <dgm:prSet presAssocID="{A6743296-804A-4C48-AC17-F00458498307}" presName="textB" presStyleLbl="revTx" presStyleIdx="3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86B8AF-EED1-4DD0-8C26-C5AC15858DB4}" type="pres">
      <dgm:prSet presAssocID="{A6743296-804A-4C48-AC17-F00458498307}" presName="circleB" presStyleLbl="node1" presStyleIdx="3" presStyleCnt="10"/>
      <dgm:spPr/>
    </dgm:pt>
    <dgm:pt modelId="{C79B069D-49F0-4AD3-A41E-E5A34FB4D30D}" type="pres">
      <dgm:prSet presAssocID="{A6743296-804A-4C48-AC17-F00458498307}" presName="spaceB" presStyleCnt="0"/>
      <dgm:spPr/>
    </dgm:pt>
    <dgm:pt modelId="{F4973719-70D6-4AED-B387-EA1E28830DA3}" type="pres">
      <dgm:prSet presAssocID="{78D6722F-1646-40B9-9B0B-ED9BD7E3117D}" presName="space" presStyleCnt="0"/>
      <dgm:spPr/>
    </dgm:pt>
    <dgm:pt modelId="{C402E7F0-1CC0-407B-9825-8DE427A48E6E}" type="pres">
      <dgm:prSet presAssocID="{39EF4070-7066-49E7-8A34-CF144091FC26}" presName="compositeA" presStyleCnt="0"/>
      <dgm:spPr/>
    </dgm:pt>
    <dgm:pt modelId="{8A9AB8D1-9E1D-4EC7-893C-BF261716A12A}" type="pres">
      <dgm:prSet presAssocID="{39EF4070-7066-49E7-8A34-CF144091FC26}" presName="textA" presStyleLbl="revTx" presStyleIdx="4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0CCB91-B1D5-4C1B-99B0-89A842CFC4D0}" type="pres">
      <dgm:prSet presAssocID="{39EF4070-7066-49E7-8A34-CF144091FC26}" presName="circleA" presStyleLbl="node1" presStyleIdx="4" presStyleCnt="10"/>
      <dgm:spPr/>
    </dgm:pt>
    <dgm:pt modelId="{04C38E53-0EE1-4FAA-B599-769E3A4B702B}" type="pres">
      <dgm:prSet presAssocID="{39EF4070-7066-49E7-8A34-CF144091FC26}" presName="spaceA" presStyleCnt="0"/>
      <dgm:spPr/>
    </dgm:pt>
    <dgm:pt modelId="{92743AEB-EC51-4FAA-BAAF-3508DB76FBF7}" type="pres">
      <dgm:prSet presAssocID="{D55E341F-F4D6-4818-A7B4-7D340892E27C}" presName="space" presStyleCnt="0"/>
      <dgm:spPr/>
    </dgm:pt>
    <dgm:pt modelId="{6CB05B58-4AF0-453E-8BFC-67B743DAD937}" type="pres">
      <dgm:prSet presAssocID="{ABE09CE3-2A40-43D9-9D63-BB74D6814270}" presName="compositeB" presStyleCnt="0"/>
      <dgm:spPr/>
    </dgm:pt>
    <dgm:pt modelId="{DA65AC97-10E7-4629-888D-A3CAB3FF4841}" type="pres">
      <dgm:prSet presAssocID="{ABE09CE3-2A40-43D9-9D63-BB74D6814270}" presName="textB" presStyleLbl="revTx" presStyleIdx="5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2FA77F-8AB8-44D1-867E-80B8BD0EA725}" type="pres">
      <dgm:prSet presAssocID="{ABE09CE3-2A40-43D9-9D63-BB74D6814270}" presName="circleB" presStyleLbl="node1" presStyleIdx="5" presStyleCnt="10"/>
      <dgm:spPr/>
    </dgm:pt>
    <dgm:pt modelId="{FAABAF43-2684-47C3-B311-B16E6C345E52}" type="pres">
      <dgm:prSet presAssocID="{ABE09CE3-2A40-43D9-9D63-BB74D6814270}" presName="spaceB" presStyleCnt="0"/>
      <dgm:spPr/>
    </dgm:pt>
    <dgm:pt modelId="{D9414685-6CAD-405B-AD2A-6CD252854B42}" type="pres">
      <dgm:prSet presAssocID="{B15575FF-240C-4AC1-B32F-DD3C60109EE2}" presName="space" presStyleCnt="0"/>
      <dgm:spPr/>
    </dgm:pt>
    <dgm:pt modelId="{98E1435C-15A3-4929-9B66-AA49CEDAC95B}" type="pres">
      <dgm:prSet presAssocID="{8DF01039-BD42-481D-84A6-EAF5AD76BD75}" presName="compositeA" presStyleCnt="0"/>
      <dgm:spPr/>
    </dgm:pt>
    <dgm:pt modelId="{DA22DD0C-43A1-4015-975F-31DD1A2CE308}" type="pres">
      <dgm:prSet presAssocID="{8DF01039-BD42-481D-84A6-EAF5AD76BD75}" presName="textA" presStyleLbl="revTx" presStyleIdx="6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66E75A-8A80-4097-B69F-5B0E7297E95A}" type="pres">
      <dgm:prSet presAssocID="{8DF01039-BD42-481D-84A6-EAF5AD76BD75}" presName="circleA" presStyleLbl="node1" presStyleIdx="6" presStyleCnt="10"/>
      <dgm:spPr/>
    </dgm:pt>
    <dgm:pt modelId="{114EDA98-3B0D-4E96-B464-98BA3650F654}" type="pres">
      <dgm:prSet presAssocID="{8DF01039-BD42-481D-84A6-EAF5AD76BD75}" presName="spaceA" presStyleCnt="0"/>
      <dgm:spPr/>
    </dgm:pt>
    <dgm:pt modelId="{AF35DBAB-C2C7-4AF1-9C66-AD79B48DD46D}" type="pres">
      <dgm:prSet presAssocID="{A2833832-E4BD-4E18-BACA-CCEE55F960DA}" presName="space" presStyleCnt="0"/>
      <dgm:spPr/>
    </dgm:pt>
    <dgm:pt modelId="{2847F255-BDD4-454C-B3F3-EE435722A208}" type="pres">
      <dgm:prSet presAssocID="{0DDE280A-E460-4304-B3C6-AC8502DF39A9}" presName="compositeB" presStyleCnt="0"/>
      <dgm:spPr/>
    </dgm:pt>
    <dgm:pt modelId="{4267D13F-4406-4F67-97C1-AB3D9753F5E1}" type="pres">
      <dgm:prSet presAssocID="{0DDE280A-E460-4304-B3C6-AC8502DF39A9}" presName="textB" presStyleLbl="revTx" presStyleIdx="7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CBB360-4CFB-4B06-AC04-6DD5DF7400A3}" type="pres">
      <dgm:prSet presAssocID="{0DDE280A-E460-4304-B3C6-AC8502DF39A9}" presName="circleB" presStyleLbl="node1" presStyleIdx="7" presStyleCnt="10"/>
      <dgm:spPr/>
    </dgm:pt>
    <dgm:pt modelId="{71290539-4C27-4872-A5CD-DB4EB4F06D67}" type="pres">
      <dgm:prSet presAssocID="{0DDE280A-E460-4304-B3C6-AC8502DF39A9}" presName="spaceB" presStyleCnt="0"/>
      <dgm:spPr/>
    </dgm:pt>
    <dgm:pt modelId="{4A744C7D-0B15-44BA-AB64-8574C44D4645}" type="pres">
      <dgm:prSet presAssocID="{CB4F9A3D-E952-4115-83C2-BB3A904E7194}" presName="space" presStyleCnt="0"/>
      <dgm:spPr/>
    </dgm:pt>
    <dgm:pt modelId="{F72F7655-74EA-423D-9772-E5359639CEFF}" type="pres">
      <dgm:prSet presAssocID="{84E01A4F-B151-4904-B8B8-B22227EAD240}" presName="compositeA" presStyleCnt="0"/>
      <dgm:spPr/>
    </dgm:pt>
    <dgm:pt modelId="{C6C4349E-D976-4632-A7F2-78ED5996D6B0}" type="pres">
      <dgm:prSet presAssocID="{84E01A4F-B151-4904-B8B8-B22227EAD240}" presName="textA" presStyleLbl="revTx" presStyleIdx="8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A94923-3C46-4649-9E83-C486E272ECD2}" type="pres">
      <dgm:prSet presAssocID="{84E01A4F-B151-4904-B8B8-B22227EAD240}" presName="circleA" presStyleLbl="node1" presStyleIdx="8" presStyleCnt="10"/>
      <dgm:spPr/>
    </dgm:pt>
    <dgm:pt modelId="{70C48965-81A7-426B-BCB8-92B997E79D52}" type="pres">
      <dgm:prSet presAssocID="{84E01A4F-B151-4904-B8B8-B22227EAD240}" presName="spaceA" presStyleCnt="0"/>
      <dgm:spPr/>
    </dgm:pt>
    <dgm:pt modelId="{5BD8E117-931B-4221-9FA6-92663DAA307D}" type="pres">
      <dgm:prSet presAssocID="{20D4C837-694E-4EDC-823E-0D70D99DE93D}" presName="space" presStyleCnt="0"/>
      <dgm:spPr/>
    </dgm:pt>
    <dgm:pt modelId="{BB276BAB-BC67-4476-949C-597F18D746DD}" type="pres">
      <dgm:prSet presAssocID="{5AA70481-AFB9-436D-9502-C11CC407FF7C}" presName="compositeB" presStyleCnt="0"/>
      <dgm:spPr/>
    </dgm:pt>
    <dgm:pt modelId="{68C3E337-C82E-4B67-B64E-6A30B9649979}" type="pres">
      <dgm:prSet presAssocID="{5AA70481-AFB9-436D-9502-C11CC407FF7C}" presName="textB" presStyleLbl="revTx" presStyleIdx="9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657BB6-8B03-4152-9145-972B31C80C36}" type="pres">
      <dgm:prSet presAssocID="{5AA70481-AFB9-436D-9502-C11CC407FF7C}" presName="circleB" presStyleLbl="node1" presStyleIdx="9" presStyleCnt="10"/>
      <dgm:spPr/>
    </dgm:pt>
    <dgm:pt modelId="{8047F179-3123-44E7-B373-772B4389E689}" type="pres">
      <dgm:prSet presAssocID="{5AA70481-AFB9-436D-9502-C11CC407FF7C}" presName="spaceB" presStyleCnt="0"/>
      <dgm:spPr/>
    </dgm:pt>
  </dgm:ptLst>
  <dgm:cxnLst>
    <dgm:cxn modelId="{C0312010-02D2-4B53-B6B5-44EF17EB2D8D}" srcId="{DFA60E44-D6D8-49D9-A268-5C301F1026CE}" destId="{0DDE280A-E460-4304-B3C6-AC8502DF39A9}" srcOrd="7" destOrd="0" parTransId="{A444FAD7-1C59-4423-B009-E42EE8A3B764}" sibTransId="{CB4F9A3D-E952-4115-83C2-BB3A904E7194}"/>
    <dgm:cxn modelId="{E92AF3A5-4A1C-4ADA-B087-5F2829D22C39}" srcId="{DFA60E44-D6D8-49D9-A268-5C301F1026CE}" destId="{ABE09CE3-2A40-43D9-9D63-BB74D6814270}" srcOrd="5" destOrd="0" parTransId="{1D7738A8-B77D-4C06-928D-05E59738DF98}" sibTransId="{B15575FF-240C-4AC1-B32F-DD3C60109EE2}"/>
    <dgm:cxn modelId="{C597FA31-0DD2-47E3-8803-A7C27F628E2E}" srcId="{DFA60E44-D6D8-49D9-A268-5C301F1026CE}" destId="{84E01A4F-B151-4904-B8B8-B22227EAD240}" srcOrd="8" destOrd="0" parTransId="{F6563E82-EDB2-407B-956F-82020C207651}" sibTransId="{20D4C837-694E-4EDC-823E-0D70D99DE93D}"/>
    <dgm:cxn modelId="{1DF4828F-25F9-44F3-805D-832C33B97163}" type="presOf" srcId="{ABE09CE3-2A40-43D9-9D63-BB74D6814270}" destId="{DA65AC97-10E7-4629-888D-A3CAB3FF4841}" srcOrd="0" destOrd="0" presId="urn:microsoft.com/office/officeart/2005/8/layout/hProcess11"/>
    <dgm:cxn modelId="{B3AEA4EC-F166-494D-B075-BF595C458C82}" srcId="{DFA60E44-D6D8-49D9-A268-5C301F1026CE}" destId="{D118F21A-EC77-471B-95A2-304B03714D29}" srcOrd="0" destOrd="0" parTransId="{222DA58C-102C-4FAC-AFA5-0CA59498F1F7}" sibTransId="{19249117-098D-4D2E-924B-60EDC8BA7B55}"/>
    <dgm:cxn modelId="{3DE4D715-539F-4218-9E03-A70D71957708}" type="presOf" srcId="{39EF4070-7066-49E7-8A34-CF144091FC26}" destId="{8A9AB8D1-9E1D-4EC7-893C-BF261716A12A}" srcOrd="0" destOrd="0" presId="urn:microsoft.com/office/officeart/2005/8/layout/hProcess11"/>
    <dgm:cxn modelId="{EB7EC89F-FF8E-4C1E-8228-7B4082B01D1B}" type="presOf" srcId="{8DF01039-BD42-481D-84A6-EAF5AD76BD75}" destId="{DA22DD0C-43A1-4015-975F-31DD1A2CE308}" srcOrd="0" destOrd="0" presId="urn:microsoft.com/office/officeart/2005/8/layout/hProcess11"/>
    <dgm:cxn modelId="{04790631-4F4B-4991-B2D4-4D6D30E165A6}" srcId="{DFA60E44-D6D8-49D9-A268-5C301F1026CE}" destId="{CDFB23C7-9397-4964-904C-D7A9D16621EA}" srcOrd="1" destOrd="0" parTransId="{FB90DD95-AC6E-49E8-8EA5-59D3C98B6D35}" sibTransId="{A332C0EE-4488-4959-AAA5-953EB963699D}"/>
    <dgm:cxn modelId="{7BFE1702-250A-4582-BB96-720AB52B71A5}" srcId="{DFA60E44-D6D8-49D9-A268-5C301F1026CE}" destId="{A6743296-804A-4C48-AC17-F00458498307}" srcOrd="3" destOrd="0" parTransId="{E661D36B-E617-415C-90B9-77580A99A173}" sibTransId="{78D6722F-1646-40B9-9B0B-ED9BD7E3117D}"/>
    <dgm:cxn modelId="{D30082ED-9E35-4395-9B40-C9CAF68E6FCB}" type="presOf" srcId="{CDFB23C7-9397-4964-904C-D7A9D16621EA}" destId="{6557745A-B717-4DE4-A593-D7A0090271E1}" srcOrd="0" destOrd="0" presId="urn:microsoft.com/office/officeart/2005/8/layout/hProcess11"/>
    <dgm:cxn modelId="{60877E63-BA55-4282-A40D-4C500650E308}" type="presOf" srcId="{84E01A4F-B151-4904-B8B8-B22227EAD240}" destId="{C6C4349E-D976-4632-A7F2-78ED5996D6B0}" srcOrd="0" destOrd="0" presId="urn:microsoft.com/office/officeart/2005/8/layout/hProcess11"/>
    <dgm:cxn modelId="{E99A5172-6455-49D2-A134-78963A6E7253}" srcId="{DFA60E44-D6D8-49D9-A268-5C301F1026CE}" destId="{8DF01039-BD42-481D-84A6-EAF5AD76BD75}" srcOrd="6" destOrd="0" parTransId="{0E21D8E8-0308-4F33-AE5C-A230EB9333DC}" sibTransId="{A2833832-E4BD-4E18-BACA-CCEE55F960DA}"/>
    <dgm:cxn modelId="{B8B93299-03E4-4FD6-97E7-A8AFF94D2C83}" srcId="{DFA60E44-D6D8-49D9-A268-5C301F1026CE}" destId="{298ABE4D-A8EF-4D5D-AFDB-317A8A4B76D0}" srcOrd="2" destOrd="0" parTransId="{1EF2A52D-36C1-4E17-9A16-1DB031E8B119}" sibTransId="{C0ABB654-9BAA-45B1-943C-DD540DC159CB}"/>
    <dgm:cxn modelId="{C7FBF808-0E76-4EC9-8230-91EE1EDC06B9}" type="presOf" srcId="{298ABE4D-A8EF-4D5D-AFDB-317A8A4B76D0}" destId="{9CAF085E-029F-4503-961D-EDD116245E48}" srcOrd="0" destOrd="0" presId="urn:microsoft.com/office/officeart/2005/8/layout/hProcess11"/>
    <dgm:cxn modelId="{F0931669-A82A-42C5-8A3F-2D258FABA648}" type="presOf" srcId="{D118F21A-EC77-471B-95A2-304B03714D29}" destId="{F264EC97-8EE8-4FF2-A8B9-7AB54A0F13C4}" srcOrd="0" destOrd="0" presId="urn:microsoft.com/office/officeart/2005/8/layout/hProcess11"/>
    <dgm:cxn modelId="{B3545AD4-444C-4353-9153-40E1979B0CA9}" type="presOf" srcId="{DFA60E44-D6D8-49D9-A268-5C301F1026CE}" destId="{C37041C2-FDA2-4190-A1B9-35B8356CAED5}" srcOrd="0" destOrd="0" presId="urn:microsoft.com/office/officeart/2005/8/layout/hProcess11"/>
    <dgm:cxn modelId="{51581DF4-D90C-4B01-BE3D-427E4AC77DEF}" type="presOf" srcId="{5AA70481-AFB9-436D-9502-C11CC407FF7C}" destId="{68C3E337-C82E-4B67-B64E-6A30B9649979}" srcOrd="0" destOrd="0" presId="urn:microsoft.com/office/officeart/2005/8/layout/hProcess11"/>
    <dgm:cxn modelId="{BB4B7E41-4736-448F-BE05-3521DBEAF5D2}" type="presOf" srcId="{A6743296-804A-4C48-AC17-F00458498307}" destId="{1EA5E350-2C9B-4E5E-8273-8D5FA61DBE6C}" srcOrd="0" destOrd="0" presId="urn:microsoft.com/office/officeart/2005/8/layout/hProcess11"/>
    <dgm:cxn modelId="{382D6660-3B3A-46F6-90B3-DA46F1D50DCE}" type="presOf" srcId="{0DDE280A-E460-4304-B3C6-AC8502DF39A9}" destId="{4267D13F-4406-4F67-97C1-AB3D9753F5E1}" srcOrd="0" destOrd="0" presId="urn:microsoft.com/office/officeart/2005/8/layout/hProcess11"/>
    <dgm:cxn modelId="{37F1B94F-216D-4704-AF9D-FEA183EE368A}" srcId="{DFA60E44-D6D8-49D9-A268-5C301F1026CE}" destId="{5AA70481-AFB9-436D-9502-C11CC407FF7C}" srcOrd="9" destOrd="0" parTransId="{E231D5F1-EEC8-4F9B-B7A1-6A5EA5FEE529}" sibTransId="{03B94A67-FAC9-49AC-9B03-639F848B2F97}"/>
    <dgm:cxn modelId="{85A811B0-0BA8-4DC3-AFA0-9E8B1DE021A5}" srcId="{DFA60E44-D6D8-49D9-A268-5C301F1026CE}" destId="{39EF4070-7066-49E7-8A34-CF144091FC26}" srcOrd="4" destOrd="0" parTransId="{9ED7E693-3849-4719-8BF9-AB50FCECD26A}" sibTransId="{D55E341F-F4D6-4818-A7B4-7D340892E27C}"/>
    <dgm:cxn modelId="{4F8F1467-C88D-41E1-B32E-4F913E17C585}" type="presParOf" srcId="{C37041C2-FDA2-4190-A1B9-35B8356CAED5}" destId="{1226336F-FD2C-429D-84AD-D7165CF44A89}" srcOrd="0" destOrd="0" presId="urn:microsoft.com/office/officeart/2005/8/layout/hProcess11"/>
    <dgm:cxn modelId="{5EAA1682-D802-4AAB-8A15-8E3EBF051ED3}" type="presParOf" srcId="{C37041C2-FDA2-4190-A1B9-35B8356CAED5}" destId="{4488BA8B-5D49-4754-BF43-15058715233D}" srcOrd="1" destOrd="0" presId="urn:microsoft.com/office/officeart/2005/8/layout/hProcess11"/>
    <dgm:cxn modelId="{1C2BC4E6-89F9-4673-AD0F-93BA72124DDF}" type="presParOf" srcId="{4488BA8B-5D49-4754-BF43-15058715233D}" destId="{3914CE3E-A087-4487-8776-045140FACFC3}" srcOrd="0" destOrd="0" presId="urn:microsoft.com/office/officeart/2005/8/layout/hProcess11"/>
    <dgm:cxn modelId="{A6B3B2F4-D3C8-4419-ACEC-C96881AC50B9}" type="presParOf" srcId="{3914CE3E-A087-4487-8776-045140FACFC3}" destId="{F264EC97-8EE8-4FF2-A8B9-7AB54A0F13C4}" srcOrd="0" destOrd="0" presId="urn:microsoft.com/office/officeart/2005/8/layout/hProcess11"/>
    <dgm:cxn modelId="{02AB85B0-E356-48FA-B2D9-9B560A732691}" type="presParOf" srcId="{3914CE3E-A087-4487-8776-045140FACFC3}" destId="{BC702178-CA9A-4B8C-8018-B4582BC5C1C0}" srcOrd="1" destOrd="0" presId="urn:microsoft.com/office/officeart/2005/8/layout/hProcess11"/>
    <dgm:cxn modelId="{2235E42C-A5E7-4CB2-9488-0E96504A05E6}" type="presParOf" srcId="{3914CE3E-A087-4487-8776-045140FACFC3}" destId="{4E136E89-C520-49BF-92DD-1749F8BE920B}" srcOrd="2" destOrd="0" presId="urn:microsoft.com/office/officeart/2005/8/layout/hProcess11"/>
    <dgm:cxn modelId="{6B57EAA0-48BD-4BA1-8ADF-9CE38DFE39FE}" type="presParOf" srcId="{4488BA8B-5D49-4754-BF43-15058715233D}" destId="{B0207A3E-8C5F-4400-8F14-6791914A0133}" srcOrd="1" destOrd="0" presId="urn:microsoft.com/office/officeart/2005/8/layout/hProcess11"/>
    <dgm:cxn modelId="{246CCF03-7F48-4BDA-86E7-42BE8E0FE621}" type="presParOf" srcId="{4488BA8B-5D49-4754-BF43-15058715233D}" destId="{CDBB58BF-AE65-446F-A506-FB086985DD95}" srcOrd="2" destOrd="0" presId="urn:microsoft.com/office/officeart/2005/8/layout/hProcess11"/>
    <dgm:cxn modelId="{66454C8F-F347-437D-A74C-F4EDDEC05F4F}" type="presParOf" srcId="{CDBB58BF-AE65-446F-A506-FB086985DD95}" destId="{6557745A-B717-4DE4-A593-D7A0090271E1}" srcOrd="0" destOrd="0" presId="urn:microsoft.com/office/officeart/2005/8/layout/hProcess11"/>
    <dgm:cxn modelId="{69CD9B59-E428-4905-AF1A-1E3DA9E2D90F}" type="presParOf" srcId="{CDBB58BF-AE65-446F-A506-FB086985DD95}" destId="{768F9A43-E9B9-45BD-AE2B-498B64919F3C}" srcOrd="1" destOrd="0" presId="urn:microsoft.com/office/officeart/2005/8/layout/hProcess11"/>
    <dgm:cxn modelId="{D2327DAF-8534-44B4-B064-B63D728915DB}" type="presParOf" srcId="{CDBB58BF-AE65-446F-A506-FB086985DD95}" destId="{3E6219F8-53A9-41C5-AE87-F8CBE2D1A84C}" srcOrd="2" destOrd="0" presId="urn:microsoft.com/office/officeart/2005/8/layout/hProcess11"/>
    <dgm:cxn modelId="{9E3ACC07-673C-4C92-8BC7-13914D918018}" type="presParOf" srcId="{4488BA8B-5D49-4754-BF43-15058715233D}" destId="{7931F33D-95EE-4408-9D06-259080F5500A}" srcOrd="3" destOrd="0" presId="urn:microsoft.com/office/officeart/2005/8/layout/hProcess11"/>
    <dgm:cxn modelId="{F288D268-D030-4BAC-882E-86F9CE8B167A}" type="presParOf" srcId="{4488BA8B-5D49-4754-BF43-15058715233D}" destId="{3DE6F71A-17BC-4274-A3A6-B1F41CF9ED40}" srcOrd="4" destOrd="0" presId="urn:microsoft.com/office/officeart/2005/8/layout/hProcess11"/>
    <dgm:cxn modelId="{40F29E63-E09E-409B-BC05-70F5ED8EE715}" type="presParOf" srcId="{3DE6F71A-17BC-4274-A3A6-B1F41CF9ED40}" destId="{9CAF085E-029F-4503-961D-EDD116245E48}" srcOrd="0" destOrd="0" presId="urn:microsoft.com/office/officeart/2005/8/layout/hProcess11"/>
    <dgm:cxn modelId="{E1C6C7F4-C182-4F96-B98E-C11CB9EEA8D7}" type="presParOf" srcId="{3DE6F71A-17BC-4274-A3A6-B1F41CF9ED40}" destId="{5AEBA9A7-5F68-48CD-B04E-20B2E76C1ED6}" srcOrd="1" destOrd="0" presId="urn:microsoft.com/office/officeart/2005/8/layout/hProcess11"/>
    <dgm:cxn modelId="{5CBF3EA4-FB45-46AC-B5C8-6EF01EFCBB70}" type="presParOf" srcId="{3DE6F71A-17BC-4274-A3A6-B1F41CF9ED40}" destId="{26EEB3C4-A2BC-4CC0-A64E-2B7D09EB0A2D}" srcOrd="2" destOrd="0" presId="urn:microsoft.com/office/officeart/2005/8/layout/hProcess11"/>
    <dgm:cxn modelId="{02A72418-F7BB-4017-A2F5-E5F26212AA49}" type="presParOf" srcId="{4488BA8B-5D49-4754-BF43-15058715233D}" destId="{CF316EFE-92BC-46DA-B60F-0D9D1DC6AAC4}" srcOrd="5" destOrd="0" presId="urn:microsoft.com/office/officeart/2005/8/layout/hProcess11"/>
    <dgm:cxn modelId="{8C58AFE8-81FA-45B5-B5BF-85D42744DC0D}" type="presParOf" srcId="{4488BA8B-5D49-4754-BF43-15058715233D}" destId="{B0BB3127-FCAE-4A7A-B205-0A76ACB171A3}" srcOrd="6" destOrd="0" presId="urn:microsoft.com/office/officeart/2005/8/layout/hProcess11"/>
    <dgm:cxn modelId="{47F5D358-C89A-4EE0-9A2A-2C905D80C29F}" type="presParOf" srcId="{B0BB3127-FCAE-4A7A-B205-0A76ACB171A3}" destId="{1EA5E350-2C9B-4E5E-8273-8D5FA61DBE6C}" srcOrd="0" destOrd="0" presId="urn:microsoft.com/office/officeart/2005/8/layout/hProcess11"/>
    <dgm:cxn modelId="{F4C78FE6-2B61-4609-82DD-ED45557B87C4}" type="presParOf" srcId="{B0BB3127-FCAE-4A7A-B205-0A76ACB171A3}" destId="{2B86B8AF-EED1-4DD0-8C26-C5AC15858DB4}" srcOrd="1" destOrd="0" presId="urn:microsoft.com/office/officeart/2005/8/layout/hProcess11"/>
    <dgm:cxn modelId="{F0B65260-4D59-4C35-A4E1-45E3271632C0}" type="presParOf" srcId="{B0BB3127-FCAE-4A7A-B205-0A76ACB171A3}" destId="{C79B069D-49F0-4AD3-A41E-E5A34FB4D30D}" srcOrd="2" destOrd="0" presId="urn:microsoft.com/office/officeart/2005/8/layout/hProcess11"/>
    <dgm:cxn modelId="{BBF8428F-828E-4A51-B79E-DDB99665C4E7}" type="presParOf" srcId="{4488BA8B-5D49-4754-BF43-15058715233D}" destId="{F4973719-70D6-4AED-B387-EA1E28830DA3}" srcOrd="7" destOrd="0" presId="urn:microsoft.com/office/officeart/2005/8/layout/hProcess11"/>
    <dgm:cxn modelId="{23A2F3DA-6E30-4115-9849-C5ECB15132DA}" type="presParOf" srcId="{4488BA8B-5D49-4754-BF43-15058715233D}" destId="{C402E7F0-1CC0-407B-9825-8DE427A48E6E}" srcOrd="8" destOrd="0" presId="urn:microsoft.com/office/officeart/2005/8/layout/hProcess11"/>
    <dgm:cxn modelId="{4A3640D0-C587-4705-BE98-3FC2AE3B438A}" type="presParOf" srcId="{C402E7F0-1CC0-407B-9825-8DE427A48E6E}" destId="{8A9AB8D1-9E1D-4EC7-893C-BF261716A12A}" srcOrd="0" destOrd="0" presId="urn:microsoft.com/office/officeart/2005/8/layout/hProcess11"/>
    <dgm:cxn modelId="{112035D5-9CFC-4193-BF0E-5D29A6C3AFE9}" type="presParOf" srcId="{C402E7F0-1CC0-407B-9825-8DE427A48E6E}" destId="{430CCB91-B1D5-4C1B-99B0-89A842CFC4D0}" srcOrd="1" destOrd="0" presId="urn:microsoft.com/office/officeart/2005/8/layout/hProcess11"/>
    <dgm:cxn modelId="{DDB23E60-00C8-46A5-B41A-2C270CAE4AEB}" type="presParOf" srcId="{C402E7F0-1CC0-407B-9825-8DE427A48E6E}" destId="{04C38E53-0EE1-4FAA-B599-769E3A4B702B}" srcOrd="2" destOrd="0" presId="urn:microsoft.com/office/officeart/2005/8/layout/hProcess11"/>
    <dgm:cxn modelId="{A0528303-C597-4473-A6A6-D9CE316301CB}" type="presParOf" srcId="{4488BA8B-5D49-4754-BF43-15058715233D}" destId="{92743AEB-EC51-4FAA-BAAF-3508DB76FBF7}" srcOrd="9" destOrd="0" presId="urn:microsoft.com/office/officeart/2005/8/layout/hProcess11"/>
    <dgm:cxn modelId="{CF5D409E-B89F-4250-A095-95B9F32A1190}" type="presParOf" srcId="{4488BA8B-5D49-4754-BF43-15058715233D}" destId="{6CB05B58-4AF0-453E-8BFC-67B743DAD937}" srcOrd="10" destOrd="0" presId="urn:microsoft.com/office/officeart/2005/8/layout/hProcess11"/>
    <dgm:cxn modelId="{C68C5E3A-5EA2-4DA0-B499-24367929DF65}" type="presParOf" srcId="{6CB05B58-4AF0-453E-8BFC-67B743DAD937}" destId="{DA65AC97-10E7-4629-888D-A3CAB3FF4841}" srcOrd="0" destOrd="0" presId="urn:microsoft.com/office/officeart/2005/8/layout/hProcess11"/>
    <dgm:cxn modelId="{214173FF-F16D-4D63-AB64-ECE117B7D45C}" type="presParOf" srcId="{6CB05B58-4AF0-453E-8BFC-67B743DAD937}" destId="{412FA77F-8AB8-44D1-867E-80B8BD0EA725}" srcOrd="1" destOrd="0" presId="urn:microsoft.com/office/officeart/2005/8/layout/hProcess11"/>
    <dgm:cxn modelId="{5E8101FC-3EC5-4087-8F5E-38297DE9B5D2}" type="presParOf" srcId="{6CB05B58-4AF0-453E-8BFC-67B743DAD937}" destId="{FAABAF43-2684-47C3-B311-B16E6C345E52}" srcOrd="2" destOrd="0" presId="urn:microsoft.com/office/officeart/2005/8/layout/hProcess11"/>
    <dgm:cxn modelId="{95DE2A50-0793-4EF9-8361-07F4534F12C5}" type="presParOf" srcId="{4488BA8B-5D49-4754-BF43-15058715233D}" destId="{D9414685-6CAD-405B-AD2A-6CD252854B42}" srcOrd="11" destOrd="0" presId="urn:microsoft.com/office/officeart/2005/8/layout/hProcess11"/>
    <dgm:cxn modelId="{8CB9F761-B24A-47AD-A5CB-4D7D114E10FC}" type="presParOf" srcId="{4488BA8B-5D49-4754-BF43-15058715233D}" destId="{98E1435C-15A3-4929-9B66-AA49CEDAC95B}" srcOrd="12" destOrd="0" presId="urn:microsoft.com/office/officeart/2005/8/layout/hProcess11"/>
    <dgm:cxn modelId="{FA807361-954D-4BBC-92BF-867484AEFB51}" type="presParOf" srcId="{98E1435C-15A3-4929-9B66-AA49CEDAC95B}" destId="{DA22DD0C-43A1-4015-975F-31DD1A2CE308}" srcOrd="0" destOrd="0" presId="urn:microsoft.com/office/officeart/2005/8/layout/hProcess11"/>
    <dgm:cxn modelId="{15A17769-CE82-4B84-8055-A6F9AE08AD13}" type="presParOf" srcId="{98E1435C-15A3-4929-9B66-AA49CEDAC95B}" destId="{F966E75A-8A80-4097-B69F-5B0E7297E95A}" srcOrd="1" destOrd="0" presId="urn:microsoft.com/office/officeart/2005/8/layout/hProcess11"/>
    <dgm:cxn modelId="{50E76645-0706-4E55-A0F1-DB819456BA28}" type="presParOf" srcId="{98E1435C-15A3-4929-9B66-AA49CEDAC95B}" destId="{114EDA98-3B0D-4E96-B464-98BA3650F654}" srcOrd="2" destOrd="0" presId="urn:microsoft.com/office/officeart/2005/8/layout/hProcess11"/>
    <dgm:cxn modelId="{0AF17438-257B-40BB-BF57-C173DCED5547}" type="presParOf" srcId="{4488BA8B-5D49-4754-BF43-15058715233D}" destId="{AF35DBAB-C2C7-4AF1-9C66-AD79B48DD46D}" srcOrd="13" destOrd="0" presId="urn:microsoft.com/office/officeart/2005/8/layout/hProcess11"/>
    <dgm:cxn modelId="{B635CADC-E8C8-4DCD-AB59-D392DAB310D6}" type="presParOf" srcId="{4488BA8B-5D49-4754-BF43-15058715233D}" destId="{2847F255-BDD4-454C-B3F3-EE435722A208}" srcOrd="14" destOrd="0" presId="urn:microsoft.com/office/officeart/2005/8/layout/hProcess11"/>
    <dgm:cxn modelId="{935D8836-E6BD-4CA0-951E-EA38484690ED}" type="presParOf" srcId="{2847F255-BDD4-454C-B3F3-EE435722A208}" destId="{4267D13F-4406-4F67-97C1-AB3D9753F5E1}" srcOrd="0" destOrd="0" presId="urn:microsoft.com/office/officeart/2005/8/layout/hProcess11"/>
    <dgm:cxn modelId="{99391666-7A01-4F5D-8836-882CC5A4D842}" type="presParOf" srcId="{2847F255-BDD4-454C-B3F3-EE435722A208}" destId="{66CBB360-4CFB-4B06-AC04-6DD5DF7400A3}" srcOrd="1" destOrd="0" presId="urn:microsoft.com/office/officeart/2005/8/layout/hProcess11"/>
    <dgm:cxn modelId="{0EA53C5A-7400-42FD-9A1E-C17F8942D453}" type="presParOf" srcId="{2847F255-BDD4-454C-B3F3-EE435722A208}" destId="{71290539-4C27-4872-A5CD-DB4EB4F06D67}" srcOrd="2" destOrd="0" presId="urn:microsoft.com/office/officeart/2005/8/layout/hProcess11"/>
    <dgm:cxn modelId="{836AFDE6-9DEC-4471-B83D-5A5BB27FE97A}" type="presParOf" srcId="{4488BA8B-5D49-4754-BF43-15058715233D}" destId="{4A744C7D-0B15-44BA-AB64-8574C44D4645}" srcOrd="15" destOrd="0" presId="urn:microsoft.com/office/officeart/2005/8/layout/hProcess11"/>
    <dgm:cxn modelId="{9ABE5DE7-34A8-4032-AA12-E26F53537A27}" type="presParOf" srcId="{4488BA8B-5D49-4754-BF43-15058715233D}" destId="{F72F7655-74EA-423D-9772-E5359639CEFF}" srcOrd="16" destOrd="0" presId="urn:microsoft.com/office/officeart/2005/8/layout/hProcess11"/>
    <dgm:cxn modelId="{1D2BA6F0-09A9-402C-8F9E-A19587BD778E}" type="presParOf" srcId="{F72F7655-74EA-423D-9772-E5359639CEFF}" destId="{C6C4349E-D976-4632-A7F2-78ED5996D6B0}" srcOrd="0" destOrd="0" presId="urn:microsoft.com/office/officeart/2005/8/layout/hProcess11"/>
    <dgm:cxn modelId="{5DA32E58-4878-4881-90A7-CDA02FF07B33}" type="presParOf" srcId="{F72F7655-74EA-423D-9772-E5359639CEFF}" destId="{DEA94923-3C46-4649-9E83-C486E272ECD2}" srcOrd="1" destOrd="0" presId="urn:microsoft.com/office/officeart/2005/8/layout/hProcess11"/>
    <dgm:cxn modelId="{20A83EC6-57FA-49DA-8AC6-296C9FF92EA3}" type="presParOf" srcId="{F72F7655-74EA-423D-9772-E5359639CEFF}" destId="{70C48965-81A7-426B-BCB8-92B997E79D52}" srcOrd="2" destOrd="0" presId="urn:microsoft.com/office/officeart/2005/8/layout/hProcess11"/>
    <dgm:cxn modelId="{E98C5DD5-8039-4C75-AA72-791F4F2EB07D}" type="presParOf" srcId="{4488BA8B-5D49-4754-BF43-15058715233D}" destId="{5BD8E117-931B-4221-9FA6-92663DAA307D}" srcOrd="17" destOrd="0" presId="urn:microsoft.com/office/officeart/2005/8/layout/hProcess11"/>
    <dgm:cxn modelId="{0DFE584C-1494-4A19-A87F-E42519AFE5F3}" type="presParOf" srcId="{4488BA8B-5D49-4754-BF43-15058715233D}" destId="{BB276BAB-BC67-4476-949C-597F18D746DD}" srcOrd="18" destOrd="0" presId="urn:microsoft.com/office/officeart/2005/8/layout/hProcess11"/>
    <dgm:cxn modelId="{77C98397-36CE-4EFD-8722-054FB56607A5}" type="presParOf" srcId="{BB276BAB-BC67-4476-949C-597F18D746DD}" destId="{68C3E337-C82E-4B67-B64E-6A30B9649979}" srcOrd="0" destOrd="0" presId="urn:microsoft.com/office/officeart/2005/8/layout/hProcess11"/>
    <dgm:cxn modelId="{96852E73-99B5-4653-9941-786D848267AD}" type="presParOf" srcId="{BB276BAB-BC67-4476-949C-597F18D746DD}" destId="{6B657BB6-8B03-4152-9145-972B31C80C36}" srcOrd="1" destOrd="0" presId="urn:microsoft.com/office/officeart/2005/8/layout/hProcess11"/>
    <dgm:cxn modelId="{7C54A520-8B8E-469A-BFD0-4956DD70C2E2}" type="presParOf" srcId="{BB276BAB-BC67-4476-949C-597F18D746DD}" destId="{8047F179-3123-44E7-B373-772B4389E689}" srcOrd="2" destOrd="0" presId="urn:microsoft.com/office/officeart/2005/8/layout/hProcess1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CB5077-8DB2-4DD3-98A7-51483283EB74}">
      <dsp:nvSpPr>
        <dsp:cNvPr id="0" name=""/>
        <dsp:cNvSpPr/>
      </dsp:nvSpPr>
      <dsp:spPr>
        <a:xfrm>
          <a:off x="2685189" y="0"/>
          <a:ext cx="1342594" cy="1016261"/>
        </a:xfrm>
        <a:prstGeom prst="trapezoid">
          <a:avLst>
            <a:gd name="adj" fmla="val 66056"/>
          </a:avLst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400" b="1" i="1" kern="1200" dirty="0" smtClean="0"/>
            <a:t>Dry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400" b="1" i="1" kern="1200" dirty="0" smtClean="0"/>
            <a:t>Storage</a:t>
          </a:r>
        </a:p>
      </dsp:txBody>
      <dsp:txXfrm>
        <a:off x="2685189" y="0"/>
        <a:ext cx="1342594" cy="1016261"/>
      </dsp:txXfrm>
    </dsp:sp>
    <dsp:sp modelId="{305E32D8-2E4F-4BB4-BCE7-4B1B5ABEC7E9}">
      <dsp:nvSpPr>
        <dsp:cNvPr id="0" name=""/>
        <dsp:cNvSpPr/>
      </dsp:nvSpPr>
      <dsp:spPr>
        <a:xfrm>
          <a:off x="2013892" y="1016261"/>
          <a:ext cx="2685189" cy="1016261"/>
        </a:xfrm>
        <a:prstGeom prst="trapezoid">
          <a:avLst>
            <a:gd name="adj" fmla="val 66056"/>
          </a:avLst>
        </a:prstGeom>
        <a:solidFill>
          <a:schemeClr val="accent6">
            <a:shade val="50000"/>
            <a:hueOff val="-189700"/>
            <a:satOff val="9144"/>
            <a:lumOff val="17564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i="1" kern="1200" dirty="0" smtClean="0"/>
            <a:t>Close all Wet Storage Facilities</a:t>
          </a:r>
          <a:endParaRPr lang="en-US" sz="1400" b="0" i="1" kern="1200" dirty="0"/>
        </a:p>
      </dsp:txBody>
      <dsp:txXfrm>
        <a:off x="2483800" y="1016261"/>
        <a:ext cx="1745373" cy="1016261"/>
      </dsp:txXfrm>
    </dsp:sp>
    <dsp:sp modelId="{5436623C-9599-4187-8E97-4BADCCBBCB5C}">
      <dsp:nvSpPr>
        <dsp:cNvPr id="0" name=""/>
        <dsp:cNvSpPr/>
      </dsp:nvSpPr>
      <dsp:spPr>
        <a:xfrm>
          <a:off x="1342594" y="2032523"/>
          <a:ext cx="4027784" cy="1016261"/>
        </a:xfrm>
        <a:prstGeom prst="trapezoid">
          <a:avLst>
            <a:gd name="adj" fmla="val 66056"/>
          </a:avLst>
        </a:prstGeom>
        <a:solidFill>
          <a:schemeClr val="accent6">
            <a:shade val="50000"/>
            <a:hueOff val="-379400"/>
            <a:satOff val="18289"/>
            <a:lumOff val="35129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i="1" kern="1200" dirty="0" smtClean="0"/>
            <a:t>Develop a Water Management Strategy for Plant Process Water</a:t>
          </a:r>
          <a:endParaRPr lang="en-US" sz="1400" b="0" i="1" kern="1200" dirty="0"/>
        </a:p>
      </dsp:txBody>
      <dsp:txXfrm>
        <a:off x="2047457" y="2032523"/>
        <a:ext cx="2618059" cy="1016261"/>
      </dsp:txXfrm>
    </dsp:sp>
    <dsp:sp modelId="{70C5B99E-7696-4B5D-B090-89D869452E95}">
      <dsp:nvSpPr>
        <dsp:cNvPr id="0" name=""/>
        <dsp:cNvSpPr/>
      </dsp:nvSpPr>
      <dsp:spPr>
        <a:xfrm>
          <a:off x="671297" y="3048785"/>
          <a:ext cx="5370379" cy="1016261"/>
        </a:xfrm>
        <a:prstGeom prst="trapezoid">
          <a:avLst>
            <a:gd name="adj" fmla="val 66056"/>
          </a:avLst>
        </a:prstGeom>
        <a:solidFill>
          <a:schemeClr val="accent6">
            <a:shade val="50000"/>
            <a:hueOff val="-379400"/>
            <a:satOff val="18289"/>
            <a:lumOff val="35129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i="1" kern="1200" dirty="0" smtClean="0"/>
            <a:t>Convert Wet CCP Processes to Dry Operation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i="1" kern="1200" dirty="0" smtClean="0"/>
            <a:t>(Fly Ash, Bottom Ash, and Gypsum)</a:t>
          </a:r>
          <a:endParaRPr lang="en-US" sz="1400" b="0" i="1" kern="1200" dirty="0"/>
        </a:p>
      </dsp:txBody>
      <dsp:txXfrm>
        <a:off x="1611113" y="3048785"/>
        <a:ext cx="3490746" cy="1016261"/>
      </dsp:txXfrm>
    </dsp:sp>
    <dsp:sp modelId="{65A758BC-04D5-43D0-BA06-D3ECC507C3CB}">
      <dsp:nvSpPr>
        <dsp:cNvPr id="0" name=""/>
        <dsp:cNvSpPr/>
      </dsp:nvSpPr>
      <dsp:spPr>
        <a:xfrm>
          <a:off x="0" y="4065047"/>
          <a:ext cx="6712974" cy="1016261"/>
        </a:xfrm>
        <a:prstGeom prst="trapezoid">
          <a:avLst>
            <a:gd name="adj" fmla="val 66056"/>
          </a:avLst>
        </a:prstGeom>
        <a:solidFill>
          <a:schemeClr val="accent6">
            <a:shade val="50000"/>
            <a:hueOff val="-189700"/>
            <a:satOff val="9144"/>
            <a:lumOff val="17564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i="1" kern="1200" dirty="0" smtClean="0"/>
            <a:t>Implement Long Term Stability Improvements and Remediation to Existing CCP Facilities</a:t>
          </a:r>
          <a:endParaRPr lang="en-US" sz="1400" b="0" i="1" kern="1200" dirty="0"/>
        </a:p>
      </dsp:txBody>
      <dsp:txXfrm>
        <a:off x="1174770" y="4065047"/>
        <a:ext cx="4363433" cy="10162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108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5" rIns="91189" bIns="45595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4474" y="0"/>
            <a:ext cx="30108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5" rIns="91189" bIns="45595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388C7A22-8F81-EE44-8148-E9BEC9A4F735}" type="datetime1">
              <a:rPr lang="en-US"/>
              <a:pPr/>
              <a:t>12/11/2014</a:t>
            </a:fld>
            <a:endParaRPr lang="en-US" dirty="0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05863"/>
            <a:ext cx="30108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5" rIns="91189" bIns="45595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4474" y="8805863"/>
            <a:ext cx="30108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5" rIns="91189" bIns="45595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C1FDA237-D42F-7D44-A56C-241B5298A3D6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2617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108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5" rIns="91189" bIns="45595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-65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4474" y="0"/>
            <a:ext cx="30108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5" rIns="91189" bIns="4559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pitchFamily="-65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23963" y="695325"/>
            <a:ext cx="4498975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4690" y="4403727"/>
            <a:ext cx="555752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5" rIns="91189" bIns="455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05863"/>
            <a:ext cx="30108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5" rIns="91189" bIns="45595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-65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4474" y="8805863"/>
            <a:ext cx="30108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5" rIns="91189" bIns="45595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0253211-BA1D-F54C-8615-393734D30F17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2701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53211-BA1D-F54C-8615-393734D30F17}" type="slidenum">
              <a:rPr lang="en-US" smtClean="0"/>
              <a:pPr/>
              <a:t>0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Existing spillway risers, 35 feet tall, slight tilt.  Note middle riser has been inactive since 1990’s</a:t>
            </a:r>
            <a:r>
              <a:rPr lang="en-US" baseline="0" dirty="0" smtClean="0"/>
              <a:t> because it could not be slip-lined after the sinkhole formed on the dike slope.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53211-BA1D-F54C-8615-393734D30F17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Air surges from outlet ends</a:t>
            </a:r>
            <a:r>
              <a:rPr lang="en-US" baseline="0" dirty="0" smtClean="0"/>
              <a:t> of spillways, indicating pressure fluctuations within the pipes.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53211-BA1D-F54C-8615-393734D30F17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Established dry weather base flow 3500 gpd.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53211-BA1D-F54C-8615-393734D30F17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53211-BA1D-F54C-8615-393734D30F17}" type="slidenum">
              <a:rPr lang="en-US" smtClean="0"/>
              <a:pPr/>
              <a:t>51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53211-BA1D-F54C-8615-393734D30F17}" type="slidenum">
              <a:rPr lang="en-US" smtClean="0"/>
              <a:pPr/>
              <a:t>52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Location is in west-central Tennessee - about 65 miles west of Nashville – one</a:t>
            </a:r>
            <a:r>
              <a:rPr lang="en-US" baseline="0" dirty="0" smtClean="0"/>
              <a:t> third the distance between Nashville and Memphis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53211-BA1D-F54C-8615-393734D30F17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Areal view showing the plant and Ash Disposal Area</a:t>
            </a:r>
            <a:r>
              <a:rPr lang="en-US" baseline="0" dirty="0" smtClean="0"/>
              <a:t> 2 surrounded by water.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53211-BA1D-F54C-8615-393734D30F17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Just an interesting old post card found on e-bay.  JOF is the second steam-electric</a:t>
            </a:r>
            <a:r>
              <a:rPr lang="en-US" baseline="0" dirty="0" smtClean="0"/>
              <a:t> project by TVA, currently the oldest in system.  At completion it was one of the ten largest plants in the world.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53211-BA1D-F54C-8615-393734D30F17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Island is 125 acres/87 within the dikes.  Note ash stacking and storage on North end (mostly dry)</a:t>
            </a:r>
            <a:r>
              <a:rPr lang="en-US" baseline="0" dirty="0" smtClean="0"/>
              <a:t> separated by sluice channels in the middle, and the ash pond complex on the south end.  Three sets of old spillways.  Describe water flow.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53211-BA1D-F54C-8615-393734D30F17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Just run through timeline.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53211-BA1D-F54C-8615-393734D30F17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Dikes constructed in 3 stages.</a:t>
            </a:r>
            <a:r>
              <a:rPr lang="en-US" baseline="0" dirty="0" smtClean="0"/>
              <a:t>  First during 1948-1950.  </a:t>
            </a:r>
            <a:r>
              <a:rPr lang="en-US" dirty="0" smtClean="0"/>
              <a:t>Dredge used to place hydraulic fill in boat harbor (Northeast)</a:t>
            </a:r>
            <a:r>
              <a:rPr lang="en-US" baseline="0" dirty="0" smtClean="0"/>
              <a:t> and condenser water channel (Southeast) dikes during original construction.  Second stage in 1968 – 1970, third in 1978.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53211-BA1D-F54C-8615-393734D30F17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53211-BA1D-F54C-8615-393734D30F17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Original view of NE Dike during Phase 1.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53211-BA1D-F54C-8615-393734D30F17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mailto:insertemail@scottmadden.com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mailto:insertemail@scottmadden.com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71"/>
          <p:cNvSpPr>
            <a:spLocks noChangeShapeType="1"/>
          </p:cNvSpPr>
          <p:nvPr userDrawn="1"/>
        </p:nvSpPr>
        <p:spPr bwMode="auto">
          <a:xfrm flipH="1">
            <a:off x="1162050" y="2441448"/>
            <a:ext cx="7726363" cy="0"/>
          </a:xfrm>
          <a:prstGeom prst="line">
            <a:avLst/>
          </a:prstGeom>
          <a:noFill/>
          <a:ln w="76200">
            <a:solidFill>
              <a:srgbClr val="003A94"/>
            </a:solidFill>
            <a:round/>
            <a:headEnd/>
            <a:tailEnd/>
          </a:ln>
          <a:effectLst/>
        </p:spPr>
        <p:txBody>
          <a:bodyPr wrap="none" lIns="101882" tIns="50941" rIns="101882" bIns="50941" anchor="ctr"/>
          <a:lstStyle/>
          <a:p>
            <a:pPr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6" name="Line 72"/>
          <p:cNvSpPr>
            <a:spLocks noChangeShapeType="1"/>
          </p:cNvSpPr>
          <p:nvPr userDrawn="1"/>
        </p:nvSpPr>
        <p:spPr bwMode="auto">
          <a:xfrm flipH="1">
            <a:off x="1162050" y="4270375"/>
            <a:ext cx="7726362" cy="0"/>
          </a:xfrm>
          <a:prstGeom prst="line">
            <a:avLst/>
          </a:prstGeom>
          <a:noFill/>
          <a:ln w="76200">
            <a:solidFill>
              <a:srgbClr val="003A94"/>
            </a:solidFill>
            <a:round/>
            <a:headEnd/>
            <a:tailEnd/>
          </a:ln>
          <a:effectLst/>
        </p:spPr>
        <p:txBody>
          <a:bodyPr wrap="none" lIns="101882" tIns="50941" rIns="101882" bIns="50941" anchor="ctr"/>
          <a:lstStyle/>
          <a:p>
            <a:pPr>
              <a:defRPr/>
            </a:pPr>
            <a:endParaRPr lang="en-US" dirty="0">
              <a:ea typeface="+mn-ea"/>
              <a:cs typeface="+mn-cs"/>
            </a:endParaRPr>
          </a:p>
        </p:txBody>
      </p:sp>
      <p:pic>
        <p:nvPicPr>
          <p:cNvPr id="7" name="Picture 76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457200"/>
            <a:ext cx="135255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54380" y="2926080"/>
            <a:ext cx="8531352" cy="1289304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algn="ctr">
              <a:defRPr sz="3200" b="1" baseline="0">
                <a:latin typeface="Arial Narrow" pitchFamily="34" charset="0"/>
              </a:defRPr>
            </a:lvl1pPr>
          </a:lstStyle>
          <a:p>
            <a:r>
              <a:rPr lang="en-US" dirty="0" smtClean="0"/>
              <a:t>Risk Reduction at Ash Disposal Area No. 2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7048" y="4645152"/>
            <a:ext cx="7013448" cy="919906"/>
          </a:xfrm>
        </p:spPr>
        <p:txBody>
          <a:bodyPr>
            <a:normAutofit/>
          </a:bodyPr>
          <a:lstStyle>
            <a:lvl1pPr marL="0" indent="0" algn="ctr">
              <a:buNone/>
              <a:defRPr sz="2400" b="1" baseline="0">
                <a:solidFill>
                  <a:schemeClr val="tx1"/>
                </a:solidFill>
                <a:latin typeface="Arial Narrow" pitchFamily="34" charset="0"/>
              </a:defRPr>
            </a:lvl1pPr>
            <a:lvl2pPr marL="509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8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8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7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6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5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Johnsonville Fossil Plant</a:t>
            </a:r>
          </a:p>
          <a:p>
            <a:r>
              <a:rPr lang="en-US" dirty="0" smtClean="0"/>
              <a:t>New Johnsonville, Tennessee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648456" y="5577840"/>
            <a:ext cx="2752344" cy="329184"/>
          </a:xfrm>
        </p:spPr>
        <p:txBody>
          <a:bodyPr>
            <a:noAutofit/>
          </a:bodyPr>
          <a:lstStyle>
            <a:lvl1pPr marL="0" indent="0" algn="ctr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1800" b="0" kern="1200" baseline="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0" indent="0" algn="ctr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000" kern="1200" dirty="0" smtClean="0">
                <a:solidFill>
                  <a:schemeClr val="tx1">
                    <a:tint val="75000"/>
                  </a:schemeClr>
                </a:solidFill>
                <a:latin typeface="Arial Narrow" pitchFamily="34" charset="0"/>
                <a:ea typeface="+mn-ea"/>
                <a:cs typeface="+mn-cs"/>
              </a:defRPr>
            </a:lvl2pPr>
            <a:lvl3pPr marL="0" indent="0" algn="ctr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000" kern="1200" dirty="0" smtClean="0">
                <a:solidFill>
                  <a:schemeClr val="tx1">
                    <a:tint val="75000"/>
                  </a:schemeClr>
                </a:solidFill>
                <a:latin typeface="Arial Narrow" pitchFamily="34" charset="0"/>
                <a:ea typeface="+mn-ea"/>
                <a:cs typeface="+mn-cs"/>
              </a:defRPr>
            </a:lvl3pPr>
            <a:lvl4pPr marL="0" indent="0" algn="ctr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000" kern="1200" dirty="0" smtClean="0">
                <a:solidFill>
                  <a:schemeClr val="tx1">
                    <a:tint val="75000"/>
                  </a:schemeClr>
                </a:solidFill>
                <a:latin typeface="Arial Narrow" pitchFamily="34" charset="0"/>
                <a:ea typeface="+mn-ea"/>
                <a:cs typeface="+mn-cs"/>
              </a:defRPr>
            </a:lvl4pPr>
            <a:lvl5pPr marL="0" indent="0" algn="ctr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000" kern="1200" dirty="0" smtClean="0">
                <a:solidFill>
                  <a:schemeClr val="tx1">
                    <a:tint val="75000"/>
                  </a:schemeClr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98080" y="457200"/>
            <a:ext cx="1451111" cy="133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67575" y="541338"/>
            <a:ext cx="2287588" cy="65452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3225" y="541338"/>
            <a:ext cx="6711950" cy="65452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EBDEC4-87B9-BD45-82B1-2EB028C46A7E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160" y="1185651"/>
            <a:ext cx="9276080" cy="2110321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669"/>
              </a:spcAft>
              <a:defRPr b="1"/>
            </a:lvl1pPr>
            <a:lvl2pPr>
              <a:spcBef>
                <a:spcPts val="0"/>
              </a:spcBef>
              <a:spcAft>
                <a:spcPts val="669"/>
              </a:spcAft>
              <a:defRPr/>
            </a:lvl2pPr>
            <a:lvl3pPr>
              <a:spcBef>
                <a:spcPts val="0"/>
              </a:spcBef>
              <a:spcAft>
                <a:spcPts val="669"/>
              </a:spcAft>
              <a:defRPr/>
            </a:lvl3pPr>
            <a:lvl4pPr>
              <a:spcBef>
                <a:spcPts val="0"/>
              </a:spcBef>
              <a:spcAft>
                <a:spcPts val="669"/>
              </a:spcAft>
              <a:defRPr/>
            </a:lvl4pPr>
            <a:lvl5pPr>
              <a:spcBef>
                <a:spcPts val="0"/>
              </a:spcBef>
              <a:spcAft>
                <a:spcPts val="669"/>
              </a:spcAft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 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0"/>
            <a:endParaRPr lang="en-US" dirty="0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6A29A2-7C8B-4A78-92E3-E302F2154F86}" type="slidenum">
              <a:rPr lang="en-US"/>
              <a:pPr/>
              <a:t>‹#›</a:t>
            </a:fld>
            <a:r>
              <a:rPr lang="en-US" dirty="0"/>
              <a:t> 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02920" y="7203864"/>
            <a:ext cx="2346960" cy="413808"/>
          </a:xfrm>
          <a:prstGeom prst="rect">
            <a:avLst/>
          </a:prstGeom>
        </p:spPr>
        <p:txBody>
          <a:bodyPr lIns="101882" tIns="50941" rIns="101882" bIns="50941"/>
          <a:lstStyle/>
          <a:p>
            <a:fld id="{6E2BF0E3-74F9-48EA-8BDC-9D527C50F677}" type="datetimeFigureOut">
              <a:rPr lang="en-US" smtClean="0"/>
              <a:pPr/>
              <a:t>12/11/2014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36620" y="7203864"/>
            <a:ext cx="3185160" cy="413808"/>
          </a:xfrm>
          <a:prstGeom prst="rect">
            <a:avLst/>
          </a:prstGeom>
        </p:spPr>
        <p:txBody>
          <a:bodyPr lIns="101882" tIns="50941" rIns="101882" bIns="50941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5E197-00C9-40F8-86AD-B152E63AF8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1DC2BC-E27F-424A-A79D-E1B1AB38D816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U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3"/>
          <p:cNvSpPr>
            <a:spLocks noChangeShapeType="1"/>
          </p:cNvSpPr>
          <p:nvPr userDrawn="1"/>
        </p:nvSpPr>
        <p:spPr bwMode="auto">
          <a:xfrm>
            <a:off x="415925" y="1198563"/>
            <a:ext cx="9140825" cy="0"/>
          </a:xfrm>
          <a:prstGeom prst="line">
            <a:avLst/>
          </a:prstGeom>
          <a:noFill/>
          <a:ln w="76200">
            <a:solidFill>
              <a:srgbClr val="005394"/>
            </a:solidFill>
            <a:round/>
            <a:headEnd/>
            <a:tailEnd/>
          </a:ln>
          <a:effectLst>
            <a:outerShdw dist="71842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03225" y="531911"/>
            <a:ext cx="9105900" cy="58219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57200" y="1524000"/>
            <a:ext cx="8991600" cy="53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3"/>
          <p:cNvSpPr>
            <a:spLocks noChangeShapeType="1"/>
          </p:cNvSpPr>
          <p:nvPr userDrawn="1"/>
        </p:nvSpPr>
        <p:spPr bwMode="auto">
          <a:xfrm>
            <a:off x="401638" y="7116763"/>
            <a:ext cx="9140825" cy="0"/>
          </a:xfrm>
          <a:prstGeom prst="line">
            <a:avLst/>
          </a:prstGeom>
          <a:noFill/>
          <a:ln w="76200">
            <a:solidFill>
              <a:srgbClr val="003A94"/>
            </a:solidFill>
            <a:round/>
            <a:headEnd/>
            <a:tailEnd/>
          </a:ln>
          <a:effectLst>
            <a:outerShdw dist="71842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1981200" y="6781800"/>
            <a:ext cx="7543800" cy="381000"/>
          </a:xfrm>
        </p:spPr>
        <p:txBody>
          <a:bodyPr/>
          <a:lstStyle>
            <a:lvl1pPr algn="r">
              <a:defRPr sz="1800" i="1"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siness Card - Atla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 userDrawn="1"/>
        </p:nvGrpSpPr>
        <p:grpSpPr bwMode="auto">
          <a:xfrm>
            <a:off x="2139950" y="1981200"/>
            <a:ext cx="5768975" cy="3733800"/>
            <a:chOff x="2139632" y="1981200"/>
            <a:chExt cx="5769927" cy="3733800"/>
          </a:xfrm>
        </p:grpSpPr>
        <p:sp>
          <p:nvSpPr>
            <p:cNvPr id="5" name="Rectangle 4"/>
            <p:cNvSpPr>
              <a:spLocks noChangeArrowheads="1"/>
            </p:cNvSpPr>
            <p:nvPr userDrawn="1"/>
          </p:nvSpPr>
          <p:spPr bwMode="auto">
            <a:xfrm>
              <a:off x="2139632" y="1981200"/>
              <a:ext cx="5769927" cy="37338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0286B"/>
              </a:solidFill>
              <a:miter lim="800000"/>
              <a:headEnd/>
              <a:tailEnd/>
            </a:ln>
            <a:effectLst>
              <a:outerShdw dist="88900" algn="tl" rotWithShape="0">
                <a:srgbClr val="808080">
                  <a:alpha val="39998"/>
                </a:srgbClr>
              </a:outerShdw>
            </a:effectLst>
          </p:spPr>
          <p:txBody>
            <a:bodyPr anchor="ctr"/>
            <a:lstStyle/>
            <a:p>
              <a:pPr>
                <a:tabLst>
                  <a:tab pos="5426075" algn="r"/>
                </a:tabLst>
                <a:defRPr/>
              </a:pPr>
              <a:r>
                <a:rPr lang="en-US" b="1" dirty="0">
                  <a:ea typeface="Arial Unicode MS" pitchFamily="-65" charset="0"/>
                  <a:cs typeface="+mn-cs"/>
                </a:rPr>
                <a:t>	</a:t>
              </a:r>
              <a:br>
                <a:rPr lang="en-US" b="1" dirty="0">
                  <a:ea typeface="Arial Unicode MS" pitchFamily="-65" charset="0"/>
                  <a:cs typeface="+mn-cs"/>
                </a:rPr>
              </a:br>
              <a:r>
                <a:rPr lang="en-US" b="1" dirty="0">
                  <a:ea typeface="Arial Unicode MS" pitchFamily="-65" charset="0"/>
                  <a:cs typeface="+mn-cs"/>
                </a:rPr>
                <a:t/>
              </a:r>
              <a:br>
                <a:rPr lang="en-US" b="1" dirty="0">
                  <a:ea typeface="Arial Unicode MS" pitchFamily="-65" charset="0"/>
                  <a:cs typeface="+mn-cs"/>
                </a:rPr>
              </a:br>
              <a:r>
                <a:rPr lang="en-US" b="1" dirty="0">
                  <a:ea typeface="Arial Unicode MS" pitchFamily="-65" charset="0"/>
                  <a:cs typeface="+mn-cs"/>
                </a:rPr>
                <a:t>	</a:t>
              </a:r>
              <a:r>
                <a:rPr lang="en-US" sz="1800" dirty="0">
                  <a:ea typeface="Arial Unicode MS" pitchFamily="-65" charset="0"/>
                  <a:cs typeface="+mn-cs"/>
                </a:rPr>
                <a:t>ScottMadden, Inc</a:t>
              </a:r>
            </a:p>
            <a:p>
              <a:pPr>
                <a:tabLst>
                  <a:tab pos="5426075" algn="r"/>
                </a:tabLst>
                <a:defRPr/>
              </a:pPr>
              <a:r>
                <a:rPr lang="en-US" sz="1800" dirty="0">
                  <a:ea typeface="Arial Unicode MS" pitchFamily="-65" charset="0"/>
                  <a:cs typeface="+mn-cs"/>
                </a:rPr>
                <a:t>	3495 Piedmont Rd, Bldg 10</a:t>
              </a:r>
            </a:p>
            <a:p>
              <a:pPr>
                <a:tabLst>
                  <a:tab pos="5426075" algn="r"/>
                </a:tabLst>
                <a:defRPr/>
              </a:pPr>
              <a:r>
                <a:rPr lang="en-US" sz="1800" dirty="0">
                  <a:ea typeface="Arial Unicode MS" pitchFamily="-65" charset="0"/>
                  <a:cs typeface="+mn-cs"/>
                </a:rPr>
                <a:t>	Suite 805</a:t>
              </a:r>
            </a:p>
            <a:p>
              <a:pPr>
                <a:tabLst>
                  <a:tab pos="5426075" algn="r"/>
                </a:tabLst>
                <a:defRPr/>
              </a:pPr>
              <a:r>
                <a:rPr lang="en-US" sz="1800" dirty="0">
                  <a:ea typeface="Arial Unicode MS" pitchFamily="-65" charset="0"/>
                  <a:cs typeface="+mn-cs"/>
                </a:rPr>
                <a:t>	Atlanta, GA 30305</a:t>
              </a:r>
            </a:p>
            <a:p>
              <a:pPr>
                <a:tabLst>
                  <a:tab pos="5426075" algn="r"/>
                </a:tabLst>
                <a:defRPr/>
              </a:pPr>
              <a:r>
                <a:rPr lang="en-US" sz="1800" dirty="0">
                  <a:ea typeface="Arial Unicode MS" pitchFamily="-65" charset="0"/>
                  <a:cs typeface="+mn-cs"/>
                </a:rPr>
                <a:t>		Phone 404-814-0020</a:t>
              </a:r>
            </a:p>
            <a:p>
              <a:pPr>
                <a:tabLst>
                  <a:tab pos="5426075" algn="r"/>
                </a:tabLst>
                <a:defRPr/>
              </a:pPr>
              <a:r>
                <a:rPr lang="en-US" sz="1800" dirty="0">
                  <a:ea typeface="Arial Unicode MS" pitchFamily="-65" charset="0"/>
                  <a:cs typeface="+mn-cs"/>
                </a:rPr>
                <a:t>	</a:t>
              </a:r>
              <a:r>
                <a:rPr lang="en-US" sz="1800" dirty="0">
                  <a:ea typeface="Arial Unicode MS" pitchFamily="-65" charset="0"/>
                  <a:cs typeface="+mn-cs"/>
                  <a:hlinkClick r:id="rId2"/>
                </a:rPr>
                <a:t>insertemail@scottmadden.com</a:t>
              </a:r>
              <a:endParaRPr lang="en-US" sz="1800" dirty="0">
                <a:ea typeface="Arial Unicode MS" pitchFamily="-65" charset="0"/>
                <a:cs typeface="+mn-cs"/>
              </a:endParaRPr>
            </a:p>
            <a:p>
              <a:pPr>
                <a:tabLst>
                  <a:tab pos="5426075" algn="r"/>
                </a:tabLst>
                <a:defRPr/>
              </a:pPr>
              <a:r>
                <a:rPr lang="en-US" sz="1800" dirty="0">
                  <a:ea typeface="Arial Unicode MS" pitchFamily="-65" charset="0"/>
                  <a:cs typeface="+mn-cs"/>
                </a:rPr>
                <a:t>		scottmadden.com</a:t>
              </a:r>
            </a:p>
          </p:txBody>
        </p:sp>
        <p:pic>
          <p:nvPicPr>
            <p:cNvPr id="6" name="Picture 38" descr="Logo on White Final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84307" y="3586734"/>
              <a:ext cx="3099922" cy="522732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</p:pic>
      </p:grp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145632" y="2161674"/>
            <a:ext cx="3112168" cy="352926"/>
          </a:xfrm>
        </p:spPr>
        <p:txBody>
          <a:bodyPr/>
          <a:lstStyle>
            <a:lvl1pPr>
              <a:defRPr sz="2000" b="1" baseline="0">
                <a:latin typeface="+mn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2133600" y="2438400"/>
            <a:ext cx="3124200" cy="533400"/>
          </a:xfrm>
        </p:spPr>
        <p:txBody>
          <a:bodyPr/>
          <a:lstStyle>
            <a:lvl1pPr>
              <a:defRPr sz="2000" b="0" i="0" baseline="0">
                <a:latin typeface="Arial Narrow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siness Card - Raleig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 userDrawn="1"/>
        </p:nvGrpSpPr>
        <p:grpSpPr bwMode="auto">
          <a:xfrm>
            <a:off x="2139950" y="1981200"/>
            <a:ext cx="5768975" cy="3733800"/>
            <a:chOff x="2139632" y="1981200"/>
            <a:chExt cx="5769927" cy="3733800"/>
          </a:xfrm>
        </p:grpSpPr>
        <p:sp>
          <p:nvSpPr>
            <p:cNvPr id="5" name="Rectangle 4"/>
            <p:cNvSpPr>
              <a:spLocks noChangeArrowheads="1"/>
            </p:cNvSpPr>
            <p:nvPr userDrawn="1"/>
          </p:nvSpPr>
          <p:spPr bwMode="auto">
            <a:xfrm>
              <a:off x="2139632" y="1981200"/>
              <a:ext cx="5769927" cy="37338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0286B"/>
              </a:solidFill>
              <a:miter lim="800000"/>
              <a:headEnd/>
              <a:tailEnd/>
            </a:ln>
            <a:effectLst>
              <a:outerShdw dist="88900" algn="tl" rotWithShape="0">
                <a:srgbClr val="808080">
                  <a:alpha val="39998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 dirty="0">
                <a:ea typeface="Arial Unicode MS" pitchFamily="-65" charset="0"/>
                <a:cs typeface="+mn-cs"/>
              </a:endParaRPr>
            </a:p>
            <a:p>
              <a:pPr>
                <a:defRPr/>
              </a:pPr>
              <a:endParaRPr lang="en-US" b="1" dirty="0">
                <a:ea typeface="Arial Unicode MS" pitchFamily="-65" charset="0"/>
                <a:cs typeface="+mn-cs"/>
              </a:endParaRPr>
            </a:p>
            <a:p>
              <a:pPr>
                <a:defRPr/>
              </a:pPr>
              <a:r>
                <a:rPr lang="en-US" b="1" dirty="0">
                  <a:ea typeface="Arial Unicode MS" pitchFamily="-65" charset="0"/>
                  <a:cs typeface="+mn-cs"/>
                </a:rPr>
                <a:t>	</a:t>
              </a:r>
              <a:r>
                <a:rPr lang="en-US" sz="1800" dirty="0">
                  <a:ea typeface="Arial Unicode MS" pitchFamily="-65" charset="0"/>
                  <a:cs typeface="+mn-cs"/>
                </a:rPr>
                <a:t>ScottMadden, Inc.</a:t>
              </a:r>
            </a:p>
            <a:p>
              <a:pPr>
                <a:defRPr/>
              </a:pPr>
              <a:r>
                <a:rPr lang="en-US" sz="1800" dirty="0">
                  <a:ea typeface="Arial Unicode MS" pitchFamily="-65" charset="0"/>
                  <a:cs typeface="+mn-cs"/>
                </a:rPr>
                <a:t>	2626 Glenwood Avenue</a:t>
              </a:r>
            </a:p>
            <a:p>
              <a:pPr>
                <a:defRPr/>
              </a:pPr>
              <a:r>
                <a:rPr lang="en-US" sz="1800" dirty="0">
                  <a:ea typeface="Arial Unicode MS" pitchFamily="-65" charset="0"/>
                  <a:cs typeface="+mn-cs"/>
                </a:rPr>
                <a:t>	Suite 480</a:t>
              </a:r>
            </a:p>
            <a:p>
              <a:pPr>
                <a:defRPr/>
              </a:pPr>
              <a:r>
                <a:rPr lang="en-US" sz="1800" dirty="0">
                  <a:ea typeface="Arial Unicode MS" pitchFamily="-65" charset="0"/>
                  <a:cs typeface="+mn-cs"/>
                </a:rPr>
                <a:t>	Raleigh, NC 27608</a:t>
              </a:r>
            </a:p>
            <a:p>
              <a:pPr>
                <a:defRPr/>
              </a:pPr>
              <a:r>
                <a:rPr lang="en-US" sz="1800" dirty="0">
                  <a:ea typeface="Arial Unicode MS" pitchFamily="-65" charset="0"/>
                  <a:cs typeface="+mn-cs"/>
                </a:rPr>
                <a:t>		Phone 919-781-4191</a:t>
              </a:r>
            </a:p>
            <a:p>
              <a:pPr>
                <a:defRPr/>
              </a:pPr>
              <a:r>
                <a:rPr lang="en-US" sz="1800" dirty="0">
                  <a:ea typeface="Arial Unicode MS" pitchFamily="-65" charset="0"/>
                  <a:cs typeface="+mn-cs"/>
                </a:rPr>
                <a:t>	</a:t>
              </a:r>
              <a:r>
                <a:rPr lang="en-US" sz="1800" dirty="0">
                  <a:ea typeface="Arial Unicode MS" pitchFamily="-65" charset="0"/>
                  <a:cs typeface="+mn-cs"/>
                  <a:hlinkClick r:id="rId2"/>
                </a:rPr>
                <a:t>insertemail@scottmadden.com</a:t>
              </a:r>
              <a:endParaRPr lang="en-US" sz="1800" dirty="0">
                <a:ea typeface="Arial Unicode MS" pitchFamily="-65" charset="0"/>
                <a:cs typeface="+mn-cs"/>
              </a:endParaRPr>
            </a:p>
            <a:p>
              <a:pPr>
                <a:defRPr/>
              </a:pPr>
              <a:r>
                <a:rPr lang="en-US" sz="1800" dirty="0">
                  <a:ea typeface="Arial Unicode MS" pitchFamily="-65" charset="0"/>
                  <a:cs typeface="+mn-cs"/>
                </a:rPr>
                <a:t>		scottmadden.com</a:t>
              </a:r>
            </a:p>
          </p:txBody>
        </p:sp>
        <p:pic>
          <p:nvPicPr>
            <p:cNvPr id="7" name="Picture 38" descr="Logo on White Final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84307" y="3586734"/>
              <a:ext cx="3099922" cy="522732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</p:pic>
      </p:grpSp>
      <p:sp>
        <p:nvSpPr>
          <p:cNvPr id="6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145632" y="2161674"/>
            <a:ext cx="3112168" cy="352926"/>
          </a:xfrm>
        </p:spPr>
        <p:txBody>
          <a:bodyPr/>
          <a:lstStyle>
            <a:lvl1pPr>
              <a:defRPr sz="2000" b="1" baseline="0">
                <a:latin typeface="+mn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2133600" y="2438400"/>
            <a:ext cx="3124200" cy="533400"/>
          </a:xfrm>
        </p:spPr>
        <p:txBody>
          <a:bodyPr/>
          <a:lstStyle>
            <a:lvl1pPr>
              <a:defRPr sz="2000" b="0" i="0" baseline="0">
                <a:latin typeface="Arial Narrow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524000"/>
            <a:ext cx="4449762" cy="55626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524000"/>
            <a:ext cx="4449763" cy="55626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0A534F-8527-244C-A1F8-FF49358D3A00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E24F55-7329-4640-A985-C14031BD2CDC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7F877D-2735-EF4C-8653-F491F5A5D4B4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524000"/>
            <a:ext cx="9051925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Major Side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48100" y="7342188"/>
            <a:ext cx="2346325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00"/>
            </a:lvl1pPr>
          </a:lstStyle>
          <a:p>
            <a:fld id="{F613FA40-04CB-5248-A7DC-5651EB851DBB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102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03225" y="631825"/>
            <a:ext cx="9105900" cy="482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44444" rIns="0" bIns="44444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auto">
          <a:xfrm>
            <a:off x="415925" y="1198563"/>
            <a:ext cx="9140825" cy="0"/>
          </a:xfrm>
          <a:prstGeom prst="line">
            <a:avLst/>
          </a:prstGeom>
          <a:noFill/>
          <a:ln w="76200">
            <a:solidFill>
              <a:srgbClr val="003A94"/>
            </a:solidFill>
            <a:round/>
            <a:headEnd/>
            <a:tailEnd/>
          </a:ln>
          <a:effectLst>
            <a:outerShdw dist="71842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1030" name="Picture 76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991600" y="609600"/>
            <a:ext cx="4953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147304" y="611313"/>
            <a:ext cx="536712" cy="493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2" r:id="rId2"/>
    <p:sldLayoutId id="2147484058" r:id="rId3"/>
    <p:sldLayoutId id="2147484059" r:id="rId4"/>
    <p:sldLayoutId id="2147484060" r:id="rId5"/>
    <p:sldLayoutId id="2147484061" r:id="rId6"/>
    <p:sldLayoutId id="2147484053" r:id="rId7"/>
    <p:sldLayoutId id="2147484054" r:id="rId8"/>
    <p:sldLayoutId id="2147484055" r:id="rId9"/>
    <p:sldLayoutId id="2147484056" r:id="rId10"/>
    <p:sldLayoutId id="2147484062" r:id="rId11"/>
    <p:sldLayoutId id="2147484063" r:id="rId12"/>
  </p:sldLayoutIdLst>
  <p:hf hdr="0" ftr="0" dt="0"/>
  <p:txStyles>
    <p:titleStyle>
      <a:lvl1pPr algn="l" defTabSz="1019175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l" defTabSz="1019175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 Narrow" pitchFamily="34" charset="0"/>
          <a:ea typeface="ＭＳ Ｐゴシック" pitchFamily="-65" charset="-128"/>
          <a:cs typeface="ＭＳ Ｐゴシック" pitchFamily="-65" charset="-128"/>
        </a:defRPr>
      </a:lvl2pPr>
      <a:lvl3pPr algn="l" defTabSz="1019175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 Narrow" pitchFamily="34" charset="0"/>
          <a:ea typeface="ＭＳ Ｐゴシック" pitchFamily="-65" charset="-128"/>
          <a:cs typeface="ＭＳ Ｐゴシック" pitchFamily="-65" charset="-128"/>
        </a:defRPr>
      </a:lvl3pPr>
      <a:lvl4pPr algn="l" defTabSz="1019175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 Narrow" pitchFamily="34" charset="0"/>
          <a:ea typeface="ＭＳ Ｐゴシック" pitchFamily="-65" charset="-128"/>
          <a:cs typeface="ＭＳ Ｐゴシック" pitchFamily="-65" charset="-128"/>
        </a:defRPr>
      </a:lvl4pPr>
      <a:lvl5pPr algn="l" defTabSz="1019175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 Narrow" pitchFamily="34" charset="0"/>
          <a:ea typeface="ＭＳ Ｐゴシック" pitchFamily="-65" charset="-128"/>
          <a:cs typeface="ＭＳ Ｐゴシック" pitchFamily="-65" charset="-128"/>
        </a:defRPr>
      </a:lvl5pPr>
      <a:lvl6pPr marL="457200" algn="l" defTabSz="1019175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6pPr>
      <a:lvl7pPr marL="914400" algn="l" defTabSz="1019175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7pPr>
      <a:lvl8pPr marL="1371600" algn="l" defTabSz="1019175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8pPr>
      <a:lvl9pPr marL="1828800" algn="l" defTabSz="1019175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ts val="1200"/>
        </a:spcBef>
        <a:spcAft>
          <a:spcPct val="0"/>
        </a:spcAft>
        <a:buClr>
          <a:srgbClr val="F6BF69"/>
        </a:buClr>
        <a:buSzPct val="100000"/>
        <a:buFont typeface="Monotype Sorts" charset="2"/>
        <a:defRPr sz="1200" b="1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293688" indent="-292100" algn="l" rtl="0" eaLnBrk="0" fontAlgn="base" hangingPunct="0">
        <a:lnSpc>
          <a:spcPct val="90000"/>
        </a:lnSpc>
        <a:spcBef>
          <a:spcPts val="1200"/>
        </a:spcBef>
        <a:spcAft>
          <a:spcPct val="0"/>
        </a:spcAft>
        <a:buClr>
          <a:srgbClr val="003A94"/>
        </a:buClr>
        <a:buFont typeface="Wingdings" charset="2"/>
        <a:buChar char="u"/>
        <a:defRPr sz="1200">
          <a:solidFill>
            <a:schemeClr val="tx1"/>
          </a:solidFill>
          <a:latin typeface="+mn-lt"/>
          <a:ea typeface="ＭＳ Ｐゴシック" pitchFamily="-65" charset="-128"/>
        </a:defRPr>
      </a:lvl2pPr>
      <a:lvl3pPr marL="917575" indent="-349250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rgbClr val="003A94"/>
        </a:buClr>
        <a:buChar char="—"/>
        <a:defRPr sz="1200">
          <a:solidFill>
            <a:schemeClr val="tx1"/>
          </a:solidFill>
          <a:latin typeface="+mn-lt"/>
          <a:ea typeface="ＭＳ Ｐゴシック" pitchFamily="-65" charset="-128"/>
        </a:defRPr>
      </a:lvl3pPr>
      <a:lvl4pPr marL="1428750" indent="-230188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rgbClr val="003A94"/>
        </a:buClr>
        <a:buFont typeface="Symbol" charset="2"/>
        <a:buChar char="·"/>
        <a:defRPr sz="1200">
          <a:solidFill>
            <a:schemeClr val="tx1"/>
          </a:solidFill>
          <a:latin typeface="+mn-lt"/>
          <a:ea typeface="ＭＳ Ｐゴシック" pitchFamily="-65" charset="-128"/>
        </a:defRPr>
      </a:lvl4pPr>
      <a:lvl5pPr marL="1927225" indent="-228600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rgbClr val="003A94"/>
        </a:buClr>
        <a:buChar char="–"/>
        <a:defRPr sz="1200">
          <a:solidFill>
            <a:schemeClr val="tx1"/>
          </a:solidFill>
          <a:latin typeface="+mn-lt"/>
          <a:ea typeface="ＭＳ Ｐゴシック" pitchFamily="-65" charset="-128"/>
        </a:defRPr>
      </a:lvl5pPr>
      <a:lvl6pPr marL="2384425" indent="-22860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rgbClr val="005394"/>
        </a:buClr>
        <a:buChar char="–"/>
        <a:defRPr sz="1200">
          <a:solidFill>
            <a:schemeClr val="tx1"/>
          </a:solidFill>
          <a:latin typeface="+mn-lt"/>
        </a:defRPr>
      </a:lvl6pPr>
      <a:lvl7pPr marL="2841625" indent="-22860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rgbClr val="005394"/>
        </a:buClr>
        <a:buChar char="–"/>
        <a:defRPr sz="1200">
          <a:solidFill>
            <a:schemeClr val="tx1"/>
          </a:solidFill>
          <a:latin typeface="+mn-lt"/>
        </a:defRPr>
      </a:lvl7pPr>
      <a:lvl8pPr marL="3298825" indent="-22860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rgbClr val="005394"/>
        </a:buClr>
        <a:buChar char="–"/>
        <a:defRPr sz="1200">
          <a:solidFill>
            <a:schemeClr val="tx1"/>
          </a:solidFill>
          <a:latin typeface="+mn-lt"/>
        </a:defRPr>
      </a:lvl8pPr>
      <a:lvl9pPr marL="3756025" indent="-22860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rgbClr val="005394"/>
        </a:buClr>
        <a:buChar char="–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13" Type="http://schemas.openxmlformats.org/officeDocument/2006/relationships/image" Target="../media/image53.gif"/><Relationship Id="rId3" Type="http://schemas.openxmlformats.org/officeDocument/2006/relationships/image" Target="../media/image43.wmf"/><Relationship Id="rId7" Type="http://schemas.openxmlformats.org/officeDocument/2006/relationships/image" Target="../media/image47.wmf"/><Relationship Id="rId12" Type="http://schemas.openxmlformats.org/officeDocument/2006/relationships/image" Target="../media/image52.gi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wmf"/><Relationship Id="rId11" Type="http://schemas.openxmlformats.org/officeDocument/2006/relationships/image" Target="../media/image51.wmf"/><Relationship Id="rId5" Type="http://schemas.openxmlformats.org/officeDocument/2006/relationships/image" Target="../media/image45.wmf"/><Relationship Id="rId10" Type="http://schemas.openxmlformats.org/officeDocument/2006/relationships/image" Target="../media/image50.wmf"/><Relationship Id="rId4" Type="http://schemas.openxmlformats.org/officeDocument/2006/relationships/image" Target="../media/image44.wmf"/><Relationship Id="rId9" Type="http://schemas.openxmlformats.org/officeDocument/2006/relationships/image" Target="../media/image49.gif"/><Relationship Id="rId14" Type="http://schemas.openxmlformats.org/officeDocument/2006/relationships/image" Target="../media/image54.gi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Layout" Target="../diagrams/layout1.xml"/><Relationship Id="rId7" Type="http://schemas.openxmlformats.org/officeDocument/2006/relationships/hyperlink" Target="http://newsletter.herrerainc.com/wp-content/uploads/2009/06/_small_water_drops1.jpg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9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8.emf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wmf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2697480"/>
            <a:ext cx="8531352" cy="1289304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3600" dirty="0" smtClean="0"/>
              <a:t>Risk Reduction at Ash Disposal Area No. 2</a:t>
            </a:r>
            <a:br>
              <a:rPr lang="en-US" sz="3600" dirty="0" smtClean="0"/>
            </a:br>
            <a:r>
              <a:rPr lang="en-US" sz="3600" dirty="0" smtClean="0"/>
              <a:t>A Case Study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/>
              <a:t>TVA Johnsonville Fossil Plant</a:t>
            </a:r>
            <a:br>
              <a:rPr lang="en-US" sz="2400" dirty="0" smtClean="0"/>
            </a:br>
            <a:r>
              <a:rPr lang="en-US" sz="2400" dirty="0" smtClean="0"/>
              <a:t>New Johnsonville, Humphreys County, Tennessee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3227" y="4645152"/>
            <a:ext cx="8073737" cy="1194540"/>
          </a:xfrm>
        </p:spPr>
        <p:txBody>
          <a:bodyPr>
            <a:noAutofit/>
          </a:bodyPr>
          <a:lstStyle/>
          <a:p>
            <a:r>
              <a:rPr lang="en-US" sz="2800" dirty="0" smtClean="0"/>
              <a:t>Presented By</a:t>
            </a:r>
          </a:p>
          <a:p>
            <a:r>
              <a:rPr lang="en-US" sz="2800" dirty="0" smtClean="0"/>
              <a:t>Roberto L. Sanchez, PE and Stephen H. Bickel, PE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/>
          <p:nvPr/>
        </p:nvGrpSpPr>
        <p:grpSpPr>
          <a:xfrm>
            <a:off x="0" y="1323975"/>
            <a:ext cx="9070097" cy="6635311"/>
            <a:chOff x="86617" y="1036320"/>
            <a:chExt cx="8990667" cy="6552566"/>
          </a:xfrm>
        </p:grpSpPr>
        <p:pic>
          <p:nvPicPr>
            <p:cNvPr id="8" name="Picture 7" descr="jof_aerial_04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1476" y="1036320"/>
              <a:ext cx="8055808" cy="6160160"/>
            </a:xfrm>
            <a:prstGeom prst="rect">
              <a:avLst/>
            </a:prstGeom>
          </p:spPr>
        </p:pic>
        <p:sp>
          <p:nvSpPr>
            <p:cNvPr id="485431" name="Rectangle 55"/>
            <p:cNvSpPr>
              <a:spLocks noChangeArrowheads="1"/>
            </p:cNvSpPr>
            <p:nvPr/>
          </p:nvSpPr>
          <p:spPr bwMode="auto">
            <a:xfrm>
              <a:off x="1089660" y="1784773"/>
              <a:ext cx="2558257" cy="5469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101882" tIns="50941" rIns="101882" bIns="50941"/>
            <a:lstStyle/>
            <a:p>
              <a:pPr marL="382059" indent="-382059">
                <a:lnSpc>
                  <a:spcPct val="80000"/>
                </a:lnSpc>
                <a:spcBef>
                  <a:spcPct val="20000"/>
                </a:spcBef>
                <a:buSzPct val="80000"/>
              </a:pPr>
              <a:endPara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85432" name="Rectangle 56"/>
            <p:cNvSpPr>
              <a:spLocks noChangeArrowheads="1"/>
            </p:cNvSpPr>
            <p:nvPr/>
          </p:nvSpPr>
          <p:spPr bwMode="auto">
            <a:xfrm>
              <a:off x="86617" y="3041313"/>
              <a:ext cx="2054697" cy="939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lIns="101882" tIns="50941" rIns="101882" bIns="50941"/>
            <a:lstStyle/>
            <a:p>
              <a:pPr marL="382059">
                <a:lnSpc>
                  <a:spcPct val="80000"/>
                </a:lnSpc>
                <a:spcBef>
                  <a:spcPct val="20000"/>
                </a:spcBef>
                <a:buSzPct val="80000"/>
              </a:pPr>
              <a:endParaRPr lang="en-US" b="1" dirty="0" smtClean="0">
                <a:solidFill>
                  <a:srgbClr val="FFFF00"/>
                </a:solidFill>
              </a:endParaRPr>
            </a:p>
          </p:txBody>
        </p:sp>
        <p:sp>
          <p:nvSpPr>
            <p:cNvPr id="9" name="Rectangle 56"/>
            <p:cNvSpPr>
              <a:spLocks noChangeArrowheads="1"/>
            </p:cNvSpPr>
            <p:nvPr/>
          </p:nvSpPr>
          <p:spPr bwMode="auto">
            <a:xfrm>
              <a:off x="6583881" y="1360412"/>
              <a:ext cx="1935097" cy="1025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lIns="101882" tIns="50941" rIns="101882" bIns="50941"/>
            <a:lstStyle/>
            <a:p>
              <a:pPr marL="382059">
                <a:lnSpc>
                  <a:spcPct val="80000"/>
                </a:lnSpc>
                <a:spcBef>
                  <a:spcPct val="20000"/>
                </a:spcBef>
                <a:buSzPct val="80000"/>
              </a:pP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13" name="Rectangle 56"/>
            <p:cNvSpPr>
              <a:spLocks noChangeArrowheads="1"/>
            </p:cNvSpPr>
            <p:nvPr/>
          </p:nvSpPr>
          <p:spPr bwMode="auto">
            <a:xfrm>
              <a:off x="5113020" y="6675913"/>
              <a:ext cx="3723304" cy="912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lIns="101882" tIns="50941" rIns="101882" bIns="50941"/>
            <a:lstStyle/>
            <a:p>
              <a:pPr marL="382059" indent="-382059">
                <a:lnSpc>
                  <a:spcPct val="80000"/>
                </a:lnSpc>
                <a:spcBef>
                  <a:spcPct val="20000"/>
                </a:spcBef>
                <a:buSzPct val="80000"/>
              </a:pPr>
              <a:endParaRPr lang="en-US" b="1" dirty="0" smtClean="0">
                <a:solidFill>
                  <a:srgbClr val="FFFF00"/>
                </a:solidFill>
              </a:endParaRPr>
            </a:p>
          </p:txBody>
        </p:sp>
      </p:grpSp>
      <p:sp>
        <p:nvSpPr>
          <p:cNvPr id="16" name="Title 1"/>
          <p:cNvSpPr txBox="1">
            <a:spLocks/>
          </p:cNvSpPr>
          <p:nvPr/>
        </p:nvSpPr>
        <p:spPr bwMode="auto">
          <a:xfrm>
            <a:off x="218941" y="283335"/>
            <a:ext cx="9290184" cy="8310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44444" rIns="0" bIns="44444" numCol="1" anchor="b" anchorCtr="0" compatLnSpc="1">
            <a:prstTxWarp prst="textNoShape">
              <a:avLst/>
            </a:prstTxWarp>
          </a:bodyPr>
          <a:lstStyle/>
          <a:p>
            <a:pPr lvl="0" defTabSz="1019073" eaLnBrk="0" hangingPunct="0">
              <a:lnSpc>
                <a:spcPct val="80000"/>
              </a:lnSpc>
              <a:spcBef>
                <a:spcPct val="50000"/>
              </a:spcBef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  <a:t>Johnsonville Fossil Plant</a:t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</a:b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  <a:t>General Vicinity Map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430" name="Picture 54" descr="MCj0239015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398570">
            <a:off x="187441" y="1507358"/>
            <a:ext cx="777951" cy="975317"/>
          </a:xfrm>
          <a:prstGeom prst="rect">
            <a:avLst/>
          </a:prstGeom>
          <a:noFill/>
        </p:spPr>
      </p:pic>
      <p:grpSp>
        <p:nvGrpSpPr>
          <p:cNvPr id="2" name="Group 14"/>
          <p:cNvGrpSpPr/>
          <p:nvPr/>
        </p:nvGrpSpPr>
        <p:grpSpPr>
          <a:xfrm>
            <a:off x="0" y="1323975"/>
            <a:ext cx="9890761" cy="6635311"/>
            <a:chOff x="86617" y="1036320"/>
            <a:chExt cx="9804144" cy="6552566"/>
          </a:xfrm>
        </p:grpSpPr>
        <p:pic>
          <p:nvPicPr>
            <p:cNvPr id="8" name="Picture 7" descr="jof_aerial_04.JPG"/>
            <p:cNvPicPr>
              <a:picLocks noChangeAspect="1"/>
            </p:cNvPicPr>
            <p:nvPr/>
          </p:nvPicPr>
          <p:blipFill>
            <a:blip r:embed="rId4" cstate="print"/>
            <a:srcRect b="7757"/>
            <a:stretch>
              <a:fillRect/>
            </a:stretch>
          </p:blipFill>
          <p:spPr>
            <a:xfrm>
              <a:off x="207999" y="1036320"/>
              <a:ext cx="9682762" cy="6160160"/>
            </a:xfrm>
            <a:prstGeom prst="rect">
              <a:avLst/>
            </a:prstGeom>
          </p:spPr>
        </p:pic>
        <p:sp>
          <p:nvSpPr>
            <p:cNvPr id="485431" name="Rectangle 55"/>
            <p:cNvSpPr>
              <a:spLocks noChangeArrowheads="1"/>
            </p:cNvSpPr>
            <p:nvPr/>
          </p:nvSpPr>
          <p:spPr bwMode="auto">
            <a:xfrm>
              <a:off x="1089660" y="1784773"/>
              <a:ext cx="2558257" cy="5469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101882" tIns="50941" rIns="101882" bIns="50941"/>
            <a:lstStyle/>
            <a:p>
              <a:pPr marL="382059" indent="-382059">
                <a:lnSpc>
                  <a:spcPct val="80000"/>
                </a:lnSpc>
                <a:spcBef>
                  <a:spcPct val="20000"/>
                </a:spcBef>
                <a:buSzPct val="80000"/>
              </a:pPr>
              <a:r>
                <a:rPr lang="en-US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Kentucky Lake</a:t>
              </a:r>
            </a:p>
          </p:txBody>
        </p:sp>
        <p:sp>
          <p:nvSpPr>
            <p:cNvPr id="485432" name="Rectangle 56"/>
            <p:cNvSpPr>
              <a:spLocks noChangeArrowheads="1"/>
            </p:cNvSpPr>
            <p:nvPr/>
          </p:nvSpPr>
          <p:spPr bwMode="auto">
            <a:xfrm>
              <a:off x="86617" y="3041313"/>
              <a:ext cx="2054697" cy="939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lIns="101882" tIns="50941" rIns="101882" bIns="50941"/>
            <a:lstStyle/>
            <a:p>
              <a:pPr marL="382059">
                <a:lnSpc>
                  <a:spcPct val="80000"/>
                </a:lnSpc>
                <a:spcBef>
                  <a:spcPct val="20000"/>
                </a:spcBef>
                <a:buSzPct val="80000"/>
              </a:pPr>
              <a:r>
                <a:rPr lang="en-US" b="1" dirty="0" smtClean="0">
                  <a:solidFill>
                    <a:srgbClr val="FFFF00"/>
                  </a:solidFill>
                </a:rPr>
                <a:t>Ash Disposal Area 2</a:t>
              </a:r>
            </a:p>
          </p:txBody>
        </p:sp>
        <p:sp>
          <p:nvSpPr>
            <p:cNvPr id="485433" name="Freeform 57"/>
            <p:cNvSpPr>
              <a:spLocks/>
            </p:cNvSpPr>
            <p:nvPr/>
          </p:nvSpPr>
          <p:spPr bwMode="auto">
            <a:xfrm>
              <a:off x="1676400" y="3368040"/>
              <a:ext cx="838200" cy="14681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0" y="0"/>
                </a:cxn>
                <a:cxn ang="0">
                  <a:pos x="233" y="423"/>
                </a:cxn>
              </a:cxnLst>
              <a:rect l="0" t="0" r="r" b="b"/>
              <a:pathLst>
                <a:path w="233" h="423">
                  <a:moveTo>
                    <a:pt x="0" y="0"/>
                  </a:moveTo>
                  <a:lnTo>
                    <a:pt x="60" y="0"/>
                  </a:lnTo>
                  <a:lnTo>
                    <a:pt x="233" y="423"/>
                  </a:lnTo>
                </a:path>
              </a:pathLst>
            </a:custGeom>
            <a:noFill/>
            <a:ln w="57150">
              <a:solidFill>
                <a:srgbClr val="FFFF00"/>
              </a:solidFill>
              <a:round/>
              <a:headEnd type="none" w="med" len="med"/>
              <a:tailEnd type="stealth" w="med" len="lg"/>
            </a:ln>
            <a:effectLst>
              <a:outerShdw dist="12700" dir="5400000" algn="ctr" rotWithShape="0">
                <a:schemeClr val="tx1"/>
              </a:outerShdw>
            </a:effectLst>
          </p:spPr>
          <p:txBody>
            <a:bodyPr lIns="101882" tIns="50941" rIns="101882" bIns="50941"/>
            <a:lstStyle/>
            <a:p>
              <a:endParaRPr lang="en-US"/>
            </a:p>
          </p:txBody>
        </p:sp>
        <p:sp>
          <p:nvSpPr>
            <p:cNvPr id="9" name="Rectangle 56"/>
            <p:cNvSpPr>
              <a:spLocks noChangeArrowheads="1"/>
            </p:cNvSpPr>
            <p:nvPr/>
          </p:nvSpPr>
          <p:spPr bwMode="auto">
            <a:xfrm>
              <a:off x="6583881" y="1360412"/>
              <a:ext cx="1935097" cy="1025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lIns="101882" tIns="50941" rIns="101882" bIns="50941"/>
            <a:lstStyle/>
            <a:p>
              <a:pPr marL="382059">
                <a:lnSpc>
                  <a:spcPct val="80000"/>
                </a:lnSpc>
                <a:spcBef>
                  <a:spcPct val="20000"/>
                </a:spcBef>
                <a:buSzPct val="80000"/>
              </a:pP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11" name="Rectangle 56"/>
            <p:cNvSpPr>
              <a:spLocks noChangeArrowheads="1"/>
            </p:cNvSpPr>
            <p:nvPr/>
          </p:nvSpPr>
          <p:spPr bwMode="auto">
            <a:xfrm>
              <a:off x="3685669" y="1163644"/>
              <a:ext cx="2598419" cy="939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lIns="101882" tIns="50941" rIns="101882" bIns="50941"/>
            <a:lstStyle/>
            <a:p>
              <a:pPr marL="382059" indent="-382059">
                <a:lnSpc>
                  <a:spcPct val="80000"/>
                </a:lnSpc>
                <a:spcBef>
                  <a:spcPct val="20000"/>
                </a:spcBef>
                <a:buSzPct val="80000"/>
              </a:pPr>
              <a:r>
                <a:rPr lang="en-US" b="1" dirty="0" smtClean="0">
                  <a:solidFill>
                    <a:srgbClr val="FFFF00"/>
                  </a:solidFill>
                </a:rPr>
                <a:t>Powerhouse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12" name="Freeform 57"/>
            <p:cNvSpPr>
              <a:spLocks/>
            </p:cNvSpPr>
            <p:nvPr/>
          </p:nvSpPr>
          <p:spPr bwMode="auto">
            <a:xfrm>
              <a:off x="5532121" y="1295400"/>
              <a:ext cx="1401698" cy="326252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0" y="0"/>
                </a:cxn>
                <a:cxn ang="0">
                  <a:pos x="233" y="423"/>
                </a:cxn>
              </a:cxnLst>
              <a:rect l="0" t="0" r="r" b="b"/>
              <a:pathLst>
                <a:path w="233" h="423">
                  <a:moveTo>
                    <a:pt x="0" y="0"/>
                  </a:moveTo>
                  <a:lnTo>
                    <a:pt x="60" y="0"/>
                  </a:lnTo>
                  <a:lnTo>
                    <a:pt x="233" y="423"/>
                  </a:lnTo>
                </a:path>
              </a:pathLst>
            </a:custGeom>
            <a:noFill/>
            <a:ln w="57150">
              <a:solidFill>
                <a:srgbClr val="FFFF00"/>
              </a:solidFill>
              <a:round/>
              <a:headEnd type="none" w="med" len="med"/>
              <a:tailEnd type="stealth" w="med" len="lg"/>
            </a:ln>
            <a:effectLst>
              <a:outerShdw dist="12700" dir="5400000" algn="ctr" rotWithShape="0">
                <a:schemeClr val="tx1"/>
              </a:outerShdw>
            </a:effectLst>
          </p:spPr>
          <p:txBody>
            <a:bodyPr lIns="101882" tIns="50941" rIns="101882" bIns="50941"/>
            <a:lstStyle/>
            <a:p>
              <a:endParaRPr lang="en-US"/>
            </a:p>
          </p:txBody>
        </p:sp>
        <p:sp>
          <p:nvSpPr>
            <p:cNvPr id="13" name="Rectangle 56"/>
            <p:cNvSpPr>
              <a:spLocks noChangeArrowheads="1"/>
            </p:cNvSpPr>
            <p:nvPr/>
          </p:nvSpPr>
          <p:spPr bwMode="auto">
            <a:xfrm>
              <a:off x="5113020" y="6675913"/>
              <a:ext cx="3723304" cy="912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lIns="101882" tIns="50941" rIns="101882" bIns="50941"/>
            <a:lstStyle/>
            <a:p>
              <a:pPr marL="382059" indent="-382059">
                <a:lnSpc>
                  <a:spcPct val="80000"/>
                </a:lnSpc>
                <a:spcBef>
                  <a:spcPct val="20000"/>
                </a:spcBef>
                <a:buSzPct val="80000"/>
              </a:pPr>
              <a:endParaRPr lang="en-US" b="1" dirty="0" smtClean="0">
                <a:solidFill>
                  <a:srgbClr val="FFFF00"/>
                </a:solidFill>
              </a:endParaRPr>
            </a:p>
          </p:txBody>
        </p:sp>
      </p:grpSp>
      <p:sp>
        <p:nvSpPr>
          <p:cNvPr id="16" name="Title 1"/>
          <p:cNvSpPr txBox="1">
            <a:spLocks/>
          </p:cNvSpPr>
          <p:nvPr/>
        </p:nvSpPr>
        <p:spPr bwMode="auto">
          <a:xfrm>
            <a:off x="218941" y="283335"/>
            <a:ext cx="9290184" cy="8310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44444" rIns="0" bIns="44444" numCol="1" anchor="b" anchorCtr="0" compatLnSpc="1">
            <a:prstTxWarp prst="textNoShape">
              <a:avLst/>
            </a:prstTxWarp>
          </a:bodyPr>
          <a:lstStyle/>
          <a:p>
            <a:pPr lvl="0" defTabSz="1019073" eaLnBrk="0" hangingPunct="0">
              <a:lnSpc>
                <a:spcPct val="80000"/>
              </a:lnSpc>
              <a:spcBef>
                <a:spcPct val="50000"/>
              </a:spcBef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  <a:t>Johnsonville Fossil Plant</a:t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</a:b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  <a:t>Aerial View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430" name="Picture 54" descr="MCj0239015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398570">
            <a:off x="187441" y="1507358"/>
            <a:ext cx="777951" cy="975317"/>
          </a:xfrm>
          <a:prstGeom prst="rect">
            <a:avLst/>
          </a:prstGeom>
          <a:noFill/>
        </p:spPr>
      </p:pic>
      <p:grpSp>
        <p:nvGrpSpPr>
          <p:cNvPr id="2" name="Group 14"/>
          <p:cNvGrpSpPr/>
          <p:nvPr/>
        </p:nvGrpSpPr>
        <p:grpSpPr>
          <a:xfrm>
            <a:off x="226737" y="1323975"/>
            <a:ext cx="9559740" cy="6635311"/>
            <a:chOff x="311368" y="1036320"/>
            <a:chExt cx="9476022" cy="6552566"/>
          </a:xfrm>
        </p:grpSpPr>
        <p:pic>
          <p:nvPicPr>
            <p:cNvPr id="8" name="Picture 7" descr="jof_aerial_04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1368" y="1036320"/>
              <a:ext cx="9476022" cy="6160160"/>
            </a:xfrm>
            <a:prstGeom prst="rect">
              <a:avLst/>
            </a:prstGeom>
          </p:spPr>
        </p:pic>
        <p:sp>
          <p:nvSpPr>
            <p:cNvPr id="9" name="Rectangle 56"/>
            <p:cNvSpPr>
              <a:spLocks noChangeArrowheads="1"/>
            </p:cNvSpPr>
            <p:nvPr/>
          </p:nvSpPr>
          <p:spPr bwMode="auto">
            <a:xfrm>
              <a:off x="6583881" y="1360412"/>
              <a:ext cx="1935097" cy="1025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lIns="101882" tIns="50941" rIns="101882" bIns="50941"/>
            <a:lstStyle/>
            <a:p>
              <a:pPr marL="382059">
                <a:lnSpc>
                  <a:spcPct val="80000"/>
                </a:lnSpc>
                <a:spcBef>
                  <a:spcPct val="20000"/>
                </a:spcBef>
                <a:buSzPct val="80000"/>
              </a:pP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13" name="Rectangle 56"/>
            <p:cNvSpPr>
              <a:spLocks noChangeArrowheads="1"/>
            </p:cNvSpPr>
            <p:nvPr/>
          </p:nvSpPr>
          <p:spPr bwMode="auto">
            <a:xfrm>
              <a:off x="5113020" y="6675913"/>
              <a:ext cx="3723304" cy="912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lIns="101882" tIns="50941" rIns="101882" bIns="50941"/>
            <a:lstStyle/>
            <a:p>
              <a:pPr marL="382059" indent="-382059">
                <a:lnSpc>
                  <a:spcPct val="80000"/>
                </a:lnSpc>
                <a:spcBef>
                  <a:spcPct val="20000"/>
                </a:spcBef>
                <a:buSzPct val="80000"/>
              </a:pPr>
              <a:endParaRPr lang="en-US" b="1" dirty="0" smtClean="0">
                <a:solidFill>
                  <a:srgbClr val="FFFF00"/>
                </a:solidFill>
              </a:endParaRPr>
            </a:p>
          </p:txBody>
        </p:sp>
      </p:grpSp>
      <p:sp>
        <p:nvSpPr>
          <p:cNvPr id="16" name="Title 1"/>
          <p:cNvSpPr txBox="1">
            <a:spLocks/>
          </p:cNvSpPr>
          <p:nvPr/>
        </p:nvSpPr>
        <p:spPr bwMode="auto">
          <a:xfrm>
            <a:off x="218941" y="283335"/>
            <a:ext cx="9290184" cy="8310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44444" rIns="0" bIns="44444" numCol="1" anchor="b" anchorCtr="0" compatLnSpc="1">
            <a:prstTxWarp prst="textNoShape">
              <a:avLst/>
            </a:prstTxWarp>
          </a:bodyPr>
          <a:lstStyle/>
          <a:p>
            <a:pPr lvl="0" defTabSz="1019073" eaLnBrk="0" hangingPunct="0">
              <a:lnSpc>
                <a:spcPct val="80000"/>
              </a:lnSpc>
              <a:spcBef>
                <a:spcPct val="50000"/>
              </a:spcBef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  <a:t>Johnsonville Fossil Plant</a:t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</a:b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  <a:t>Postcard Circa 1955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 bwMode="auto">
          <a:xfrm>
            <a:off x="218941" y="283335"/>
            <a:ext cx="9290184" cy="8310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44439" rIns="0" bIns="44439" numCol="1" anchor="b" anchorCtr="0" compatLnSpc="1">
            <a:prstTxWarp prst="textNoShape">
              <a:avLst/>
            </a:prstTxWarp>
          </a:bodyPr>
          <a:lstStyle/>
          <a:p>
            <a:pPr defTabSz="1018954" eaLnBrk="0" hangingPunct="0">
              <a:lnSpc>
                <a:spcPct val="80000"/>
              </a:lnSpc>
              <a:spcBef>
                <a:spcPct val="50000"/>
              </a:spcBef>
            </a:pPr>
            <a:r>
              <a:rPr lang="en-US" sz="2500" kern="0" dirty="0">
                <a:solidFill>
                  <a:srgbClr val="000000"/>
                </a:solidFill>
                <a:latin typeface="Arial" pitchFamily="34" charset="0"/>
                <a:ea typeface="ＭＳ Ｐゴシック" pitchFamily="-65" charset="-128"/>
                <a:cs typeface="Arial" pitchFamily="34" charset="0"/>
              </a:rPr>
              <a:t>Johnsonville Fossil Plant</a:t>
            </a:r>
            <a:br>
              <a:rPr lang="en-US" sz="2500" kern="0" dirty="0">
                <a:solidFill>
                  <a:srgbClr val="000000"/>
                </a:solidFill>
                <a:latin typeface="Arial" pitchFamily="34" charset="0"/>
                <a:ea typeface="ＭＳ Ｐゴシック" pitchFamily="-65" charset="-128"/>
                <a:cs typeface="Arial" pitchFamily="34" charset="0"/>
              </a:rPr>
            </a:br>
            <a:r>
              <a:rPr lang="en-US" sz="2500" kern="0" dirty="0">
                <a:solidFill>
                  <a:srgbClr val="000000"/>
                </a:solidFill>
                <a:latin typeface="Arial" pitchFamily="34" charset="0"/>
                <a:ea typeface="ＭＳ Ｐゴシック" pitchFamily="-65" charset="-128"/>
                <a:cs typeface="Arial" pitchFamily="34" charset="0"/>
              </a:rPr>
              <a:t>Site Layout for Ash Disposal Area No. 2</a:t>
            </a:r>
          </a:p>
        </p:txBody>
      </p:sp>
      <p:pic>
        <p:nvPicPr>
          <p:cNvPr id="14" name="Picture 13" descr="fig_3_jof_ada2_site_layou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8905" y="1597889"/>
            <a:ext cx="9647626" cy="591817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4233334" y="4284134"/>
            <a:ext cx="304800" cy="270934"/>
          </a:xfrm>
          <a:prstGeom prst="ellipse">
            <a:avLst/>
          </a:prstGeom>
          <a:blipFill>
            <a:blip r:embed="rId4" cstate="print"/>
            <a:tile tx="0" ty="0" sx="100000" sy="100000" flip="none" algn="tl"/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t" anchorCtr="0" compatLnSpc="1">
            <a:prstTxWarp prst="textNoShape">
              <a:avLst/>
            </a:prstTxWarp>
          </a:bodyPr>
          <a:lstStyle/>
          <a:p>
            <a:pPr defTabSz="1019056"/>
            <a:endParaRPr lang="en-US" dirty="0">
              <a:latin typeface="Arial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4242515" y="4271282"/>
            <a:ext cx="304800" cy="270934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t" anchorCtr="0" compatLnSpc="1">
            <a:prstTxWarp prst="textNoShape">
              <a:avLst/>
            </a:prstTxWarp>
          </a:bodyPr>
          <a:lstStyle/>
          <a:p>
            <a:pPr defTabSz="1019056"/>
            <a:endParaRPr lang="en-US" dirty="0"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76231" y="1663547"/>
            <a:ext cx="3404212" cy="721771"/>
          </a:xfrm>
          <a:prstGeom prst="rect">
            <a:avLst/>
          </a:prstGeom>
          <a:solidFill>
            <a:schemeClr val="bg1"/>
          </a:solidFill>
        </p:spPr>
        <p:txBody>
          <a:bodyPr wrap="square" lIns="91429" tIns="45715" rIns="91429" bIns="45715" rtlCol="0">
            <a:spAutoFit/>
          </a:bodyPr>
          <a:lstStyle/>
          <a:p>
            <a:r>
              <a:rPr lang="en-US" dirty="0" smtClean="0"/>
              <a:t>        previous flow direction</a:t>
            </a:r>
          </a:p>
          <a:p>
            <a:r>
              <a:rPr lang="en-US" dirty="0" smtClean="0"/>
              <a:t>        present flow direction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 bwMode="auto">
          <a:xfrm>
            <a:off x="5550665" y="2047302"/>
            <a:ext cx="297457" cy="264404"/>
          </a:xfrm>
          <a:prstGeom prst="ellipse">
            <a:avLst/>
          </a:prstGeom>
          <a:blipFill>
            <a:blip r:embed="rId4" cstate="print"/>
            <a:tile tx="0" ty="0" sx="100000" sy="100000" flip="none" algn="tl"/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t" anchorCtr="0" compatLnSpc="1">
            <a:prstTxWarp prst="textNoShape">
              <a:avLst/>
            </a:prstTxWarp>
          </a:bodyPr>
          <a:lstStyle/>
          <a:p>
            <a:pPr defTabSz="1019056"/>
            <a:endParaRPr lang="en-US" dirty="0">
              <a:latin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5552501" y="1718632"/>
            <a:ext cx="297457" cy="264404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t" anchorCtr="0" compatLnSpc="1">
            <a:prstTxWarp prst="textNoShape">
              <a:avLst/>
            </a:prstTxWarp>
          </a:bodyPr>
          <a:lstStyle/>
          <a:p>
            <a:pPr defTabSz="1019056"/>
            <a:endParaRPr lang="en-US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1 -0.00143 L 0.07544 -0.00143 L 0.12152 -0.00857 L 0.17187 -0.01286 L 0.22111 -0.02286 L 0.27809 -0.02694 L 0.30776 -0.0298 L 0.30776 -0.05103 L 0.28361 -0.06675 L 0.22774 -0.09634 L 0.17298 -0.12472 L 0.12263 -0.14595 L 0.09406 -0.16309 L 0.06897 -0.19269 L 0.02178 -0.21126 L -0.00663 -0.21963 L -0.05919 -0.25515 L -0.07671 -0.24086 L -0.09533 -0.1984 L -0.09533 -0.17003 L -0.08997 -0.15023 L -0.09107 -0.12043 L -0.10306 -0.11206 L -0.12721 -0.12472 L -0.21149 -0.17432 L -0.22791 -0.1588 L -0.27825 -0.25086 L -0.27604 -0.36701 " pathEditMode="relative" rAng="0" ptsTypes="AAAAAAAAAAAAAAAAAAAAAAAA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0" y="-18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2.59944E-6 L 0.0059 -0.06753 L 0.01545 -0.12581 L 0.02031 -0.1605 L 0.02517 -0.19542 L 0.02344 -0.21623 L -0.01163 -0.23473 L -0.02952 -0.24676 L -0.04879 -0.24676 L -0.06806 -0.22571 L -0.06945 -0.16512 L -0.07118 -0.142 L -0.07275 -0.11424 L -0.08403 -0.09065 L -0.12413 -0.11864 L -0.14045 -0.13737 L -0.1724 -0.15795 L -0.18195 -0.16743 L -0.19827 -0.1605 L -0.20608 -0.15356 L -0.21893 -0.19311 L -0.23663 -0.23473 L -0.24948 -0.26526 L -0.25261 -0.29047 " pathEditMode="relative" rAng="0" ptsTypes="AAAAAAAAAAAAAAAAAAAAAAAA">
                                      <p:cBhvr>
                                        <p:cTn id="1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00" y="-14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6" grpId="2" animBg="1"/>
      <p:bldP spid="9" grpId="0" animBg="1"/>
      <p:bldP spid="8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225" y="285750"/>
            <a:ext cx="9105900" cy="828675"/>
          </a:xfrm>
        </p:spPr>
        <p:txBody>
          <a:bodyPr/>
          <a:lstStyle/>
          <a:p>
            <a:pPr lvl="1"/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b="0" dirty="0" smtClean="0">
                <a:latin typeface="Arial" pitchFamily="34" charset="0"/>
                <a:cs typeface="Arial" pitchFamily="34" charset="0"/>
              </a:rPr>
              <a:t>Johnsonville Fossil Plant</a:t>
            </a:r>
            <a:r>
              <a:rPr lang="en-US" b="0" dirty="0" smtClean="0"/>
              <a:t/>
            </a:r>
            <a:br>
              <a:rPr lang="en-US" b="0" dirty="0" smtClean="0"/>
            </a:br>
            <a:r>
              <a:rPr lang="en-US" b="0" dirty="0" smtClean="0">
                <a:latin typeface="Arial" pitchFamily="34" charset="0"/>
                <a:cs typeface="Arial" pitchFamily="34" charset="0"/>
              </a:rPr>
              <a:t>Timeline for Ash Disposal Area No. 2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DC2BC-E27F-424A-A79D-E1B1AB38D816}" type="slidenum">
              <a:rPr lang="en-US" smtClean="0"/>
              <a:pPr/>
              <a:t>13</a:t>
            </a:fld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0" y="1438275"/>
          <a:ext cx="9944099" cy="5819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/>
          <p:nvPr/>
        </p:nvGrpSpPr>
        <p:grpSpPr>
          <a:xfrm>
            <a:off x="122454" y="1652160"/>
            <a:ext cx="9768307" cy="6307126"/>
            <a:chOff x="207999" y="1360412"/>
            <a:chExt cx="9682762" cy="6228474"/>
          </a:xfrm>
        </p:grpSpPr>
        <p:pic>
          <p:nvPicPr>
            <p:cNvPr id="8" name="Picture 7" descr="jof_aerial_04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7999" y="1477434"/>
              <a:ext cx="9682762" cy="5277933"/>
            </a:xfrm>
            <a:prstGeom prst="rect">
              <a:avLst/>
            </a:prstGeom>
          </p:spPr>
        </p:pic>
        <p:sp>
          <p:nvSpPr>
            <p:cNvPr id="9" name="Rectangle 56"/>
            <p:cNvSpPr>
              <a:spLocks noChangeArrowheads="1"/>
            </p:cNvSpPr>
            <p:nvPr/>
          </p:nvSpPr>
          <p:spPr bwMode="auto">
            <a:xfrm>
              <a:off x="6583881" y="1360412"/>
              <a:ext cx="1935097" cy="1025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lIns="101882" tIns="50941" rIns="101882" bIns="50941"/>
            <a:lstStyle/>
            <a:p>
              <a:pPr marL="382059">
                <a:lnSpc>
                  <a:spcPct val="80000"/>
                </a:lnSpc>
                <a:spcBef>
                  <a:spcPct val="20000"/>
                </a:spcBef>
                <a:buSzPct val="80000"/>
              </a:pP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13" name="Rectangle 56"/>
            <p:cNvSpPr>
              <a:spLocks noChangeArrowheads="1"/>
            </p:cNvSpPr>
            <p:nvPr/>
          </p:nvSpPr>
          <p:spPr bwMode="auto">
            <a:xfrm>
              <a:off x="5113020" y="6675913"/>
              <a:ext cx="3723304" cy="912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lIns="101882" tIns="50941" rIns="101882" bIns="50941"/>
            <a:lstStyle/>
            <a:p>
              <a:pPr marL="382059" indent="-382059">
                <a:lnSpc>
                  <a:spcPct val="80000"/>
                </a:lnSpc>
                <a:spcBef>
                  <a:spcPct val="20000"/>
                </a:spcBef>
                <a:buSzPct val="80000"/>
              </a:pPr>
              <a:endParaRPr lang="en-US" b="1" dirty="0" smtClean="0">
                <a:solidFill>
                  <a:srgbClr val="FFFF00"/>
                </a:solidFill>
              </a:endParaRPr>
            </a:p>
          </p:txBody>
        </p:sp>
      </p:grpSp>
      <p:sp>
        <p:nvSpPr>
          <p:cNvPr id="16" name="Title 1"/>
          <p:cNvSpPr txBox="1">
            <a:spLocks/>
          </p:cNvSpPr>
          <p:nvPr/>
        </p:nvSpPr>
        <p:spPr bwMode="auto">
          <a:xfrm>
            <a:off x="218941" y="283335"/>
            <a:ext cx="9290184" cy="8310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44444" rIns="0" bIns="44444" numCol="1" anchor="b" anchorCtr="0" compatLnSpc="1">
            <a:prstTxWarp prst="textNoShape">
              <a:avLst/>
            </a:prstTxWarp>
          </a:bodyPr>
          <a:lstStyle/>
          <a:p>
            <a:pPr lvl="0" defTabSz="1019073" eaLnBrk="0" hangingPunct="0">
              <a:lnSpc>
                <a:spcPct val="80000"/>
              </a:lnSpc>
              <a:spcBef>
                <a:spcPct val="50000"/>
              </a:spcBef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  <a:t>Johnsonville Fossil Plant Construction</a:t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</a:b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  <a:t>Dredging the Condenser Intake Channel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lnSpc>
                <a:spcPct val="150000"/>
              </a:lnSpc>
              <a:spcBef>
                <a:spcPts val="600"/>
              </a:spcBef>
              <a:buSzPct val="75000"/>
            </a:pPr>
            <a:r>
              <a:rPr lang="en-US" sz="1800" dirty="0" smtClean="0"/>
              <a:t>Phase I Facility Assessment Recommendations </a:t>
            </a:r>
          </a:p>
          <a:p>
            <a:pPr lvl="2">
              <a:lnSpc>
                <a:spcPct val="150000"/>
              </a:lnSpc>
              <a:buSzPct val="75000"/>
            </a:pPr>
            <a:r>
              <a:rPr lang="en-US" sz="1800" dirty="0" smtClean="0"/>
              <a:t>Monitor Seep 3A</a:t>
            </a:r>
          </a:p>
          <a:p>
            <a:pPr lvl="2">
              <a:lnSpc>
                <a:spcPct val="150000"/>
              </a:lnSpc>
              <a:buSzPct val="75000"/>
            </a:pPr>
            <a:r>
              <a:rPr lang="en-US" sz="1800" dirty="0" smtClean="0"/>
              <a:t>replace spillways,</a:t>
            </a:r>
          </a:p>
          <a:p>
            <a:pPr lvl="2">
              <a:lnSpc>
                <a:spcPct val="150000"/>
              </a:lnSpc>
              <a:buSzPct val="75000"/>
            </a:pPr>
            <a:r>
              <a:rPr lang="en-US" sz="1800" dirty="0" smtClean="0"/>
              <a:t> increase freeboard,  and </a:t>
            </a:r>
          </a:p>
          <a:p>
            <a:pPr lvl="2">
              <a:lnSpc>
                <a:spcPct val="150000"/>
              </a:lnSpc>
              <a:buSzPct val="75000"/>
            </a:pPr>
            <a:r>
              <a:rPr lang="en-US" sz="1800" dirty="0" smtClean="0"/>
              <a:t>perform geotechnical study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buSzPct val="75000"/>
            </a:pPr>
            <a:r>
              <a:rPr lang="en-US" sz="1800" dirty="0" smtClean="0"/>
              <a:t>Geotechnical Study</a:t>
            </a:r>
          </a:p>
          <a:p>
            <a:pPr lvl="2">
              <a:lnSpc>
                <a:spcPct val="150000"/>
              </a:lnSpc>
              <a:buSzPct val="75000"/>
            </a:pPr>
            <a:r>
              <a:rPr lang="en-US" sz="1800" dirty="0" smtClean="0"/>
              <a:t>Began March, 2009, Final Report March, 2010</a:t>
            </a:r>
          </a:p>
          <a:p>
            <a:pPr lvl="2">
              <a:lnSpc>
                <a:spcPct val="150000"/>
              </a:lnSpc>
              <a:buSzPct val="75000"/>
            </a:pPr>
            <a:r>
              <a:rPr lang="en-US" sz="1800" dirty="0" smtClean="0"/>
              <a:t>Forty-eight borings drilled, sixty-eight existing boring logs reviewed</a:t>
            </a:r>
          </a:p>
          <a:p>
            <a:pPr lvl="2">
              <a:lnSpc>
                <a:spcPct val="150000"/>
              </a:lnSpc>
              <a:buSzPct val="75000"/>
            </a:pPr>
            <a:r>
              <a:rPr lang="en-US" sz="1800" dirty="0" smtClean="0"/>
              <a:t>Fourteen Cross-Sections investigated, eight analyzed</a:t>
            </a:r>
          </a:p>
          <a:p>
            <a:pPr lvl="2">
              <a:lnSpc>
                <a:spcPct val="150000"/>
              </a:lnSpc>
              <a:buSzPct val="75000"/>
            </a:pPr>
            <a:r>
              <a:rPr lang="en-US" sz="1800" dirty="0" smtClean="0"/>
              <a:t>Seepage &amp; slope stability analyses using SEEP/W &amp; SLOPE/W</a:t>
            </a:r>
          </a:p>
          <a:p>
            <a:pPr lvl="2">
              <a:lnSpc>
                <a:spcPct val="150000"/>
              </a:lnSpc>
              <a:buSzPct val="75000"/>
            </a:pPr>
            <a:r>
              <a:rPr lang="en-US" sz="1800" dirty="0" smtClean="0"/>
              <a:t>Recommended slope stability improvements to NE &amp; SE Dikes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DC2BC-E27F-424A-A79D-E1B1AB38D816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94447" y="133061"/>
            <a:ext cx="9417425" cy="802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3664" tIns="31832" rIns="63664" bIns="31832">
            <a:spAutoFit/>
          </a:bodyPr>
          <a:lstStyle/>
          <a:p>
            <a:pPr defTabSz="1019073">
              <a:spcBef>
                <a:spcPct val="50000"/>
              </a:spcBef>
            </a:pP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Johnsonville Ash Disposal Area 2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Phase 1 &amp; Geotechnical Studies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/>
          <p:nvPr/>
        </p:nvGrpSpPr>
        <p:grpSpPr>
          <a:xfrm>
            <a:off x="839274" y="1323975"/>
            <a:ext cx="8334666" cy="6635311"/>
            <a:chOff x="918542" y="1036320"/>
            <a:chExt cx="8261676" cy="6552566"/>
          </a:xfrm>
        </p:grpSpPr>
        <p:pic>
          <p:nvPicPr>
            <p:cNvPr id="8" name="Picture 7" descr="jof_aerial_04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8542" y="1036320"/>
              <a:ext cx="8261676" cy="6160160"/>
            </a:xfrm>
            <a:prstGeom prst="rect">
              <a:avLst/>
            </a:prstGeom>
          </p:spPr>
        </p:pic>
        <p:sp>
          <p:nvSpPr>
            <p:cNvPr id="9" name="Rectangle 56"/>
            <p:cNvSpPr>
              <a:spLocks noChangeArrowheads="1"/>
            </p:cNvSpPr>
            <p:nvPr/>
          </p:nvSpPr>
          <p:spPr bwMode="auto">
            <a:xfrm>
              <a:off x="6583881" y="1360412"/>
              <a:ext cx="1935097" cy="1025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lIns="101882" tIns="50941" rIns="101882" bIns="50941"/>
            <a:lstStyle/>
            <a:p>
              <a:pPr marL="382059">
                <a:lnSpc>
                  <a:spcPct val="80000"/>
                </a:lnSpc>
                <a:spcBef>
                  <a:spcPct val="20000"/>
                </a:spcBef>
                <a:buSzPct val="80000"/>
              </a:pP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13" name="Rectangle 56"/>
            <p:cNvSpPr>
              <a:spLocks noChangeArrowheads="1"/>
            </p:cNvSpPr>
            <p:nvPr/>
          </p:nvSpPr>
          <p:spPr bwMode="auto">
            <a:xfrm>
              <a:off x="5113020" y="6675913"/>
              <a:ext cx="3723304" cy="912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lIns="101882" tIns="50941" rIns="101882" bIns="50941"/>
            <a:lstStyle/>
            <a:p>
              <a:pPr marL="382059" indent="-382059">
                <a:lnSpc>
                  <a:spcPct val="80000"/>
                </a:lnSpc>
                <a:spcBef>
                  <a:spcPct val="20000"/>
                </a:spcBef>
                <a:buSzPct val="80000"/>
              </a:pPr>
              <a:endParaRPr lang="en-US" b="1" dirty="0" smtClean="0">
                <a:solidFill>
                  <a:srgbClr val="FFFF00"/>
                </a:solidFill>
              </a:endParaRPr>
            </a:p>
          </p:txBody>
        </p:sp>
      </p:grpSp>
      <p:sp>
        <p:nvSpPr>
          <p:cNvPr id="16" name="Title 1"/>
          <p:cNvSpPr txBox="1">
            <a:spLocks/>
          </p:cNvSpPr>
          <p:nvPr/>
        </p:nvSpPr>
        <p:spPr bwMode="auto">
          <a:xfrm>
            <a:off x="218941" y="283335"/>
            <a:ext cx="9290184" cy="8310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44444" rIns="0" bIns="44444" numCol="1" anchor="b" anchorCtr="0" compatLnSpc="1">
            <a:prstTxWarp prst="textNoShape">
              <a:avLst/>
            </a:prstTxWarp>
          </a:bodyPr>
          <a:lstStyle/>
          <a:p>
            <a:pPr lvl="0" defTabSz="1019073" eaLnBrk="0" hangingPunct="0">
              <a:lnSpc>
                <a:spcPct val="80000"/>
              </a:lnSpc>
              <a:spcBef>
                <a:spcPct val="50000"/>
              </a:spcBef>
            </a:pPr>
            <a:r>
              <a:rPr lang="en-US" sz="2400" kern="0" dirty="0" smtClean="0">
                <a:solidFill>
                  <a:srgbClr val="000000"/>
                </a:solidFill>
                <a:latin typeface="Arial" pitchFamily="34" charset="0"/>
                <a:ea typeface="ＭＳ Ｐゴシック" pitchFamily="-65" charset="-128"/>
                <a:cs typeface="Arial" pitchFamily="34" charset="0"/>
              </a:rPr>
              <a:t>Minimum Freeboard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  <a:t/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</a:b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  <a:t>Sluice Channel at Northwest Dike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77651" y="2235047"/>
            <a:ext cx="1516283" cy="8925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Approximately one foot freeboard </a:t>
            </a:r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7" idx="2"/>
          </p:cNvCxnSpPr>
          <p:nvPr/>
        </p:nvCxnSpPr>
        <p:spPr bwMode="auto">
          <a:xfrm rot="5400000">
            <a:off x="6711641" y="3534389"/>
            <a:ext cx="830943" cy="1736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/>
          <p:nvPr/>
        </p:nvGrpSpPr>
        <p:grpSpPr>
          <a:xfrm>
            <a:off x="846528" y="1323975"/>
            <a:ext cx="8320158" cy="6635311"/>
            <a:chOff x="925732" y="1036320"/>
            <a:chExt cx="8247295" cy="6552566"/>
          </a:xfrm>
        </p:grpSpPr>
        <p:sp>
          <p:nvSpPr>
            <p:cNvPr id="9" name="Rectangle 56"/>
            <p:cNvSpPr>
              <a:spLocks noChangeArrowheads="1"/>
            </p:cNvSpPr>
            <p:nvPr/>
          </p:nvSpPr>
          <p:spPr bwMode="auto">
            <a:xfrm>
              <a:off x="6583881" y="1360412"/>
              <a:ext cx="1935097" cy="1025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lIns="101882" tIns="50941" rIns="101882" bIns="50941"/>
            <a:lstStyle/>
            <a:p>
              <a:pPr marL="382059">
                <a:lnSpc>
                  <a:spcPct val="80000"/>
                </a:lnSpc>
                <a:spcBef>
                  <a:spcPct val="20000"/>
                </a:spcBef>
                <a:buSzPct val="80000"/>
              </a:pP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13" name="Rectangle 56"/>
            <p:cNvSpPr>
              <a:spLocks noChangeArrowheads="1"/>
            </p:cNvSpPr>
            <p:nvPr/>
          </p:nvSpPr>
          <p:spPr bwMode="auto">
            <a:xfrm>
              <a:off x="5113020" y="6675913"/>
              <a:ext cx="3723304" cy="912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lIns="101882" tIns="50941" rIns="101882" bIns="50941"/>
            <a:lstStyle/>
            <a:p>
              <a:pPr marL="382059" indent="-382059">
                <a:lnSpc>
                  <a:spcPct val="80000"/>
                </a:lnSpc>
                <a:spcBef>
                  <a:spcPct val="20000"/>
                </a:spcBef>
                <a:buSzPct val="80000"/>
              </a:pPr>
              <a:endParaRPr lang="en-US" b="1" dirty="0" smtClean="0">
                <a:solidFill>
                  <a:srgbClr val="FFFF00"/>
                </a:solidFill>
              </a:endParaRPr>
            </a:p>
          </p:txBody>
        </p:sp>
        <p:pic>
          <p:nvPicPr>
            <p:cNvPr id="8" name="Picture 7" descr="jof_aerial_04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5732" y="1036320"/>
              <a:ext cx="8247295" cy="6160160"/>
            </a:xfrm>
            <a:prstGeom prst="rect">
              <a:avLst/>
            </a:prstGeom>
          </p:spPr>
        </p:pic>
      </p:grpSp>
      <p:sp>
        <p:nvSpPr>
          <p:cNvPr id="16" name="Title 1"/>
          <p:cNvSpPr txBox="1">
            <a:spLocks/>
          </p:cNvSpPr>
          <p:nvPr/>
        </p:nvSpPr>
        <p:spPr bwMode="auto">
          <a:xfrm>
            <a:off x="218941" y="283335"/>
            <a:ext cx="9290184" cy="8310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44444" rIns="0" bIns="44444" numCol="1" anchor="b" anchorCtr="0" compatLnSpc="1">
            <a:prstTxWarp prst="textNoShape">
              <a:avLst/>
            </a:prstTxWarp>
          </a:bodyPr>
          <a:lstStyle/>
          <a:p>
            <a:pPr lvl="0" defTabSz="1019073" eaLnBrk="0" hangingPunct="0">
              <a:lnSpc>
                <a:spcPct val="80000"/>
              </a:lnSpc>
              <a:spcBef>
                <a:spcPct val="50000"/>
              </a:spcBef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  <a:t>Steep/Irregular Slopes and Trees on Northeast Dike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/>
          <p:nvPr/>
        </p:nvGrpSpPr>
        <p:grpSpPr>
          <a:xfrm>
            <a:off x="1115275" y="1323975"/>
            <a:ext cx="7782665" cy="6635311"/>
            <a:chOff x="1192125" y="1036320"/>
            <a:chExt cx="7714509" cy="6552566"/>
          </a:xfrm>
        </p:grpSpPr>
        <p:pic>
          <p:nvPicPr>
            <p:cNvPr id="8" name="Picture 7" descr="jof_aerial_04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92125" y="1036320"/>
              <a:ext cx="7714509" cy="6160160"/>
            </a:xfrm>
            <a:prstGeom prst="rect">
              <a:avLst/>
            </a:prstGeom>
          </p:spPr>
        </p:pic>
        <p:sp>
          <p:nvSpPr>
            <p:cNvPr id="9" name="Rectangle 56"/>
            <p:cNvSpPr>
              <a:spLocks noChangeArrowheads="1"/>
            </p:cNvSpPr>
            <p:nvPr/>
          </p:nvSpPr>
          <p:spPr bwMode="auto">
            <a:xfrm>
              <a:off x="6583881" y="1360412"/>
              <a:ext cx="1935097" cy="1025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lIns="101882" tIns="50941" rIns="101882" bIns="50941"/>
            <a:lstStyle/>
            <a:p>
              <a:pPr marL="382059">
                <a:lnSpc>
                  <a:spcPct val="80000"/>
                </a:lnSpc>
                <a:spcBef>
                  <a:spcPct val="20000"/>
                </a:spcBef>
                <a:buSzPct val="80000"/>
              </a:pP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13" name="Rectangle 56"/>
            <p:cNvSpPr>
              <a:spLocks noChangeArrowheads="1"/>
            </p:cNvSpPr>
            <p:nvPr/>
          </p:nvSpPr>
          <p:spPr bwMode="auto">
            <a:xfrm>
              <a:off x="5113020" y="6675913"/>
              <a:ext cx="3723304" cy="912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lIns="101882" tIns="50941" rIns="101882" bIns="50941"/>
            <a:lstStyle/>
            <a:p>
              <a:pPr marL="382059" indent="-382059">
                <a:lnSpc>
                  <a:spcPct val="80000"/>
                </a:lnSpc>
                <a:spcBef>
                  <a:spcPct val="20000"/>
                </a:spcBef>
                <a:buSzPct val="80000"/>
              </a:pPr>
              <a:endParaRPr lang="en-US" b="1" dirty="0" smtClean="0">
                <a:solidFill>
                  <a:srgbClr val="FFFF00"/>
                </a:solidFill>
              </a:endParaRPr>
            </a:p>
          </p:txBody>
        </p:sp>
      </p:grpSp>
      <p:sp>
        <p:nvSpPr>
          <p:cNvPr id="16" name="Title 1"/>
          <p:cNvSpPr txBox="1">
            <a:spLocks/>
          </p:cNvSpPr>
          <p:nvPr/>
        </p:nvSpPr>
        <p:spPr bwMode="auto">
          <a:xfrm>
            <a:off x="218941" y="283335"/>
            <a:ext cx="9290184" cy="8310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44444" rIns="0" bIns="44444" numCol="1" anchor="b" anchorCtr="0" compatLnSpc="1">
            <a:prstTxWarp prst="textNoShape">
              <a:avLst/>
            </a:prstTxWarp>
          </a:bodyPr>
          <a:lstStyle/>
          <a:p>
            <a:pPr lvl="0" defTabSz="1019073" eaLnBrk="0" hangingPunct="0">
              <a:lnSpc>
                <a:spcPct val="80000"/>
              </a:lnSpc>
              <a:spcBef>
                <a:spcPct val="50000"/>
              </a:spcBef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  <a:t>Spillway Risers in Ash Stilling Pond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464" y="1647614"/>
            <a:ext cx="4526280" cy="56997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700" dirty="0">
                <a:latin typeface="Arial" pitchFamily="34" charset="0"/>
                <a:cs typeface="Arial" pitchFamily="34" charset="0"/>
              </a:rPr>
              <a:t>Soon after the December 2008  dredge cell failure at its Kingston, </a:t>
            </a:r>
            <a:r>
              <a:rPr lang="en-US" sz="2700" dirty="0" smtClean="0">
                <a:latin typeface="Arial" pitchFamily="34" charset="0"/>
                <a:cs typeface="Arial" pitchFamily="34" charset="0"/>
              </a:rPr>
              <a:t>TN 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fossil-power generating facility, </a:t>
            </a:r>
            <a:r>
              <a:rPr lang="en-US" sz="2700" dirty="0" smtClean="0">
                <a:latin typeface="Arial" pitchFamily="34" charset="0"/>
                <a:cs typeface="Arial" pitchFamily="34" charset="0"/>
              </a:rPr>
              <a:t>TVA 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created an internal project management </a:t>
            </a:r>
            <a:r>
              <a:rPr lang="en-US" sz="2700" dirty="0" smtClean="0">
                <a:latin typeface="Arial" pitchFamily="34" charset="0"/>
                <a:cs typeface="Arial" pitchFamily="34" charset="0"/>
              </a:rPr>
              <a:t>organization named Fossil Generation Development &amp; Construction (FGD&amp;C) to 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address </a:t>
            </a:r>
            <a:r>
              <a:rPr lang="en-US" sz="2700" dirty="0" smtClean="0">
                <a:latin typeface="Arial" pitchFamily="34" charset="0"/>
                <a:cs typeface="Arial" pitchFamily="34" charset="0"/>
              </a:rPr>
              <a:t>potential geotechnical instability issues at all of its other plants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’ Coal Combustion Products (CCP) storage </a:t>
            </a:r>
            <a:r>
              <a:rPr lang="en-US" sz="2700" dirty="0" smtClean="0">
                <a:latin typeface="Arial" pitchFamily="34" charset="0"/>
                <a:cs typeface="Arial" pitchFamily="34" charset="0"/>
              </a:rPr>
              <a:t>facilities.</a:t>
            </a:r>
            <a:endParaRPr lang="en-US" sz="2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945380" y="7358592"/>
            <a:ext cx="2346960" cy="413808"/>
          </a:xfrm>
        </p:spPr>
        <p:txBody>
          <a:bodyPr/>
          <a:lstStyle/>
          <a:p>
            <a:fld id="{331DC2BC-E27F-424A-A79D-E1B1AB38D816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5" name="Picture 4" descr="27sludge_6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60900" y="1952414"/>
            <a:ext cx="5173639" cy="3454399"/>
          </a:xfrm>
          <a:prstGeom prst="rect">
            <a:avLst/>
          </a:prstGeom>
        </p:spPr>
      </p:pic>
      <p:pic>
        <p:nvPicPr>
          <p:cNvPr id="6" name="Picture 5" descr="nytlogo379x6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34193" y="1886374"/>
            <a:ext cx="3609975" cy="609600"/>
          </a:xfrm>
          <a:prstGeom prst="rect">
            <a:avLst/>
          </a:prstGeom>
        </p:spPr>
      </p:pic>
      <p:sp>
        <p:nvSpPr>
          <p:cNvPr id="8" name="Title 3"/>
          <p:cNvSpPr txBox="1">
            <a:spLocks/>
          </p:cNvSpPr>
          <p:nvPr/>
        </p:nvSpPr>
        <p:spPr>
          <a:xfrm>
            <a:off x="0" y="580814"/>
            <a:ext cx="10058400" cy="604520"/>
          </a:xfrm>
          <a:prstGeom prst="rect">
            <a:avLst/>
          </a:prstGeom>
        </p:spPr>
        <p:txBody>
          <a:bodyPr lIns="101882" tIns="50941" rIns="101882" bIns="5094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b="1" i="1" kern="0" dirty="0">
                <a:latin typeface="Arial" pitchFamily="34" charset="0"/>
                <a:ea typeface="+mj-ea"/>
                <a:cs typeface="Arial" pitchFamily="34" charset="0"/>
              </a:rPr>
              <a:t>In the beginning ….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/>
          <p:nvPr/>
        </p:nvGrpSpPr>
        <p:grpSpPr>
          <a:xfrm>
            <a:off x="837412" y="1323975"/>
            <a:ext cx="8338391" cy="6635311"/>
            <a:chOff x="916696" y="1036320"/>
            <a:chExt cx="8265368" cy="6552566"/>
          </a:xfrm>
        </p:grpSpPr>
        <p:pic>
          <p:nvPicPr>
            <p:cNvPr id="8" name="Picture 7" descr="jof_aerial_04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6696" y="1036320"/>
              <a:ext cx="8265368" cy="6160160"/>
            </a:xfrm>
            <a:prstGeom prst="rect">
              <a:avLst/>
            </a:prstGeom>
          </p:spPr>
        </p:pic>
        <p:sp>
          <p:nvSpPr>
            <p:cNvPr id="9" name="Rectangle 56"/>
            <p:cNvSpPr>
              <a:spLocks noChangeArrowheads="1"/>
            </p:cNvSpPr>
            <p:nvPr/>
          </p:nvSpPr>
          <p:spPr bwMode="auto">
            <a:xfrm>
              <a:off x="6583881" y="1360412"/>
              <a:ext cx="1935097" cy="1025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lIns="101882" tIns="50941" rIns="101882" bIns="50941"/>
            <a:lstStyle/>
            <a:p>
              <a:pPr marL="382059">
                <a:lnSpc>
                  <a:spcPct val="80000"/>
                </a:lnSpc>
                <a:spcBef>
                  <a:spcPct val="20000"/>
                </a:spcBef>
                <a:buSzPct val="80000"/>
              </a:pP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13" name="Rectangle 56"/>
            <p:cNvSpPr>
              <a:spLocks noChangeArrowheads="1"/>
            </p:cNvSpPr>
            <p:nvPr/>
          </p:nvSpPr>
          <p:spPr bwMode="auto">
            <a:xfrm>
              <a:off x="5113020" y="6675913"/>
              <a:ext cx="3723304" cy="912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lIns="101882" tIns="50941" rIns="101882" bIns="50941"/>
            <a:lstStyle/>
            <a:p>
              <a:pPr marL="382059" indent="-382059">
                <a:lnSpc>
                  <a:spcPct val="80000"/>
                </a:lnSpc>
                <a:spcBef>
                  <a:spcPct val="20000"/>
                </a:spcBef>
                <a:buSzPct val="80000"/>
              </a:pPr>
              <a:endParaRPr lang="en-US" b="1" dirty="0" smtClean="0">
                <a:solidFill>
                  <a:srgbClr val="FFFF00"/>
                </a:solidFill>
              </a:endParaRPr>
            </a:p>
          </p:txBody>
        </p:sp>
      </p:grpSp>
      <p:sp>
        <p:nvSpPr>
          <p:cNvPr id="16" name="Title 1"/>
          <p:cNvSpPr txBox="1">
            <a:spLocks/>
          </p:cNvSpPr>
          <p:nvPr/>
        </p:nvSpPr>
        <p:spPr bwMode="auto">
          <a:xfrm>
            <a:off x="218941" y="283335"/>
            <a:ext cx="9290184" cy="8310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44444" rIns="0" bIns="44444" numCol="1" anchor="b" anchorCtr="0" compatLnSpc="1">
            <a:prstTxWarp prst="textNoShape">
              <a:avLst/>
            </a:prstTxWarp>
          </a:bodyPr>
          <a:lstStyle/>
          <a:p>
            <a:pPr lvl="0" defTabSz="1019073" eaLnBrk="0" hangingPunct="0">
              <a:lnSpc>
                <a:spcPct val="80000"/>
              </a:lnSpc>
              <a:spcBef>
                <a:spcPct val="50000"/>
              </a:spcBef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  <a:t>Air Surging from Spillway</a:t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</a:b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  <a:t>Outlet Pipes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49487" y="2782956"/>
            <a:ext cx="1461052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Air surging from outlet pipes</a:t>
            </a:r>
            <a:endParaRPr lang="en-US" sz="1600" b="1" dirty="0"/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4810539" y="3607904"/>
            <a:ext cx="1461052" cy="49695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rot="5400000">
            <a:off x="2753140" y="3876261"/>
            <a:ext cx="864705" cy="32799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/>
          <p:nvPr/>
        </p:nvGrpSpPr>
        <p:grpSpPr>
          <a:xfrm>
            <a:off x="636608" y="1388962"/>
            <a:ext cx="8512538" cy="6755519"/>
            <a:chOff x="931646" y="1039668"/>
            <a:chExt cx="8235468" cy="6549218"/>
          </a:xfrm>
        </p:grpSpPr>
        <p:pic>
          <p:nvPicPr>
            <p:cNvPr id="8" name="Picture 7" descr="jof_aerial_04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1646" y="1039668"/>
              <a:ext cx="8235468" cy="6153464"/>
            </a:xfrm>
            <a:prstGeom prst="rect">
              <a:avLst/>
            </a:prstGeom>
          </p:spPr>
        </p:pic>
        <p:sp>
          <p:nvSpPr>
            <p:cNvPr id="9" name="Rectangle 56"/>
            <p:cNvSpPr>
              <a:spLocks noChangeArrowheads="1"/>
            </p:cNvSpPr>
            <p:nvPr/>
          </p:nvSpPr>
          <p:spPr bwMode="auto">
            <a:xfrm>
              <a:off x="6583881" y="1360412"/>
              <a:ext cx="1935097" cy="1025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lIns="101882" tIns="50941" rIns="101882" bIns="50941"/>
            <a:lstStyle/>
            <a:p>
              <a:pPr marL="382059">
                <a:lnSpc>
                  <a:spcPct val="80000"/>
                </a:lnSpc>
                <a:spcBef>
                  <a:spcPct val="20000"/>
                </a:spcBef>
                <a:buSzPct val="80000"/>
              </a:pP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13" name="Rectangle 56"/>
            <p:cNvSpPr>
              <a:spLocks noChangeArrowheads="1"/>
            </p:cNvSpPr>
            <p:nvPr/>
          </p:nvSpPr>
          <p:spPr bwMode="auto">
            <a:xfrm>
              <a:off x="5113020" y="6675913"/>
              <a:ext cx="3723304" cy="912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lIns="101882" tIns="50941" rIns="101882" bIns="50941"/>
            <a:lstStyle/>
            <a:p>
              <a:pPr marL="382059" indent="-382059">
                <a:lnSpc>
                  <a:spcPct val="80000"/>
                </a:lnSpc>
                <a:spcBef>
                  <a:spcPct val="20000"/>
                </a:spcBef>
                <a:buSzPct val="80000"/>
              </a:pPr>
              <a:endParaRPr lang="en-US" b="1" dirty="0" smtClean="0">
                <a:solidFill>
                  <a:srgbClr val="FFFF00"/>
                </a:solidFill>
              </a:endParaRPr>
            </a:p>
          </p:txBody>
        </p:sp>
      </p:grpSp>
      <p:sp>
        <p:nvSpPr>
          <p:cNvPr id="16" name="Title 1"/>
          <p:cNvSpPr txBox="1">
            <a:spLocks/>
          </p:cNvSpPr>
          <p:nvPr/>
        </p:nvSpPr>
        <p:spPr bwMode="auto">
          <a:xfrm>
            <a:off x="218941" y="283335"/>
            <a:ext cx="9290184" cy="8310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44444" rIns="0" bIns="44444" numCol="1" anchor="b" anchorCtr="0" compatLnSpc="1">
            <a:prstTxWarp prst="textNoShape">
              <a:avLst/>
            </a:prstTxWarp>
          </a:bodyPr>
          <a:lstStyle/>
          <a:p>
            <a:pPr lvl="0" defTabSz="1019073" eaLnBrk="0" hangingPunct="0">
              <a:lnSpc>
                <a:spcPct val="80000"/>
              </a:lnSpc>
              <a:spcBef>
                <a:spcPct val="50000"/>
              </a:spcBef>
            </a:pPr>
            <a:r>
              <a:rPr lang="en-US" sz="2400" kern="0" dirty="0" smtClean="0">
                <a:solidFill>
                  <a:srgbClr val="000000"/>
                </a:solidFill>
                <a:latin typeface="Arial" pitchFamily="34" charset="0"/>
                <a:ea typeface="ＭＳ Ｐゴシック" pitchFamily="-65" charset="-128"/>
                <a:cs typeface="Arial" pitchFamily="34" charset="0"/>
              </a:rPr>
              <a:t>Seepage Area 3A Collection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  <a:t/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</a:b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  <a:t>Piping System for Monitoring</a:t>
            </a:r>
          </a:p>
        </p:txBody>
      </p:sp>
      <p:pic>
        <p:nvPicPr>
          <p:cNvPr id="7" name="Picture 6" descr="Seep_3A_Pip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81823" y="1388962"/>
            <a:ext cx="3356657" cy="25174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430" name="Picture 54" descr="MCj0239015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398570">
            <a:off x="187441" y="1507358"/>
            <a:ext cx="777951" cy="975317"/>
          </a:xfrm>
          <a:prstGeom prst="rect">
            <a:avLst/>
          </a:prstGeom>
          <a:noFill/>
        </p:spPr>
      </p:pic>
      <p:grpSp>
        <p:nvGrpSpPr>
          <p:cNvPr id="2" name="Group 14"/>
          <p:cNvGrpSpPr/>
          <p:nvPr/>
        </p:nvGrpSpPr>
        <p:grpSpPr>
          <a:xfrm>
            <a:off x="122454" y="1559024"/>
            <a:ext cx="9768307" cy="6400262"/>
            <a:chOff x="207999" y="1268438"/>
            <a:chExt cx="9682762" cy="6320448"/>
          </a:xfrm>
        </p:grpSpPr>
        <p:pic>
          <p:nvPicPr>
            <p:cNvPr id="8" name="Picture 7" descr="jof_aerial_04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7999" y="1268438"/>
              <a:ext cx="9682762" cy="5695924"/>
            </a:xfrm>
            <a:prstGeom prst="rect">
              <a:avLst/>
            </a:prstGeom>
          </p:spPr>
        </p:pic>
        <p:sp>
          <p:nvSpPr>
            <p:cNvPr id="9" name="Rectangle 56"/>
            <p:cNvSpPr>
              <a:spLocks noChangeArrowheads="1"/>
            </p:cNvSpPr>
            <p:nvPr/>
          </p:nvSpPr>
          <p:spPr bwMode="auto">
            <a:xfrm>
              <a:off x="6583881" y="1360412"/>
              <a:ext cx="1935097" cy="1025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lIns="101882" tIns="50941" rIns="101882" bIns="50941"/>
            <a:lstStyle/>
            <a:p>
              <a:pPr marL="382059">
                <a:lnSpc>
                  <a:spcPct val="80000"/>
                </a:lnSpc>
                <a:spcBef>
                  <a:spcPct val="20000"/>
                </a:spcBef>
                <a:buSzPct val="80000"/>
              </a:pP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13" name="Rectangle 56"/>
            <p:cNvSpPr>
              <a:spLocks noChangeArrowheads="1"/>
            </p:cNvSpPr>
            <p:nvPr/>
          </p:nvSpPr>
          <p:spPr bwMode="auto">
            <a:xfrm>
              <a:off x="5113020" y="6675913"/>
              <a:ext cx="3723304" cy="912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lIns="101882" tIns="50941" rIns="101882" bIns="50941"/>
            <a:lstStyle/>
            <a:p>
              <a:pPr marL="382059" indent="-382059">
                <a:lnSpc>
                  <a:spcPct val="80000"/>
                </a:lnSpc>
                <a:spcBef>
                  <a:spcPct val="20000"/>
                </a:spcBef>
                <a:buSzPct val="80000"/>
              </a:pPr>
              <a:endParaRPr lang="en-US" b="1" dirty="0" smtClean="0">
                <a:solidFill>
                  <a:srgbClr val="FFFF00"/>
                </a:solidFill>
              </a:endParaRPr>
            </a:p>
          </p:txBody>
        </p:sp>
      </p:grpSp>
      <p:sp>
        <p:nvSpPr>
          <p:cNvPr id="16" name="Title 1"/>
          <p:cNvSpPr txBox="1">
            <a:spLocks/>
          </p:cNvSpPr>
          <p:nvPr/>
        </p:nvSpPr>
        <p:spPr bwMode="auto">
          <a:xfrm>
            <a:off x="218941" y="283335"/>
            <a:ext cx="9290184" cy="8310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44444" rIns="0" bIns="44444" numCol="1" anchor="b" anchorCtr="0" compatLnSpc="1">
            <a:prstTxWarp prst="textNoShape">
              <a:avLst/>
            </a:prstTxWarp>
          </a:bodyPr>
          <a:lstStyle/>
          <a:p>
            <a:pPr lvl="0" defTabSz="1019073" eaLnBrk="0" hangingPunct="0">
              <a:lnSpc>
                <a:spcPct val="80000"/>
              </a:lnSpc>
              <a:spcBef>
                <a:spcPct val="50000"/>
              </a:spcBef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  <a:t>Johnsonville Facility</a:t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</a:b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  <a:t>Geotechnical Exploration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/>
          <p:nvPr/>
        </p:nvGrpSpPr>
        <p:grpSpPr>
          <a:xfrm>
            <a:off x="122454" y="1652160"/>
            <a:ext cx="9768307" cy="6307126"/>
            <a:chOff x="207999" y="1360412"/>
            <a:chExt cx="9682762" cy="6228474"/>
          </a:xfrm>
        </p:grpSpPr>
        <p:pic>
          <p:nvPicPr>
            <p:cNvPr id="8" name="Picture 7" descr="jof_aerial_04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7999" y="1620229"/>
              <a:ext cx="9682762" cy="4992341"/>
            </a:xfrm>
            <a:prstGeom prst="rect">
              <a:avLst/>
            </a:prstGeom>
          </p:spPr>
        </p:pic>
        <p:sp>
          <p:nvSpPr>
            <p:cNvPr id="9" name="Rectangle 56"/>
            <p:cNvSpPr>
              <a:spLocks noChangeArrowheads="1"/>
            </p:cNvSpPr>
            <p:nvPr/>
          </p:nvSpPr>
          <p:spPr bwMode="auto">
            <a:xfrm>
              <a:off x="6583881" y="1360412"/>
              <a:ext cx="1935097" cy="1025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lIns="101882" tIns="50941" rIns="101882" bIns="50941"/>
            <a:lstStyle/>
            <a:p>
              <a:pPr marL="382059">
                <a:lnSpc>
                  <a:spcPct val="80000"/>
                </a:lnSpc>
                <a:spcBef>
                  <a:spcPct val="20000"/>
                </a:spcBef>
                <a:buSzPct val="80000"/>
              </a:pP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13" name="Rectangle 56"/>
            <p:cNvSpPr>
              <a:spLocks noChangeArrowheads="1"/>
            </p:cNvSpPr>
            <p:nvPr/>
          </p:nvSpPr>
          <p:spPr bwMode="auto">
            <a:xfrm>
              <a:off x="5113020" y="6675913"/>
              <a:ext cx="3723304" cy="912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lIns="101882" tIns="50941" rIns="101882" bIns="50941"/>
            <a:lstStyle/>
            <a:p>
              <a:pPr marL="382059" indent="-382059">
                <a:lnSpc>
                  <a:spcPct val="80000"/>
                </a:lnSpc>
                <a:spcBef>
                  <a:spcPct val="20000"/>
                </a:spcBef>
                <a:buSzPct val="80000"/>
              </a:pPr>
              <a:endParaRPr lang="en-US" b="1" dirty="0" smtClean="0">
                <a:solidFill>
                  <a:srgbClr val="FFFF00"/>
                </a:solidFill>
              </a:endParaRPr>
            </a:p>
          </p:txBody>
        </p:sp>
      </p:grpSp>
      <p:sp>
        <p:nvSpPr>
          <p:cNvPr id="16" name="Title 1"/>
          <p:cNvSpPr txBox="1">
            <a:spLocks/>
          </p:cNvSpPr>
          <p:nvPr/>
        </p:nvSpPr>
        <p:spPr bwMode="auto">
          <a:xfrm>
            <a:off x="218941" y="283335"/>
            <a:ext cx="9290184" cy="8310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44444" rIns="0" bIns="44444" numCol="1" anchor="b" anchorCtr="0" compatLnSpc="1">
            <a:prstTxWarp prst="textNoShape">
              <a:avLst/>
            </a:prstTxWarp>
          </a:bodyPr>
          <a:lstStyle/>
          <a:p>
            <a:pPr lvl="0" defTabSz="1019073" eaLnBrk="0" hangingPunct="0">
              <a:lnSpc>
                <a:spcPct val="80000"/>
              </a:lnSpc>
              <a:spcBef>
                <a:spcPct val="50000"/>
              </a:spcBef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  <a:t>Johnsonville Facility</a:t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</a:b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  <a:t>Geotechnical Exploration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/>
          <p:nvPr/>
        </p:nvGrpSpPr>
        <p:grpSpPr>
          <a:xfrm>
            <a:off x="122454" y="1652160"/>
            <a:ext cx="9768307" cy="6307126"/>
            <a:chOff x="207999" y="1360412"/>
            <a:chExt cx="9682762" cy="6228474"/>
          </a:xfrm>
        </p:grpSpPr>
        <p:pic>
          <p:nvPicPr>
            <p:cNvPr id="8" name="Picture 7" descr="jof_aerial_04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7999" y="1706693"/>
              <a:ext cx="9682762" cy="4819415"/>
            </a:xfrm>
            <a:prstGeom prst="rect">
              <a:avLst/>
            </a:prstGeom>
          </p:spPr>
        </p:pic>
        <p:sp>
          <p:nvSpPr>
            <p:cNvPr id="9" name="Rectangle 56"/>
            <p:cNvSpPr>
              <a:spLocks noChangeArrowheads="1"/>
            </p:cNvSpPr>
            <p:nvPr/>
          </p:nvSpPr>
          <p:spPr bwMode="auto">
            <a:xfrm>
              <a:off x="6583881" y="1360412"/>
              <a:ext cx="1935097" cy="1025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lIns="101882" tIns="50941" rIns="101882" bIns="50941"/>
            <a:lstStyle/>
            <a:p>
              <a:pPr marL="382059">
                <a:lnSpc>
                  <a:spcPct val="80000"/>
                </a:lnSpc>
                <a:spcBef>
                  <a:spcPct val="20000"/>
                </a:spcBef>
                <a:buSzPct val="80000"/>
              </a:pP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13" name="Rectangle 56"/>
            <p:cNvSpPr>
              <a:spLocks noChangeArrowheads="1"/>
            </p:cNvSpPr>
            <p:nvPr/>
          </p:nvSpPr>
          <p:spPr bwMode="auto">
            <a:xfrm>
              <a:off x="5113020" y="6675913"/>
              <a:ext cx="3723304" cy="912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lIns="101882" tIns="50941" rIns="101882" bIns="50941"/>
            <a:lstStyle/>
            <a:p>
              <a:pPr marL="382059" indent="-382059">
                <a:lnSpc>
                  <a:spcPct val="80000"/>
                </a:lnSpc>
                <a:spcBef>
                  <a:spcPct val="20000"/>
                </a:spcBef>
                <a:buSzPct val="80000"/>
              </a:pPr>
              <a:endParaRPr lang="en-US" b="1" dirty="0" smtClean="0">
                <a:solidFill>
                  <a:srgbClr val="FFFF00"/>
                </a:solidFill>
              </a:endParaRPr>
            </a:p>
          </p:txBody>
        </p:sp>
      </p:grpSp>
      <p:sp>
        <p:nvSpPr>
          <p:cNvPr id="16" name="Title 1"/>
          <p:cNvSpPr txBox="1">
            <a:spLocks/>
          </p:cNvSpPr>
          <p:nvPr/>
        </p:nvSpPr>
        <p:spPr bwMode="auto">
          <a:xfrm>
            <a:off x="218941" y="283335"/>
            <a:ext cx="9290184" cy="8310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44444" rIns="0" bIns="44444" numCol="1" anchor="b" anchorCtr="0" compatLnSpc="1">
            <a:prstTxWarp prst="textNoShape">
              <a:avLst/>
            </a:prstTxWarp>
          </a:bodyPr>
          <a:lstStyle/>
          <a:p>
            <a:pPr lvl="0" defTabSz="1019073" eaLnBrk="0" hangingPunct="0">
              <a:lnSpc>
                <a:spcPct val="80000"/>
              </a:lnSpc>
              <a:spcBef>
                <a:spcPct val="50000"/>
              </a:spcBef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  <a:t>Johnsonville Facility</a:t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</a:b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  <a:t>Generalized Dike Cross Section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 bwMode="auto">
          <a:xfrm>
            <a:off x="218941" y="283335"/>
            <a:ext cx="9290184" cy="8310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44444" rIns="0" bIns="44444" numCol="1" anchor="b" anchorCtr="0" compatLnSpc="1">
            <a:prstTxWarp prst="textNoShape">
              <a:avLst/>
            </a:prstTxWarp>
          </a:bodyPr>
          <a:lstStyle/>
          <a:p>
            <a:pPr lvl="0" defTabSz="1019073" eaLnBrk="0" hangingPunct="0">
              <a:lnSpc>
                <a:spcPct val="80000"/>
              </a:lnSpc>
              <a:spcBef>
                <a:spcPct val="50000"/>
              </a:spcBef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  <a:t>Historical Seepage Locations</a:t>
            </a:r>
          </a:p>
        </p:txBody>
      </p:sp>
      <p:pic>
        <p:nvPicPr>
          <p:cNvPr id="10" name="Picture 9" descr="fig_13_jof_historical_seepage_locations_at_ada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382" y="1411356"/>
            <a:ext cx="9742992" cy="60827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/>
          <p:nvPr/>
        </p:nvGrpSpPr>
        <p:grpSpPr>
          <a:xfrm>
            <a:off x="485405" y="1323975"/>
            <a:ext cx="9042406" cy="6635311"/>
            <a:chOff x="567771" y="1036320"/>
            <a:chExt cx="8963218" cy="6552566"/>
          </a:xfrm>
        </p:grpSpPr>
        <p:pic>
          <p:nvPicPr>
            <p:cNvPr id="8" name="Picture 7" descr="jof_aerial_04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7771" y="1036320"/>
              <a:ext cx="8963218" cy="6160160"/>
            </a:xfrm>
            <a:prstGeom prst="rect">
              <a:avLst/>
            </a:prstGeom>
          </p:spPr>
        </p:pic>
        <p:sp>
          <p:nvSpPr>
            <p:cNvPr id="9" name="Rectangle 56"/>
            <p:cNvSpPr>
              <a:spLocks noChangeArrowheads="1"/>
            </p:cNvSpPr>
            <p:nvPr/>
          </p:nvSpPr>
          <p:spPr bwMode="auto">
            <a:xfrm>
              <a:off x="6583881" y="1360412"/>
              <a:ext cx="1935097" cy="1025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lIns="101882" tIns="50941" rIns="101882" bIns="50941"/>
            <a:lstStyle/>
            <a:p>
              <a:pPr marL="382059">
                <a:lnSpc>
                  <a:spcPct val="80000"/>
                </a:lnSpc>
                <a:spcBef>
                  <a:spcPct val="20000"/>
                </a:spcBef>
                <a:buSzPct val="80000"/>
              </a:pP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13" name="Rectangle 56"/>
            <p:cNvSpPr>
              <a:spLocks noChangeArrowheads="1"/>
            </p:cNvSpPr>
            <p:nvPr/>
          </p:nvSpPr>
          <p:spPr bwMode="auto">
            <a:xfrm>
              <a:off x="5113020" y="6675913"/>
              <a:ext cx="3723304" cy="912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lIns="101882" tIns="50941" rIns="101882" bIns="50941"/>
            <a:lstStyle/>
            <a:p>
              <a:pPr marL="382059" indent="-382059">
                <a:lnSpc>
                  <a:spcPct val="80000"/>
                </a:lnSpc>
                <a:spcBef>
                  <a:spcPct val="20000"/>
                </a:spcBef>
                <a:buSzPct val="80000"/>
              </a:pPr>
              <a:endParaRPr lang="en-US" b="1" dirty="0" smtClean="0">
                <a:solidFill>
                  <a:srgbClr val="FFFF00"/>
                </a:solidFill>
              </a:endParaRPr>
            </a:p>
          </p:txBody>
        </p:sp>
      </p:grpSp>
      <p:sp>
        <p:nvSpPr>
          <p:cNvPr id="16" name="Title 1"/>
          <p:cNvSpPr txBox="1">
            <a:spLocks/>
          </p:cNvSpPr>
          <p:nvPr/>
        </p:nvSpPr>
        <p:spPr bwMode="auto">
          <a:xfrm>
            <a:off x="218941" y="283335"/>
            <a:ext cx="9290184" cy="8310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44444" rIns="0" bIns="44444" numCol="1" anchor="b" anchorCtr="0" compatLnSpc="1">
            <a:prstTxWarp prst="textNoShape">
              <a:avLst/>
            </a:prstTxWarp>
          </a:bodyPr>
          <a:lstStyle/>
          <a:p>
            <a:pPr lvl="0" defTabSz="1019073" eaLnBrk="0" hangingPunct="0">
              <a:lnSpc>
                <a:spcPct val="80000"/>
              </a:lnSpc>
              <a:spcBef>
                <a:spcPct val="50000"/>
              </a:spcBef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  <a:t>Typical Graph for Selection of</a:t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</a:b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  <a:t>Effective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  <a:t> Stress Shear Strength Parameters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-65" charset="-128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/>
          <p:nvPr/>
        </p:nvGrpSpPr>
        <p:grpSpPr>
          <a:xfrm>
            <a:off x="122454" y="1652160"/>
            <a:ext cx="9768307" cy="6307126"/>
            <a:chOff x="207999" y="1360412"/>
            <a:chExt cx="9682762" cy="6228474"/>
          </a:xfrm>
        </p:grpSpPr>
        <p:pic>
          <p:nvPicPr>
            <p:cNvPr id="8" name="Picture 7" descr="jof_aerial_04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7999" y="1596197"/>
              <a:ext cx="9682762" cy="5040406"/>
            </a:xfrm>
            <a:prstGeom prst="rect">
              <a:avLst/>
            </a:prstGeom>
          </p:spPr>
        </p:pic>
        <p:sp>
          <p:nvSpPr>
            <p:cNvPr id="9" name="Rectangle 56"/>
            <p:cNvSpPr>
              <a:spLocks noChangeArrowheads="1"/>
            </p:cNvSpPr>
            <p:nvPr/>
          </p:nvSpPr>
          <p:spPr bwMode="auto">
            <a:xfrm>
              <a:off x="6583881" y="1360412"/>
              <a:ext cx="1935097" cy="1025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lIns="101882" tIns="50941" rIns="101882" bIns="50941"/>
            <a:lstStyle/>
            <a:p>
              <a:pPr marL="382059">
                <a:lnSpc>
                  <a:spcPct val="80000"/>
                </a:lnSpc>
                <a:spcBef>
                  <a:spcPct val="20000"/>
                </a:spcBef>
                <a:buSzPct val="80000"/>
              </a:pP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13" name="Rectangle 56"/>
            <p:cNvSpPr>
              <a:spLocks noChangeArrowheads="1"/>
            </p:cNvSpPr>
            <p:nvPr/>
          </p:nvSpPr>
          <p:spPr bwMode="auto">
            <a:xfrm>
              <a:off x="5113020" y="6675913"/>
              <a:ext cx="3723304" cy="912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lIns="101882" tIns="50941" rIns="101882" bIns="50941"/>
            <a:lstStyle/>
            <a:p>
              <a:pPr marL="382059" indent="-382059">
                <a:lnSpc>
                  <a:spcPct val="80000"/>
                </a:lnSpc>
                <a:spcBef>
                  <a:spcPct val="20000"/>
                </a:spcBef>
                <a:buSzPct val="80000"/>
              </a:pPr>
              <a:endParaRPr lang="en-US" b="1" dirty="0" smtClean="0">
                <a:solidFill>
                  <a:srgbClr val="FFFF00"/>
                </a:solidFill>
              </a:endParaRPr>
            </a:p>
          </p:txBody>
        </p:sp>
      </p:grpSp>
      <p:sp>
        <p:nvSpPr>
          <p:cNvPr id="16" name="Title 1"/>
          <p:cNvSpPr txBox="1">
            <a:spLocks/>
          </p:cNvSpPr>
          <p:nvPr/>
        </p:nvSpPr>
        <p:spPr bwMode="auto">
          <a:xfrm>
            <a:off x="218941" y="283335"/>
            <a:ext cx="9290184" cy="8310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44444" rIns="0" bIns="44444" numCol="1" anchor="b" anchorCtr="0" compatLnSpc="1">
            <a:prstTxWarp prst="textNoShape">
              <a:avLst/>
            </a:prstTxWarp>
          </a:bodyPr>
          <a:lstStyle/>
          <a:p>
            <a:pPr lvl="0" defTabSz="1019073" eaLnBrk="0" hangingPunct="0">
              <a:lnSpc>
                <a:spcPct val="80000"/>
              </a:lnSpc>
              <a:spcBef>
                <a:spcPct val="50000"/>
              </a:spcBef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  <a:t>Typical SLOPE/W</a:t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</a:br>
            <a:r>
              <a:rPr lang="en-US" sz="2400" kern="0" dirty="0" smtClean="0">
                <a:solidFill>
                  <a:srgbClr val="000000"/>
                </a:solidFill>
                <a:latin typeface="Arial" pitchFamily="34" charset="0"/>
                <a:ea typeface="ＭＳ Ｐゴシック" pitchFamily="-65" charset="-128"/>
                <a:cs typeface="Arial" pitchFamily="34" charset="0"/>
              </a:rPr>
              <a:t>Output File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-65" charset="-128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/>
          <p:nvPr/>
        </p:nvGrpSpPr>
        <p:grpSpPr>
          <a:xfrm>
            <a:off x="122454" y="1652160"/>
            <a:ext cx="9768307" cy="6307126"/>
            <a:chOff x="207999" y="1360412"/>
            <a:chExt cx="9682762" cy="6228474"/>
          </a:xfrm>
        </p:grpSpPr>
        <p:pic>
          <p:nvPicPr>
            <p:cNvPr id="8" name="Picture 7" descr="jof_aerial_04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7999" y="1682026"/>
              <a:ext cx="9682762" cy="4868748"/>
            </a:xfrm>
            <a:prstGeom prst="rect">
              <a:avLst/>
            </a:prstGeom>
          </p:spPr>
        </p:pic>
        <p:sp>
          <p:nvSpPr>
            <p:cNvPr id="9" name="Rectangle 56"/>
            <p:cNvSpPr>
              <a:spLocks noChangeArrowheads="1"/>
            </p:cNvSpPr>
            <p:nvPr/>
          </p:nvSpPr>
          <p:spPr bwMode="auto">
            <a:xfrm>
              <a:off x="6583881" y="1360412"/>
              <a:ext cx="1935097" cy="1025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lIns="101882" tIns="50941" rIns="101882" bIns="50941"/>
            <a:lstStyle/>
            <a:p>
              <a:pPr marL="382059">
                <a:lnSpc>
                  <a:spcPct val="80000"/>
                </a:lnSpc>
                <a:spcBef>
                  <a:spcPct val="20000"/>
                </a:spcBef>
                <a:buSzPct val="80000"/>
              </a:pP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13" name="Rectangle 56"/>
            <p:cNvSpPr>
              <a:spLocks noChangeArrowheads="1"/>
            </p:cNvSpPr>
            <p:nvPr/>
          </p:nvSpPr>
          <p:spPr bwMode="auto">
            <a:xfrm>
              <a:off x="5113020" y="6675913"/>
              <a:ext cx="3723304" cy="912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lIns="101882" tIns="50941" rIns="101882" bIns="50941"/>
            <a:lstStyle/>
            <a:p>
              <a:pPr marL="382059" indent="-382059">
                <a:lnSpc>
                  <a:spcPct val="80000"/>
                </a:lnSpc>
                <a:spcBef>
                  <a:spcPct val="20000"/>
                </a:spcBef>
                <a:buSzPct val="80000"/>
              </a:pPr>
              <a:endParaRPr lang="en-US" b="1" dirty="0" smtClean="0">
                <a:solidFill>
                  <a:srgbClr val="FFFF00"/>
                </a:solidFill>
              </a:endParaRPr>
            </a:p>
          </p:txBody>
        </p:sp>
      </p:grpSp>
      <p:sp>
        <p:nvSpPr>
          <p:cNvPr id="16" name="Title 1"/>
          <p:cNvSpPr txBox="1">
            <a:spLocks/>
          </p:cNvSpPr>
          <p:nvPr/>
        </p:nvSpPr>
        <p:spPr bwMode="auto">
          <a:xfrm>
            <a:off x="218941" y="283335"/>
            <a:ext cx="9290184" cy="8310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44444" rIns="0" bIns="44444" numCol="1" anchor="b" anchorCtr="0" compatLnSpc="1">
            <a:prstTxWarp prst="textNoShape">
              <a:avLst/>
            </a:prstTxWarp>
          </a:bodyPr>
          <a:lstStyle/>
          <a:p>
            <a:pPr lvl="0" defTabSz="1019073" eaLnBrk="0" hangingPunct="0">
              <a:lnSpc>
                <a:spcPct val="80000"/>
              </a:lnSpc>
              <a:spcBef>
                <a:spcPct val="50000"/>
              </a:spcBef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  <a:t>“As-Found” Slope Stability </a:t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</a:b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  <a:t>Factors of Safety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1">
              <a:lnSpc>
                <a:spcPct val="170000"/>
              </a:lnSpc>
              <a:spcBef>
                <a:spcPts val="600"/>
              </a:spcBef>
              <a:buSzPct val="75000"/>
            </a:pPr>
            <a:r>
              <a:rPr lang="en-US" sz="2000" dirty="0" smtClean="0"/>
              <a:t>Spillways Replacement Project (New Spillways)</a:t>
            </a:r>
          </a:p>
          <a:p>
            <a:pPr lvl="1">
              <a:lnSpc>
                <a:spcPct val="170000"/>
              </a:lnSpc>
              <a:spcBef>
                <a:spcPts val="600"/>
              </a:spcBef>
              <a:buSzPct val="75000"/>
            </a:pPr>
            <a:r>
              <a:rPr lang="en-US" sz="2000" dirty="0" smtClean="0"/>
              <a:t>North East Dike Slope Stability Improvement Project</a:t>
            </a:r>
          </a:p>
          <a:p>
            <a:pPr lvl="1">
              <a:lnSpc>
                <a:spcPct val="170000"/>
              </a:lnSpc>
              <a:spcBef>
                <a:spcPts val="600"/>
              </a:spcBef>
              <a:buSzPct val="75000"/>
            </a:pPr>
            <a:r>
              <a:rPr lang="en-US" sz="2000" dirty="0" smtClean="0"/>
              <a:t>Spillways Abandonment Project (Close Old Spillways)</a:t>
            </a:r>
          </a:p>
          <a:p>
            <a:pPr lvl="1">
              <a:lnSpc>
                <a:spcPct val="170000"/>
              </a:lnSpc>
              <a:spcBef>
                <a:spcPts val="600"/>
              </a:spcBef>
              <a:buSzPct val="75000"/>
            </a:pPr>
            <a:r>
              <a:rPr lang="en-US" sz="2000" dirty="0" smtClean="0"/>
              <a:t>South East Dike Slope Stability Improvement Project</a:t>
            </a:r>
          </a:p>
          <a:p>
            <a:pPr lvl="1">
              <a:lnSpc>
                <a:spcPct val="170000"/>
              </a:lnSpc>
              <a:spcBef>
                <a:spcPts val="600"/>
              </a:spcBef>
              <a:buSzPct val="75000"/>
            </a:pPr>
            <a:r>
              <a:rPr lang="en-US" sz="2000" dirty="0" smtClean="0"/>
              <a:t>Other Risk Reduction Projects</a:t>
            </a:r>
          </a:p>
          <a:p>
            <a:pPr lvl="2">
              <a:lnSpc>
                <a:spcPct val="170000"/>
              </a:lnSpc>
              <a:spcBef>
                <a:spcPts val="0"/>
              </a:spcBef>
              <a:buSzPct val="75000"/>
            </a:pPr>
            <a:r>
              <a:rPr lang="en-US" sz="2000" dirty="0" smtClean="0"/>
              <a:t>Relocate Sluice Channel from Northeast Dike</a:t>
            </a:r>
          </a:p>
          <a:p>
            <a:pPr lvl="2">
              <a:lnSpc>
                <a:spcPct val="170000"/>
              </a:lnSpc>
              <a:spcBef>
                <a:spcPts val="0"/>
              </a:spcBef>
              <a:buSzPct val="75000"/>
            </a:pPr>
            <a:r>
              <a:rPr lang="en-US" sz="2000" dirty="0" smtClean="0"/>
              <a:t>Removed 860,000 tons Ash during 2010 or approximately 1/6 of the total ash impounded at  the site.</a:t>
            </a:r>
          </a:p>
          <a:p>
            <a:pPr lvl="2">
              <a:lnSpc>
                <a:spcPct val="170000"/>
              </a:lnSpc>
              <a:spcBef>
                <a:spcPts val="0"/>
              </a:spcBef>
              <a:buSzPct val="75000"/>
            </a:pPr>
            <a:r>
              <a:rPr lang="en-US" sz="2000" dirty="0" smtClean="0"/>
              <a:t>Extended Coal Yard Drainage Basin discharge pipe  by 650 feet</a:t>
            </a:r>
          </a:p>
          <a:p>
            <a:pPr lvl="2">
              <a:lnSpc>
                <a:spcPct val="170000"/>
              </a:lnSpc>
              <a:spcBef>
                <a:spcPts val="0"/>
              </a:spcBef>
              <a:buSzPct val="75000"/>
            </a:pPr>
            <a:r>
              <a:rPr lang="en-US" sz="2000" dirty="0" smtClean="0"/>
              <a:t>Improvements to Causeway &amp; Roadway to Island</a:t>
            </a:r>
          </a:p>
          <a:p>
            <a:pPr lvl="2">
              <a:lnSpc>
                <a:spcPct val="170000"/>
              </a:lnSpc>
              <a:spcBef>
                <a:spcPts val="0"/>
              </a:spcBef>
              <a:buSzPct val="75000"/>
              <a:buNone/>
            </a:pPr>
            <a:endParaRPr lang="en-US" sz="2000" dirty="0" smtClean="0"/>
          </a:p>
          <a:p>
            <a:pPr lvl="2">
              <a:lnSpc>
                <a:spcPct val="170000"/>
              </a:lnSpc>
              <a:spcBef>
                <a:spcPts val="0"/>
              </a:spcBef>
              <a:buSzPct val="75000"/>
            </a:pPr>
            <a:endParaRPr lang="en-US" sz="2000" dirty="0" smtClean="0"/>
          </a:p>
          <a:p>
            <a:pPr lvl="2">
              <a:lnSpc>
                <a:spcPct val="170000"/>
              </a:lnSpc>
              <a:spcBef>
                <a:spcPts val="0"/>
              </a:spcBef>
              <a:buSzPct val="75000"/>
              <a:buNone/>
            </a:pPr>
            <a:endParaRPr lang="en-US" sz="2000" dirty="0" smtClean="0"/>
          </a:p>
          <a:p>
            <a:pPr lvl="2">
              <a:lnSpc>
                <a:spcPct val="200000"/>
              </a:lnSpc>
              <a:buSzPct val="75000"/>
            </a:pPr>
            <a:endParaRPr lang="en-US" sz="200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18941" y="283335"/>
            <a:ext cx="9290184" cy="8310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44444" rIns="0" bIns="44444" numCol="1" anchor="b" anchorCtr="0" compatLnSpc="1">
            <a:prstTxWarp prst="textNoShape">
              <a:avLst/>
            </a:prstTxWarp>
          </a:bodyPr>
          <a:lstStyle/>
          <a:p>
            <a:pPr lvl="0" defTabSz="1019073" eaLnBrk="0" hangingPunct="0">
              <a:lnSpc>
                <a:spcPct val="80000"/>
              </a:lnSpc>
              <a:spcBef>
                <a:spcPct val="50000"/>
              </a:spcBef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  <a:t>Johnsonville Ash Disposal Area 2</a:t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</a:br>
            <a:r>
              <a:rPr lang="en-US" sz="2400" kern="0" dirty="0" smtClean="0">
                <a:solidFill>
                  <a:srgbClr val="000000"/>
                </a:solidFill>
                <a:latin typeface="Arial" pitchFamily="34" charset="0"/>
                <a:ea typeface="ＭＳ Ｐゴシック" pitchFamily="-65" charset="-128"/>
                <a:cs typeface="Arial" pitchFamily="34" charset="0"/>
              </a:rPr>
              <a:t>Risk Reduction Projects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-65" charset="-128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0" y="566420"/>
            <a:ext cx="9953625" cy="618913"/>
          </a:xfrm>
          <a:prstGeom prst="rect">
            <a:avLst/>
          </a:prstGeom>
        </p:spPr>
        <p:txBody>
          <a:bodyPr lIns="101882" tIns="50941" rIns="101882" bIns="5094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b="1" i="1" kern="0" dirty="0">
                <a:latin typeface="Arial" pitchFamily="34" charset="0"/>
                <a:ea typeface="+mj-ea"/>
                <a:cs typeface="Arial" pitchFamily="34" charset="0"/>
              </a:rPr>
              <a:t>TVA’s Eleven Fossil Plants</a:t>
            </a:r>
          </a:p>
        </p:txBody>
      </p:sp>
      <p:grpSp>
        <p:nvGrpSpPr>
          <p:cNvPr id="2" name="Group 835"/>
          <p:cNvGrpSpPr/>
          <p:nvPr/>
        </p:nvGrpSpPr>
        <p:grpSpPr>
          <a:xfrm>
            <a:off x="195421" y="1474500"/>
            <a:ext cx="9403954" cy="5759299"/>
            <a:chOff x="177655" y="1032094"/>
            <a:chExt cx="8549049" cy="5081734"/>
          </a:xfrm>
        </p:grpSpPr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2530897" y="1824979"/>
              <a:ext cx="80419" cy="130865"/>
            </a:xfrm>
            <a:custGeom>
              <a:avLst/>
              <a:gdLst>
                <a:gd name="T0" fmla="*/ 30343683 w 101"/>
                <a:gd name="T1" fmla="*/ 0 h 88"/>
                <a:gd name="T2" fmla="*/ 3569845 w 101"/>
                <a:gd name="T3" fmla="*/ 35407022 h 88"/>
                <a:gd name="T4" fmla="*/ 0 w 101"/>
                <a:gd name="T5" fmla="*/ 99973545 h 88"/>
                <a:gd name="T6" fmla="*/ 12494459 w 101"/>
                <a:gd name="T7" fmla="*/ 181201562 h 88"/>
                <a:gd name="T8" fmla="*/ 39268293 w 101"/>
                <a:gd name="T9" fmla="*/ 147877062 h 88"/>
                <a:gd name="T10" fmla="*/ 80322843 w 101"/>
                <a:gd name="T11" fmla="*/ 116635073 h 88"/>
                <a:gd name="T12" fmla="*/ 114236380 w 101"/>
                <a:gd name="T13" fmla="*/ 116635073 h 88"/>
                <a:gd name="T14" fmla="*/ 124945912 w 101"/>
                <a:gd name="T15" fmla="*/ 152042083 h 88"/>
                <a:gd name="T16" fmla="*/ 167785374 w 101"/>
                <a:gd name="T17" fmla="*/ 152042083 h 88"/>
                <a:gd name="T18" fmla="*/ 178494947 w 101"/>
                <a:gd name="T19" fmla="*/ 122884048 h 88"/>
                <a:gd name="T20" fmla="*/ 166000452 w 101"/>
                <a:gd name="T21" fmla="*/ 81228040 h 88"/>
                <a:gd name="T22" fmla="*/ 117806224 w 101"/>
                <a:gd name="T23" fmla="*/ 52070004 h 88"/>
                <a:gd name="T24" fmla="*/ 99957005 w 101"/>
                <a:gd name="T25" fmla="*/ 12496513 h 88"/>
                <a:gd name="T26" fmla="*/ 30343683 w 101"/>
                <a:gd name="T27" fmla="*/ 0 h 8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01"/>
                <a:gd name="T43" fmla="*/ 0 h 88"/>
                <a:gd name="T44" fmla="*/ 101 w 101"/>
                <a:gd name="T45" fmla="*/ 88 h 8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01" h="88">
                  <a:moveTo>
                    <a:pt x="17" y="0"/>
                  </a:moveTo>
                  <a:lnTo>
                    <a:pt x="2" y="17"/>
                  </a:lnTo>
                  <a:lnTo>
                    <a:pt x="0" y="48"/>
                  </a:lnTo>
                  <a:lnTo>
                    <a:pt x="7" y="87"/>
                  </a:lnTo>
                  <a:lnTo>
                    <a:pt x="22" y="71"/>
                  </a:lnTo>
                  <a:lnTo>
                    <a:pt x="45" y="56"/>
                  </a:lnTo>
                  <a:lnTo>
                    <a:pt x="64" y="56"/>
                  </a:lnTo>
                  <a:lnTo>
                    <a:pt x="70" y="73"/>
                  </a:lnTo>
                  <a:lnTo>
                    <a:pt x="94" y="73"/>
                  </a:lnTo>
                  <a:lnTo>
                    <a:pt x="100" y="59"/>
                  </a:lnTo>
                  <a:lnTo>
                    <a:pt x="93" y="39"/>
                  </a:lnTo>
                  <a:lnTo>
                    <a:pt x="66" y="25"/>
                  </a:lnTo>
                  <a:lnTo>
                    <a:pt x="56" y="6"/>
                  </a:lnTo>
                  <a:lnTo>
                    <a:pt x="17" y="0"/>
                  </a:lnTo>
                </a:path>
              </a:pathLst>
            </a:custGeom>
            <a:solidFill>
              <a:srgbClr val="F0EAE7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 flipV="1">
              <a:off x="2635721" y="4350275"/>
              <a:ext cx="26988" cy="152289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1867371" y="1865398"/>
              <a:ext cx="950913" cy="500594"/>
            </a:xfrm>
            <a:custGeom>
              <a:avLst/>
              <a:gdLst>
                <a:gd name="T0" fmla="*/ 403883128 w 705"/>
                <a:gd name="T1" fmla="*/ 224016154 h 371"/>
                <a:gd name="T2" fmla="*/ 463920112 w 705"/>
                <a:gd name="T3" fmla="*/ 177598789 h 371"/>
                <a:gd name="T4" fmla="*/ 551246267 w 705"/>
                <a:gd name="T5" fmla="*/ 177598789 h 371"/>
                <a:gd name="T6" fmla="*/ 600367313 w 705"/>
                <a:gd name="T7" fmla="*/ 199797433 h 371"/>
                <a:gd name="T8" fmla="*/ 647668812 w 705"/>
                <a:gd name="T9" fmla="*/ 215942773 h 371"/>
                <a:gd name="T10" fmla="*/ 714982807 w 705"/>
                <a:gd name="T11" fmla="*/ 175580088 h 371"/>
                <a:gd name="T12" fmla="*/ 793212572 w 705"/>
                <a:gd name="T13" fmla="*/ 167506708 h 371"/>
                <a:gd name="T14" fmla="*/ 856888651 w 705"/>
                <a:gd name="T15" fmla="*/ 177598789 h 371"/>
                <a:gd name="T16" fmla="*/ 900551054 w 705"/>
                <a:gd name="T17" fmla="*/ 167506708 h 371"/>
                <a:gd name="T18" fmla="*/ 949672101 w 705"/>
                <a:gd name="T19" fmla="*/ 115034707 h 371"/>
                <a:gd name="T20" fmla="*/ 1024264118 w 705"/>
                <a:gd name="T21" fmla="*/ 46417332 h 371"/>
                <a:gd name="T22" fmla="*/ 1057010583 w 705"/>
                <a:gd name="T23" fmla="*/ 0 h 371"/>
                <a:gd name="T24" fmla="*/ 1109770725 w 705"/>
                <a:gd name="T25" fmla="*/ 34309392 h 371"/>
                <a:gd name="T26" fmla="*/ 1106131630 w 705"/>
                <a:gd name="T27" fmla="*/ 66598663 h 371"/>
                <a:gd name="T28" fmla="*/ 1089758397 w 705"/>
                <a:gd name="T29" fmla="*/ 129162767 h 371"/>
                <a:gd name="T30" fmla="*/ 1124324410 w 705"/>
                <a:gd name="T31" fmla="*/ 129162767 h 371"/>
                <a:gd name="T32" fmla="*/ 1127963506 w 705"/>
                <a:gd name="T33" fmla="*/ 177598789 h 371"/>
                <a:gd name="T34" fmla="*/ 1166168614 w 705"/>
                <a:gd name="T35" fmla="*/ 197780153 h 371"/>
                <a:gd name="T36" fmla="*/ 1166168614 w 705"/>
                <a:gd name="T37" fmla="*/ 254288134 h 371"/>
                <a:gd name="T38" fmla="*/ 1184361394 w 705"/>
                <a:gd name="T39" fmla="*/ 270433475 h 371"/>
                <a:gd name="T40" fmla="*/ 1195277332 w 705"/>
                <a:gd name="T41" fmla="*/ 312814816 h 371"/>
                <a:gd name="T42" fmla="*/ 1231662893 w 705"/>
                <a:gd name="T43" fmla="*/ 375377566 h 371"/>
                <a:gd name="T44" fmla="*/ 1240759283 w 705"/>
                <a:gd name="T45" fmla="*/ 427849567 h 371"/>
                <a:gd name="T46" fmla="*/ 1260771611 w 705"/>
                <a:gd name="T47" fmla="*/ 496466908 h 371"/>
                <a:gd name="T48" fmla="*/ 1268049802 w 705"/>
                <a:gd name="T49" fmla="*/ 621593651 h 371"/>
                <a:gd name="T50" fmla="*/ 1280783939 w 705"/>
                <a:gd name="T51" fmla="*/ 746719151 h 371"/>
                <a:gd name="T52" fmla="*/ 534873035 w 705"/>
                <a:gd name="T53" fmla="*/ 724520374 h 371"/>
                <a:gd name="T54" fmla="*/ 0 w 705"/>
                <a:gd name="T55" fmla="*/ 708375033 h 371"/>
                <a:gd name="T56" fmla="*/ 23651434 w 705"/>
                <a:gd name="T57" fmla="*/ 621593651 h 371"/>
                <a:gd name="T58" fmla="*/ 61856553 w 705"/>
                <a:gd name="T59" fmla="*/ 611502991 h 371"/>
                <a:gd name="T60" fmla="*/ 94603039 w 705"/>
                <a:gd name="T61" fmla="*/ 617557671 h 371"/>
                <a:gd name="T62" fmla="*/ 145543633 w 705"/>
                <a:gd name="T63" fmla="*/ 637738991 h 371"/>
                <a:gd name="T64" fmla="*/ 196484270 w 705"/>
                <a:gd name="T65" fmla="*/ 591321671 h 371"/>
                <a:gd name="T66" fmla="*/ 216496598 w 705"/>
                <a:gd name="T67" fmla="*/ 538849670 h 371"/>
                <a:gd name="T68" fmla="*/ 274714034 w 705"/>
                <a:gd name="T69" fmla="*/ 488394948 h 371"/>
                <a:gd name="T70" fmla="*/ 276533582 w 705"/>
                <a:gd name="T71" fmla="*/ 413722926 h 371"/>
                <a:gd name="T72" fmla="*/ 298364109 w 705"/>
                <a:gd name="T73" fmla="*/ 339050816 h 371"/>
                <a:gd name="T74" fmla="*/ 274714034 w 705"/>
                <a:gd name="T75" fmla="*/ 272452175 h 371"/>
                <a:gd name="T76" fmla="*/ 294726362 w 705"/>
                <a:gd name="T77" fmla="*/ 189706773 h 371"/>
                <a:gd name="T78" fmla="*/ 336569217 w 705"/>
                <a:gd name="T79" fmla="*/ 141270707 h 371"/>
                <a:gd name="T80" fmla="*/ 329292375 w 705"/>
                <a:gd name="T81" fmla="*/ 175580088 h 371"/>
                <a:gd name="T82" fmla="*/ 374774410 w 705"/>
                <a:gd name="T83" fmla="*/ 244197474 h 37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705"/>
                <a:gd name="T127" fmla="*/ 0 h 371"/>
                <a:gd name="T128" fmla="*/ 705 w 705"/>
                <a:gd name="T129" fmla="*/ 371 h 37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705" h="371">
                  <a:moveTo>
                    <a:pt x="206" y="121"/>
                  </a:moveTo>
                  <a:lnTo>
                    <a:pt x="222" y="111"/>
                  </a:lnTo>
                  <a:lnTo>
                    <a:pt x="222" y="83"/>
                  </a:lnTo>
                  <a:lnTo>
                    <a:pt x="255" y="88"/>
                  </a:lnTo>
                  <a:lnTo>
                    <a:pt x="280" y="87"/>
                  </a:lnTo>
                  <a:lnTo>
                    <a:pt x="303" y="88"/>
                  </a:lnTo>
                  <a:lnTo>
                    <a:pt x="321" y="88"/>
                  </a:lnTo>
                  <a:lnTo>
                    <a:pt x="330" y="99"/>
                  </a:lnTo>
                  <a:lnTo>
                    <a:pt x="343" y="111"/>
                  </a:lnTo>
                  <a:lnTo>
                    <a:pt x="356" y="107"/>
                  </a:lnTo>
                  <a:lnTo>
                    <a:pt x="375" y="96"/>
                  </a:lnTo>
                  <a:lnTo>
                    <a:pt x="393" y="87"/>
                  </a:lnTo>
                  <a:lnTo>
                    <a:pt x="420" y="83"/>
                  </a:lnTo>
                  <a:lnTo>
                    <a:pt x="436" y="83"/>
                  </a:lnTo>
                  <a:lnTo>
                    <a:pt x="458" y="91"/>
                  </a:lnTo>
                  <a:lnTo>
                    <a:pt x="471" y="88"/>
                  </a:lnTo>
                  <a:lnTo>
                    <a:pt x="488" y="84"/>
                  </a:lnTo>
                  <a:lnTo>
                    <a:pt x="495" y="83"/>
                  </a:lnTo>
                  <a:lnTo>
                    <a:pt x="507" y="70"/>
                  </a:lnTo>
                  <a:lnTo>
                    <a:pt x="522" y="57"/>
                  </a:lnTo>
                  <a:lnTo>
                    <a:pt x="565" y="45"/>
                  </a:lnTo>
                  <a:lnTo>
                    <a:pt x="563" y="23"/>
                  </a:lnTo>
                  <a:lnTo>
                    <a:pt x="565" y="9"/>
                  </a:lnTo>
                  <a:lnTo>
                    <a:pt x="581" y="0"/>
                  </a:lnTo>
                  <a:lnTo>
                    <a:pt x="599" y="10"/>
                  </a:lnTo>
                  <a:lnTo>
                    <a:pt x="610" y="17"/>
                  </a:lnTo>
                  <a:lnTo>
                    <a:pt x="620" y="28"/>
                  </a:lnTo>
                  <a:lnTo>
                    <a:pt x="608" y="33"/>
                  </a:lnTo>
                  <a:lnTo>
                    <a:pt x="603" y="54"/>
                  </a:lnTo>
                  <a:lnTo>
                    <a:pt x="599" y="64"/>
                  </a:lnTo>
                  <a:lnTo>
                    <a:pt x="608" y="70"/>
                  </a:lnTo>
                  <a:lnTo>
                    <a:pt x="618" y="64"/>
                  </a:lnTo>
                  <a:lnTo>
                    <a:pt x="625" y="74"/>
                  </a:lnTo>
                  <a:lnTo>
                    <a:pt x="620" y="88"/>
                  </a:lnTo>
                  <a:lnTo>
                    <a:pt x="634" y="84"/>
                  </a:lnTo>
                  <a:lnTo>
                    <a:pt x="641" y="98"/>
                  </a:lnTo>
                  <a:lnTo>
                    <a:pt x="632" y="111"/>
                  </a:lnTo>
                  <a:lnTo>
                    <a:pt x="641" y="126"/>
                  </a:lnTo>
                  <a:lnTo>
                    <a:pt x="649" y="112"/>
                  </a:lnTo>
                  <a:lnTo>
                    <a:pt x="651" y="134"/>
                  </a:lnTo>
                  <a:lnTo>
                    <a:pt x="651" y="143"/>
                  </a:lnTo>
                  <a:lnTo>
                    <a:pt x="657" y="155"/>
                  </a:lnTo>
                  <a:lnTo>
                    <a:pt x="667" y="170"/>
                  </a:lnTo>
                  <a:lnTo>
                    <a:pt x="677" y="186"/>
                  </a:lnTo>
                  <a:lnTo>
                    <a:pt x="683" y="203"/>
                  </a:lnTo>
                  <a:lnTo>
                    <a:pt x="682" y="212"/>
                  </a:lnTo>
                  <a:lnTo>
                    <a:pt x="682" y="225"/>
                  </a:lnTo>
                  <a:lnTo>
                    <a:pt x="693" y="246"/>
                  </a:lnTo>
                  <a:lnTo>
                    <a:pt x="695" y="272"/>
                  </a:lnTo>
                  <a:lnTo>
                    <a:pt x="697" y="308"/>
                  </a:lnTo>
                  <a:lnTo>
                    <a:pt x="704" y="331"/>
                  </a:lnTo>
                  <a:lnTo>
                    <a:pt x="704" y="370"/>
                  </a:lnTo>
                  <a:lnTo>
                    <a:pt x="317" y="359"/>
                  </a:lnTo>
                  <a:lnTo>
                    <a:pt x="294" y="359"/>
                  </a:lnTo>
                  <a:lnTo>
                    <a:pt x="222" y="358"/>
                  </a:lnTo>
                  <a:lnTo>
                    <a:pt x="0" y="351"/>
                  </a:lnTo>
                  <a:lnTo>
                    <a:pt x="2" y="322"/>
                  </a:lnTo>
                  <a:lnTo>
                    <a:pt x="13" y="308"/>
                  </a:lnTo>
                  <a:lnTo>
                    <a:pt x="22" y="308"/>
                  </a:lnTo>
                  <a:lnTo>
                    <a:pt x="34" y="303"/>
                  </a:lnTo>
                  <a:lnTo>
                    <a:pt x="48" y="293"/>
                  </a:lnTo>
                  <a:lnTo>
                    <a:pt x="52" y="306"/>
                  </a:lnTo>
                  <a:lnTo>
                    <a:pt x="65" y="316"/>
                  </a:lnTo>
                  <a:lnTo>
                    <a:pt x="80" y="316"/>
                  </a:lnTo>
                  <a:lnTo>
                    <a:pt x="100" y="316"/>
                  </a:lnTo>
                  <a:lnTo>
                    <a:pt x="108" y="293"/>
                  </a:lnTo>
                  <a:lnTo>
                    <a:pt x="109" y="283"/>
                  </a:lnTo>
                  <a:lnTo>
                    <a:pt x="119" y="267"/>
                  </a:lnTo>
                  <a:lnTo>
                    <a:pt x="133" y="259"/>
                  </a:lnTo>
                  <a:lnTo>
                    <a:pt x="151" y="242"/>
                  </a:lnTo>
                  <a:lnTo>
                    <a:pt x="149" y="225"/>
                  </a:lnTo>
                  <a:lnTo>
                    <a:pt x="152" y="205"/>
                  </a:lnTo>
                  <a:lnTo>
                    <a:pt x="162" y="190"/>
                  </a:lnTo>
                  <a:lnTo>
                    <a:pt x="164" y="168"/>
                  </a:lnTo>
                  <a:lnTo>
                    <a:pt x="158" y="155"/>
                  </a:lnTo>
                  <a:lnTo>
                    <a:pt x="151" y="135"/>
                  </a:lnTo>
                  <a:lnTo>
                    <a:pt x="158" y="120"/>
                  </a:lnTo>
                  <a:lnTo>
                    <a:pt x="162" y="94"/>
                  </a:lnTo>
                  <a:lnTo>
                    <a:pt x="167" y="74"/>
                  </a:lnTo>
                  <a:lnTo>
                    <a:pt x="185" y="70"/>
                  </a:lnTo>
                  <a:lnTo>
                    <a:pt x="191" y="74"/>
                  </a:lnTo>
                  <a:lnTo>
                    <a:pt x="181" y="87"/>
                  </a:lnTo>
                  <a:lnTo>
                    <a:pt x="185" y="98"/>
                  </a:lnTo>
                  <a:lnTo>
                    <a:pt x="206" y="121"/>
                  </a:lnTo>
                </a:path>
              </a:pathLst>
            </a:custGeom>
            <a:solidFill>
              <a:srgbClr val="F0EAE7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auto">
            <a:xfrm>
              <a:off x="4597871" y="3795400"/>
              <a:ext cx="6350" cy="3015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>
              <a:off x="4610571" y="3866266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>
              <a:off x="4618509" y="3911501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>
              <a:off x="4626446" y="3964275"/>
              <a:ext cx="6350" cy="3166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>
              <a:off x="4637559" y="4039665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>
              <a:off x="4645496" y="4080376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>
              <a:off x="4653434" y="4134657"/>
              <a:ext cx="6350" cy="3015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Line 14"/>
            <p:cNvSpPr>
              <a:spLocks noChangeShapeType="1"/>
            </p:cNvSpPr>
            <p:nvPr/>
          </p:nvSpPr>
          <p:spPr bwMode="auto">
            <a:xfrm>
              <a:off x="4667721" y="4208541"/>
              <a:ext cx="206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auto">
            <a:xfrm>
              <a:off x="4674071" y="4252267"/>
              <a:ext cx="206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>
              <a:off x="4678834" y="4303532"/>
              <a:ext cx="7937" cy="3317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>
              <a:off x="4693121" y="4378923"/>
              <a:ext cx="2381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>
              <a:off x="4701059" y="4422650"/>
              <a:ext cx="2063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>
              <a:off x="4708996" y="4473916"/>
              <a:ext cx="4763" cy="3015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auto">
            <a:xfrm>
              <a:off x="4721696" y="4547798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>
              <a:off x="4728046" y="4590017"/>
              <a:ext cx="206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" name="Line 22"/>
            <p:cNvSpPr>
              <a:spLocks noChangeShapeType="1"/>
            </p:cNvSpPr>
            <p:nvPr/>
          </p:nvSpPr>
          <p:spPr bwMode="auto">
            <a:xfrm>
              <a:off x="4737571" y="4645807"/>
              <a:ext cx="6350" cy="2864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Line 23"/>
            <p:cNvSpPr>
              <a:spLocks noChangeShapeType="1"/>
            </p:cNvSpPr>
            <p:nvPr/>
          </p:nvSpPr>
          <p:spPr bwMode="auto">
            <a:xfrm>
              <a:off x="4747096" y="4718182"/>
              <a:ext cx="2381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" name="Line 24"/>
            <p:cNvSpPr>
              <a:spLocks noChangeShapeType="1"/>
            </p:cNvSpPr>
            <p:nvPr/>
          </p:nvSpPr>
          <p:spPr bwMode="auto">
            <a:xfrm>
              <a:off x="4755034" y="4758892"/>
              <a:ext cx="254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" name="Line 25"/>
            <p:cNvSpPr>
              <a:spLocks noChangeShapeType="1"/>
            </p:cNvSpPr>
            <p:nvPr/>
          </p:nvSpPr>
          <p:spPr bwMode="auto">
            <a:xfrm>
              <a:off x="4764559" y="4816189"/>
              <a:ext cx="6350" cy="3015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" name="Line 26"/>
            <p:cNvSpPr>
              <a:spLocks noChangeShapeType="1"/>
            </p:cNvSpPr>
            <p:nvPr/>
          </p:nvSpPr>
          <p:spPr bwMode="auto">
            <a:xfrm>
              <a:off x="4775671" y="4887057"/>
              <a:ext cx="206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" name="Line 27"/>
            <p:cNvSpPr>
              <a:spLocks noChangeShapeType="1"/>
            </p:cNvSpPr>
            <p:nvPr/>
          </p:nvSpPr>
          <p:spPr bwMode="auto">
            <a:xfrm>
              <a:off x="4785196" y="4932291"/>
              <a:ext cx="206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" name="Line 28"/>
            <p:cNvSpPr>
              <a:spLocks noChangeShapeType="1"/>
            </p:cNvSpPr>
            <p:nvPr/>
          </p:nvSpPr>
          <p:spPr bwMode="auto">
            <a:xfrm>
              <a:off x="4789959" y="4983557"/>
              <a:ext cx="6350" cy="3317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" name="Line 29"/>
            <p:cNvSpPr>
              <a:spLocks noChangeShapeType="1"/>
            </p:cNvSpPr>
            <p:nvPr/>
          </p:nvSpPr>
          <p:spPr bwMode="auto">
            <a:xfrm>
              <a:off x="4804246" y="5057439"/>
              <a:ext cx="190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Line 30"/>
            <p:cNvSpPr>
              <a:spLocks noChangeShapeType="1"/>
            </p:cNvSpPr>
            <p:nvPr/>
          </p:nvSpPr>
          <p:spPr bwMode="auto">
            <a:xfrm flipH="1">
              <a:off x="2708746" y="3955228"/>
              <a:ext cx="4763" cy="3015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" name="Line 31"/>
            <p:cNvSpPr>
              <a:spLocks noChangeShapeType="1"/>
            </p:cNvSpPr>
            <p:nvPr/>
          </p:nvSpPr>
          <p:spPr bwMode="auto">
            <a:xfrm>
              <a:off x="2703984" y="4027603"/>
              <a:ext cx="190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" name="Line 32"/>
            <p:cNvSpPr>
              <a:spLocks noChangeShapeType="1"/>
            </p:cNvSpPr>
            <p:nvPr/>
          </p:nvSpPr>
          <p:spPr bwMode="auto">
            <a:xfrm>
              <a:off x="2697634" y="4071329"/>
              <a:ext cx="2063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" name="Line 33"/>
            <p:cNvSpPr>
              <a:spLocks noChangeShapeType="1"/>
            </p:cNvSpPr>
            <p:nvPr/>
          </p:nvSpPr>
          <p:spPr bwMode="auto">
            <a:xfrm flipH="1">
              <a:off x="2684934" y="4125610"/>
              <a:ext cx="6350" cy="2864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" name="Line 34"/>
            <p:cNvSpPr>
              <a:spLocks noChangeShapeType="1"/>
            </p:cNvSpPr>
            <p:nvPr/>
          </p:nvSpPr>
          <p:spPr bwMode="auto">
            <a:xfrm>
              <a:off x="2680171" y="4199494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" name="Line 35"/>
            <p:cNvSpPr>
              <a:spLocks noChangeShapeType="1"/>
            </p:cNvSpPr>
            <p:nvPr/>
          </p:nvSpPr>
          <p:spPr bwMode="auto">
            <a:xfrm>
              <a:off x="2670646" y="4240204"/>
              <a:ext cx="254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" name="Line 36"/>
            <p:cNvSpPr>
              <a:spLocks noChangeShapeType="1"/>
            </p:cNvSpPr>
            <p:nvPr/>
          </p:nvSpPr>
          <p:spPr bwMode="auto">
            <a:xfrm flipH="1">
              <a:off x="2661121" y="4294485"/>
              <a:ext cx="4763" cy="3166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" name="Line 37"/>
            <p:cNvSpPr>
              <a:spLocks noChangeShapeType="1"/>
            </p:cNvSpPr>
            <p:nvPr/>
          </p:nvSpPr>
          <p:spPr bwMode="auto">
            <a:xfrm>
              <a:off x="2654771" y="4368369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" name="Line 38"/>
            <p:cNvSpPr>
              <a:spLocks noChangeShapeType="1"/>
            </p:cNvSpPr>
            <p:nvPr/>
          </p:nvSpPr>
          <p:spPr bwMode="auto">
            <a:xfrm>
              <a:off x="2650009" y="4409079"/>
              <a:ext cx="190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" name="Line 39"/>
            <p:cNvSpPr>
              <a:spLocks noChangeShapeType="1"/>
            </p:cNvSpPr>
            <p:nvPr/>
          </p:nvSpPr>
          <p:spPr bwMode="auto">
            <a:xfrm flipH="1">
              <a:off x="2635721" y="4464869"/>
              <a:ext cx="3175" cy="3166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" name="Line 40"/>
            <p:cNvSpPr>
              <a:spLocks noChangeShapeType="1"/>
            </p:cNvSpPr>
            <p:nvPr/>
          </p:nvSpPr>
          <p:spPr bwMode="auto">
            <a:xfrm>
              <a:off x="2630959" y="4535736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" name="Line 41"/>
            <p:cNvSpPr>
              <a:spLocks noChangeShapeType="1"/>
            </p:cNvSpPr>
            <p:nvPr/>
          </p:nvSpPr>
          <p:spPr bwMode="auto">
            <a:xfrm>
              <a:off x="2626196" y="4580970"/>
              <a:ext cx="206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" name="Line 42"/>
            <p:cNvSpPr>
              <a:spLocks noChangeShapeType="1"/>
            </p:cNvSpPr>
            <p:nvPr/>
          </p:nvSpPr>
          <p:spPr bwMode="auto">
            <a:xfrm flipH="1">
              <a:off x="2611909" y="4632236"/>
              <a:ext cx="4762" cy="3166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" name="Line 43"/>
            <p:cNvSpPr>
              <a:spLocks noChangeShapeType="1"/>
            </p:cNvSpPr>
            <p:nvPr/>
          </p:nvSpPr>
          <p:spPr bwMode="auto">
            <a:xfrm>
              <a:off x="2605559" y="4710642"/>
              <a:ext cx="238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" name="Line 44"/>
            <p:cNvSpPr>
              <a:spLocks noChangeShapeType="1"/>
            </p:cNvSpPr>
            <p:nvPr/>
          </p:nvSpPr>
          <p:spPr bwMode="auto">
            <a:xfrm>
              <a:off x="2600796" y="4749845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" name="Line 45"/>
            <p:cNvSpPr>
              <a:spLocks noChangeShapeType="1"/>
            </p:cNvSpPr>
            <p:nvPr/>
          </p:nvSpPr>
          <p:spPr bwMode="auto">
            <a:xfrm flipH="1">
              <a:off x="2591271" y="4804127"/>
              <a:ext cx="1588" cy="3166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Line 46"/>
            <p:cNvSpPr>
              <a:spLocks noChangeShapeType="1"/>
            </p:cNvSpPr>
            <p:nvPr/>
          </p:nvSpPr>
          <p:spPr bwMode="auto">
            <a:xfrm>
              <a:off x="2584921" y="4879517"/>
              <a:ext cx="190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" name="Line 47"/>
            <p:cNvSpPr>
              <a:spLocks noChangeShapeType="1"/>
            </p:cNvSpPr>
            <p:nvPr/>
          </p:nvSpPr>
          <p:spPr bwMode="auto">
            <a:xfrm>
              <a:off x="2576984" y="4920229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" name="Line 48"/>
            <p:cNvSpPr>
              <a:spLocks noChangeShapeType="1"/>
            </p:cNvSpPr>
            <p:nvPr/>
          </p:nvSpPr>
          <p:spPr bwMode="auto">
            <a:xfrm flipH="1">
              <a:off x="2565871" y="4971494"/>
              <a:ext cx="4763" cy="361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Line 49"/>
            <p:cNvSpPr>
              <a:spLocks noChangeShapeType="1"/>
            </p:cNvSpPr>
            <p:nvPr/>
          </p:nvSpPr>
          <p:spPr bwMode="auto">
            <a:xfrm>
              <a:off x="2557934" y="5048392"/>
              <a:ext cx="254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" name="Line 50"/>
            <p:cNvSpPr>
              <a:spLocks noChangeShapeType="1"/>
            </p:cNvSpPr>
            <p:nvPr/>
          </p:nvSpPr>
          <p:spPr bwMode="auto">
            <a:xfrm>
              <a:off x="2554759" y="5092119"/>
              <a:ext cx="2063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" name="Line 51"/>
            <p:cNvSpPr>
              <a:spLocks noChangeShapeType="1"/>
            </p:cNvSpPr>
            <p:nvPr/>
          </p:nvSpPr>
          <p:spPr bwMode="auto">
            <a:xfrm flipH="1">
              <a:off x="2542059" y="5143385"/>
              <a:ext cx="3175" cy="3317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" name="Line 52"/>
            <p:cNvSpPr>
              <a:spLocks noChangeShapeType="1"/>
            </p:cNvSpPr>
            <p:nvPr/>
          </p:nvSpPr>
          <p:spPr bwMode="auto">
            <a:xfrm>
              <a:off x="2534121" y="5218776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" name="Line 53"/>
            <p:cNvSpPr>
              <a:spLocks noChangeShapeType="1"/>
            </p:cNvSpPr>
            <p:nvPr/>
          </p:nvSpPr>
          <p:spPr bwMode="auto">
            <a:xfrm>
              <a:off x="2527771" y="5259486"/>
              <a:ext cx="2381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" name="Line 54"/>
            <p:cNvSpPr>
              <a:spLocks noChangeShapeType="1"/>
            </p:cNvSpPr>
            <p:nvPr/>
          </p:nvSpPr>
          <p:spPr bwMode="auto">
            <a:xfrm flipH="1">
              <a:off x="2518246" y="5312260"/>
              <a:ext cx="3175" cy="3317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" name="Line 55"/>
            <p:cNvSpPr>
              <a:spLocks noChangeShapeType="1"/>
            </p:cNvSpPr>
            <p:nvPr/>
          </p:nvSpPr>
          <p:spPr bwMode="auto">
            <a:xfrm>
              <a:off x="2511896" y="5389158"/>
              <a:ext cx="206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" name="Line 56"/>
            <p:cNvSpPr>
              <a:spLocks noChangeShapeType="1"/>
            </p:cNvSpPr>
            <p:nvPr/>
          </p:nvSpPr>
          <p:spPr bwMode="auto">
            <a:xfrm>
              <a:off x="2505546" y="5426854"/>
              <a:ext cx="206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" name="Line 57"/>
            <p:cNvSpPr>
              <a:spLocks noChangeShapeType="1"/>
            </p:cNvSpPr>
            <p:nvPr/>
          </p:nvSpPr>
          <p:spPr bwMode="auto">
            <a:xfrm flipH="1">
              <a:off x="2492846" y="5485658"/>
              <a:ext cx="1588" cy="2864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0" name="Line 58"/>
            <p:cNvSpPr>
              <a:spLocks noChangeShapeType="1"/>
            </p:cNvSpPr>
            <p:nvPr/>
          </p:nvSpPr>
          <p:spPr bwMode="auto">
            <a:xfrm>
              <a:off x="2488084" y="5556526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" name="Line 59"/>
            <p:cNvSpPr>
              <a:spLocks noChangeShapeType="1"/>
            </p:cNvSpPr>
            <p:nvPr/>
          </p:nvSpPr>
          <p:spPr bwMode="auto">
            <a:xfrm>
              <a:off x="2481734" y="5601760"/>
              <a:ext cx="2063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2" name="Line 60"/>
            <p:cNvSpPr>
              <a:spLocks noChangeShapeType="1"/>
            </p:cNvSpPr>
            <p:nvPr/>
          </p:nvSpPr>
          <p:spPr bwMode="auto">
            <a:xfrm flipH="1">
              <a:off x="2472209" y="5653026"/>
              <a:ext cx="3175" cy="3166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" name="Line 61"/>
            <p:cNvSpPr>
              <a:spLocks noChangeShapeType="1"/>
            </p:cNvSpPr>
            <p:nvPr/>
          </p:nvSpPr>
          <p:spPr bwMode="auto">
            <a:xfrm>
              <a:off x="2464271" y="5726909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" name="Line 62"/>
            <p:cNvSpPr>
              <a:spLocks noChangeShapeType="1"/>
            </p:cNvSpPr>
            <p:nvPr/>
          </p:nvSpPr>
          <p:spPr bwMode="auto">
            <a:xfrm>
              <a:off x="2459509" y="5770636"/>
              <a:ext cx="2063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" name="Line 63"/>
            <p:cNvSpPr>
              <a:spLocks noChangeShapeType="1"/>
            </p:cNvSpPr>
            <p:nvPr/>
          </p:nvSpPr>
          <p:spPr bwMode="auto">
            <a:xfrm flipH="1">
              <a:off x="2445221" y="5824917"/>
              <a:ext cx="6350" cy="3015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" name="Line 64"/>
            <p:cNvSpPr>
              <a:spLocks noChangeShapeType="1"/>
            </p:cNvSpPr>
            <p:nvPr/>
          </p:nvSpPr>
          <p:spPr bwMode="auto">
            <a:xfrm>
              <a:off x="2442046" y="5898799"/>
              <a:ext cx="206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7" name="Line 65"/>
            <p:cNvSpPr>
              <a:spLocks noChangeShapeType="1"/>
            </p:cNvSpPr>
            <p:nvPr/>
          </p:nvSpPr>
          <p:spPr bwMode="auto">
            <a:xfrm>
              <a:off x="2434109" y="5941018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8" name="Line 66"/>
            <p:cNvSpPr>
              <a:spLocks noChangeShapeType="1"/>
            </p:cNvSpPr>
            <p:nvPr/>
          </p:nvSpPr>
          <p:spPr bwMode="auto">
            <a:xfrm flipH="1">
              <a:off x="2422996" y="5993792"/>
              <a:ext cx="4763" cy="3166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" name="Line 67"/>
            <p:cNvSpPr>
              <a:spLocks noChangeShapeType="1"/>
            </p:cNvSpPr>
            <p:nvPr/>
          </p:nvSpPr>
          <p:spPr bwMode="auto">
            <a:xfrm>
              <a:off x="2415059" y="6067674"/>
              <a:ext cx="238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0" name="Line 68"/>
            <p:cNvSpPr>
              <a:spLocks noChangeShapeType="1"/>
            </p:cNvSpPr>
            <p:nvPr/>
          </p:nvSpPr>
          <p:spPr bwMode="auto">
            <a:xfrm>
              <a:off x="2408709" y="6109893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" name="Freeform 71"/>
            <p:cNvSpPr>
              <a:spLocks/>
            </p:cNvSpPr>
            <p:nvPr/>
          </p:nvSpPr>
          <p:spPr bwMode="auto">
            <a:xfrm>
              <a:off x="1143000" y="3657600"/>
              <a:ext cx="1738313" cy="2456228"/>
            </a:xfrm>
            <a:custGeom>
              <a:avLst/>
              <a:gdLst>
                <a:gd name="T0" fmla="*/ 2147483647 w 1291"/>
                <a:gd name="T1" fmla="*/ 323032967 h 1820"/>
                <a:gd name="T2" fmla="*/ 2147483647 w 1291"/>
                <a:gd name="T3" fmla="*/ 246312942 h 1820"/>
                <a:gd name="T4" fmla="*/ 2147483647 w 1291"/>
                <a:gd name="T5" fmla="*/ 100947819 h 1820"/>
                <a:gd name="T6" fmla="*/ 2086790108 w 1291"/>
                <a:gd name="T7" fmla="*/ 100947819 h 1820"/>
                <a:gd name="T8" fmla="*/ 1205660654 w 1291"/>
                <a:gd name="T9" fmla="*/ 42398218 h 1820"/>
                <a:gd name="T10" fmla="*/ 502208164 w 1291"/>
                <a:gd name="T11" fmla="*/ 0 h 1820"/>
                <a:gd name="T12" fmla="*/ 571102424 w 1291"/>
                <a:gd name="T13" fmla="*/ 165554679 h 1820"/>
                <a:gd name="T14" fmla="*/ 623679976 w 1291"/>
                <a:gd name="T15" fmla="*/ 252368814 h 1820"/>
                <a:gd name="T16" fmla="*/ 705266205 w 1291"/>
                <a:gd name="T17" fmla="*/ 349279814 h 1820"/>
                <a:gd name="T18" fmla="*/ 652688653 w 1291"/>
                <a:gd name="T19" fmla="*/ 470417232 h 1820"/>
                <a:gd name="T20" fmla="*/ 589232847 w 1291"/>
                <a:gd name="T21" fmla="*/ 448208580 h 1820"/>
                <a:gd name="T22" fmla="*/ 310026946 w 1291"/>
                <a:gd name="T23" fmla="*/ 488587690 h 1820"/>
                <a:gd name="T24" fmla="*/ 344474076 w 1291"/>
                <a:gd name="T25" fmla="*/ 379563525 h 1820"/>
                <a:gd name="T26" fmla="*/ 262887847 w 1291"/>
                <a:gd name="T27" fmla="*/ 325052064 h 1820"/>
                <a:gd name="T28" fmla="*/ 193993587 w 1291"/>
                <a:gd name="T29" fmla="*/ 405810373 h 1820"/>
                <a:gd name="T30" fmla="*/ 143228362 w 1291"/>
                <a:gd name="T31" fmla="*/ 496662659 h 1820"/>
                <a:gd name="T32" fmla="*/ 206684210 w 1291"/>
                <a:gd name="T33" fmla="*/ 633951348 h 1820"/>
                <a:gd name="T34" fmla="*/ 135976193 w 1291"/>
                <a:gd name="T35" fmla="*/ 930738977 h 1820"/>
                <a:gd name="T36" fmla="*/ 206684210 w 1291"/>
                <a:gd name="T37" fmla="*/ 1043799916 h 1820"/>
                <a:gd name="T38" fmla="*/ 83398619 w 1291"/>
                <a:gd name="T39" fmla="*/ 1215411843 h 1820"/>
                <a:gd name="T40" fmla="*/ 7252172 w 1291"/>
                <a:gd name="T41" fmla="*/ 1441533721 h 1820"/>
                <a:gd name="T42" fmla="*/ 96090609 w 1291"/>
                <a:gd name="T43" fmla="*/ 1550558241 h 1820"/>
                <a:gd name="T44" fmla="*/ 179489249 w 1291"/>
                <a:gd name="T45" fmla="*/ 1651506015 h 1820"/>
                <a:gd name="T46" fmla="*/ 284644354 w 1291"/>
                <a:gd name="T47" fmla="*/ 1611126905 h 1820"/>
                <a:gd name="T48" fmla="*/ 319091484 w 1291"/>
                <a:gd name="T49" fmla="*/ 1613146003 h 1820"/>
                <a:gd name="T50" fmla="*/ 489516195 w 1291"/>
                <a:gd name="T51" fmla="*/ 1552577338 h 1820"/>
                <a:gd name="T52" fmla="*/ 610989354 w 1291"/>
                <a:gd name="T53" fmla="*/ 1592956448 h 1820"/>
                <a:gd name="T54" fmla="*/ 672631444 w 1291"/>
                <a:gd name="T55" fmla="*/ 1568728698 h 1820"/>
                <a:gd name="T56" fmla="*/ 712518543 w 1291"/>
                <a:gd name="T57" fmla="*/ 1601031418 h 1820"/>
                <a:gd name="T58" fmla="*/ 803169310 w 1291"/>
                <a:gd name="T59" fmla="*/ 1633335558 h 1820"/>
                <a:gd name="T60" fmla="*/ 861186662 w 1291"/>
                <a:gd name="T61" fmla="*/ 1720149649 h 1820"/>
                <a:gd name="T62" fmla="*/ 919202668 w 1291"/>
                <a:gd name="T63" fmla="*/ 1839267881 h 1820"/>
                <a:gd name="T64" fmla="*/ 881129454 w 1291"/>
                <a:gd name="T65" fmla="*/ 1960405210 h 1820"/>
                <a:gd name="T66" fmla="*/ 944585260 w 1291"/>
                <a:gd name="T67" fmla="*/ 2121923070 h 1820"/>
                <a:gd name="T68" fmla="*/ 881129454 w 1291"/>
                <a:gd name="T69" fmla="*/ 2147483647 h 1820"/>
                <a:gd name="T70" fmla="*/ 1006228697 w 1291"/>
                <a:gd name="T71" fmla="*/ 2147483647 h 1820"/>
                <a:gd name="T72" fmla="*/ 904698330 w 1291"/>
                <a:gd name="T73" fmla="*/ 2147483647 h 1820"/>
                <a:gd name="T74" fmla="*/ 810421479 w 1291"/>
                <a:gd name="T75" fmla="*/ 2147483647 h 1820"/>
                <a:gd name="T76" fmla="*/ 770534549 w 1291"/>
                <a:gd name="T77" fmla="*/ 2147483647 h 1820"/>
                <a:gd name="T78" fmla="*/ 746965673 w 1291"/>
                <a:gd name="T79" fmla="*/ 2147483647 h 1820"/>
                <a:gd name="T80" fmla="*/ 533029209 w 1291"/>
                <a:gd name="T81" fmla="*/ 2147483647 h 1820"/>
                <a:gd name="T82" fmla="*/ 504020533 w 1291"/>
                <a:gd name="T83" fmla="*/ 2147483647 h 1820"/>
                <a:gd name="T84" fmla="*/ 502208164 w 1291"/>
                <a:gd name="T85" fmla="*/ 2147483647 h 1820"/>
                <a:gd name="T86" fmla="*/ 687135783 w 1291"/>
                <a:gd name="T87" fmla="*/ 2147483647 h 1820"/>
                <a:gd name="T88" fmla="*/ 562037886 w 1291"/>
                <a:gd name="T89" fmla="*/ 2147483647 h 1820"/>
                <a:gd name="T90" fmla="*/ 610989354 w 1291"/>
                <a:gd name="T91" fmla="*/ 2147483647 h 1820"/>
                <a:gd name="T92" fmla="*/ 598297385 w 1291"/>
                <a:gd name="T93" fmla="*/ 2147483647 h 1820"/>
                <a:gd name="T94" fmla="*/ 494955995 w 1291"/>
                <a:gd name="T95" fmla="*/ 2147483647 h 1820"/>
                <a:gd name="T96" fmla="*/ 409743682 w 1291"/>
                <a:gd name="T97" fmla="*/ 2147483647 h 1820"/>
                <a:gd name="T98" fmla="*/ 404303882 w 1291"/>
                <a:gd name="T99" fmla="*/ 2147483647 h 1820"/>
                <a:gd name="T100" fmla="*/ 262887847 w 1291"/>
                <a:gd name="T101" fmla="*/ 2147483647 h 1820"/>
                <a:gd name="T102" fmla="*/ 302774777 w 1291"/>
                <a:gd name="T103" fmla="*/ 2147483647 h 1820"/>
                <a:gd name="T104" fmla="*/ 328157369 w 1291"/>
                <a:gd name="T105" fmla="*/ 2147483647 h 1820"/>
                <a:gd name="T106" fmla="*/ 641810399 w 1291"/>
                <a:gd name="T107" fmla="*/ 2147483647 h 1820"/>
                <a:gd name="T108" fmla="*/ 817673648 w 1291"/>
                <a:gd name="T109" fmla="*/ 2147483647 h 1820"/>
                <a:gd name="T110" fmla="*/ 1006228697 w 1291"/>
                <a:gd name="T111" fmla="*/ 2147483647 h 1820"/>
                <a:gd name="T112" fmla="*/ 1221977361 w 1291"/>
                <a:gd name="T113" fmla="*/ 2147483647 h 1820"/>
                <a:gd name="T114" fmla="*/ 1386962188 w 1291"/>
                <a:gd name="T115" fmla="*/ 2147483647 h 1820"/>
                <a:gd name="T116" fmla="*/ 2147483647 w 1291"/>
                <a:gd name="T117" fmla="*/ 417923537 h 182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291"/>
                <a:gd name="T178" fmla="*/ 0 h 1820"/>
                <a:gd name="T179" fmla="*/ 1291 w 1291"/>
                <a:gd name="T180" fmla="*/ 1820 h 182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291" h="1820">
                  <a:moveTo>
                    <a:pt x="1272" y="207"/>
                  </a:moveTo>
                  <a:lnTo>
                    <a:pt x="1277" y="186"/>
                  </a:lnTo>
                  <a:lnTo>
                    <a:pt x="1290" y="160"/>
                  </a:lnTo>
                  <a:lnTo>
                    <a:pt x="1277" y="145"/>
                  </a:lnTo>
                  <a:lnTo>
                    <a:pt x="1290" y="131"/>
                  </a:lnTo>
                  <a:lnTo>
                    <a:pt x="1261" y="122"/>
                  </a:lnTo>
                  <a:lnTo>
                    <a:pt x="1250" y="98"/>
                  </a:lnTo>
                  <a:lnTo>
                    <a:pt x="1244" y="90"/>
                  </a:lnTo>
                  <a:lnTo>
                    <a:pt x="1230" y="50"/>
                  </a:lnTo>
                  <a:lnTo>
                    <a:pt x="1228" y="50"/>
                  </a:lnTo>
                  <a:lnTo>
                    <a:pt x="1152" y="50"/>
                  </a:lnTo>
                  <a:lnTo>
                    <a:pt x="1151" y="50"/>
                  </a:lnTo>
                  <a:lnTo>
                    <a:pt x="918" y="36"/>
                  </a:lnTo>
                  <a:lnTo>
                    <a:pt x="724" y="28"/>
                  </a:lnTo>
                  <a:lnTo>
                    <a:pt x="665" y="21"/>
                  </a:lnTo>
                  <a:lnTo>
                    <a:pt x="510" y="15"/>
                  </a:lnTo>
                  <a:lnTo>
                    <a:pt x="444" y="8"/>
                  </a:lnTo>
                  <a:lnTo>
                    <a:pt x="277" y="0"/>
                  </a:lnTo>
                  <a:lnTo>
                    <a:pt x="278" y="69"/>
                  </a:lnTo>
                  <a:lnTo>
                    <a:pt x="310" y="68"/>
                  </a:lnTo>
                  <a:lnTo>
                    <a:pt x="315" y="82"/>
                  </a:lnTo>
                  <a:lnTo>
                    <a:pt x="358" y="86"/>
                  </a:lnTo>
                  <a:lnTo>
                    <a:pt x="344" y="107"/>
                  </a:lnTo>
                  <a:lnTo>
                    <a:pt x="344" y="125"/>
                  </a:lnTo>
                  <a:lnTo>
                    <a:pt x="371" y="157"/>
                  </a:lnTo>
                  <a:lnTo>
                    <a:pt x="373" y="173"/>
                  </a:lnTo>
                  <a:lnTo>
                    <a:pt x="389" y="173"/>
                  </a:lnTo>
                  <a:lnTo>
                    <a:pt x="379" y="225"/>
                  </a:lnTo>
                  <a:lnTo>
                    <a:pt x="382" y="244"/>
                  </a:lnTo>
                  <a:lnTo>
                    <a:pt x="360" y="233"/>
                  </a:lnTo>
                  <a:lnTo>
                    <a:pt x="358" y="248"/>
                  </a:lnTo>
                  <a:lnTo>
                    <a:pt x="325" y="248"/>
                  </a:lnTo>
                  <a:lnTo>
                    <a:pt x="325" y="222"/>
                  </a:lnTo>
                  <a:lnTo>
                    <a:pt x="299" y="218"/>
                  </a:lnTo>
                  <a:lnTo>
                    <a:pt x="287" y="242"/>
                  </a:lnTo>
                  <a:lnTo>
                    <a:pt x="171" y="242"/>
                  </a:lnTo>
                  <a:lnTo>
                    <a:pt x="209" y="211"/>
                  </a:lnTo>
                  <a:lnTo>
                    <a:pt x="203" y="192"/>
                  </a:lnTo>
                  <a:lnTo>
                    <a:pt x="190" y="188"/>
                  </a:lnTo>
                  <a:lnTo>
                    <a:pt x="171" y="176"/>
                  </a:lnTo>
                  <a:lnTo>
                    <a:pt x="167" y="165"/>
                  </a:lnTo>
                  <a:lnTo>
                    <a:pt x="145" y="161"/>
                  </a:lnTo>
                  <a:lnTo>
                    <a:pt x="132" y="176"/>
                  </a:lnTo>
                  <a:lnTo>
                    <a:pt x="117" y="187"/>
                  </a:lnTo>
                  <a:lnTo>
                    <a:pt x="107" y="201"/>
                  </a:lnTo>
                  <a:lnTo>
                    <a:pt x="112" y="218"/>
                  </a:lnTo>
                  <a:lnTo>
                    <a:pt x="89" y="222"/>
                  </a:lnTo>
                  <a:lnTo>
                    <a:pt x="79" y="246"/>
                  </a:lnTo>
                  <a:lnTo>
                    <a:pt x="96" y="257"/>
                  </a:lnTo>
                  <a:lnTo>
                    <a:pt x="107" y="294"/>
                  </a:lnTo>
                  <a:lnTo>
                    <a:pt x="114" y="314"/>
                  </a:lnTo>
                  <a:lnTo>
                    <a:pt x="107" y="435"/>
                  </a:lnTo>
                  <a:lnTo>
                    <a:pt x="82" y="435"/>
                  </a:lnTo>
                  <a:lnTo>
                    <a:pt x="75" y="461"/>
                  </a:lnTo>
                  <a:lnTo>
                    <a:pt x="107" y="462"/>
                  </a:lnTo>
                  <a:lnTo>
                    <a:pt x="117" y="505"/>
                  </a:lnTo>
                  <a:lnTo>
                    <a:pt x="114" y="517"/>
                  </a:lnTo>
                  <a:lnTo>
                    <a:pt x="99" y="556"/>
                  </a:lnTo>
                  <a:lnTo>
                    <a:pt x="60" y="557"/>
                  </a:lnTo>
                  <a:lnTo>
                    <a:pt x="46" y="602"/>
                  </a:lnTo>
                  <a:lnTo>
                    <a:pt x="14" y="602"/>
                  </a:lnTo>
                  <a:lnTo>
                    <a:pt x="0" y="693"/>
                  </a:lnTo>
                  <a:lnTo>
                    <a:pt x="4" y="714"/>
                  </a:lnTo>
                  <a:lnTo>
                    <a:pt x="15" y="736"/>
                  </a:lnTo>
                  <a:lnTo>
                    <a:pt x="47" y="737"/>
                  </a:lnTo>
                  <a:lnTo>
                    <a:pt x="53" y="768"/>
                  </a:lnTo>
                  <a:lnTo>
                    <a:pt x="75" y="786"/>
                  </a:lnTo>
                  <a:lnTo>
                    <a:pt x="98" y="798"/>
                  </a:lnTo>
                  <a:lnTo>
                    <a:pt x="99" y="818"/>
                  </a:lnTo>
                  <a:lnTo>
                    <a:pt x="124" y="819"/>
                  </a:lnTo>
                  <a:lnTo>
                    <a:pt x="126" y="804"/>
                  </a:lnTo>
                  <a:lnTo>
                    <a:pt x="157" y="798"/>
                  </a:lnTo>
                  <a:lnTo>
                    <a:pt x="157" y="810"/>
                  </a:lnTo>
                  <a:lnTo>
                    <a:pt x="181" y="810"/>
                  </a:lnTo>
                  <a:lnTo>
                    <a:pt x="176" y="799"/>
                  </a:lnTo>
                  <a:lnTo>
                    <a:pt x="209" y="804"/>
                  </a:lnTo>
                  <a:lnTo>
                    <a:pt x="239" y="815"/>
                  </a:lnTo>
                  <a:lnTo>
                    <a:pt x="270" y="769"/>
                  </a:lnTo>
                  <a:lnTo>
                    <a:pt x="284" y="777"/>
                  </a:lnTo>
                  <a:lnTo>
                    <a:pt x="286" y="798"/>
                  </a:lnTo>
                  <a:lnTo>
                    <a:pt x="337" y="789"/>
                  </a:lnTo>
                  <a:lnTo>
                    <a:pt x="351" y="769"/>
                  </a:lnTo>
                  <a:lnTo>
                    <a:pt x="382" y="756"/>
                  </a:lnTo>
                  <a:lnTo>
                    <a:pt x="371" y="777"/>
                  </a:lnTo>
                  <a:lnTo>
                    <a:pt x="367" y="791"/>
                  </a:lnTo>
                  <a:lnTo>
                    <a:pt x="382" y="789"/>
                  </a:lnTo>
                  <a:lnTo>
                    <a:pt x="393" y="793"/>
                  </a:lnTo>
                  <a:lnTo>
                    <a:pt x="408" y="809"/>
                  </a:lnTo>
                  <a:lnTo>
                    <a:pt x="430" y="810"/>
                  </a:lnTo>
                  <a:lnTo>
                    <a:pt x="443" y="809"/>
                  </a:lnTo>
                  <a:lnTo>
                    <a:pt x="462" y="810"/>
                  </a:lnTo>
                  <a:lnTo>
                    <a:pt x="472" y="810"/>
                  </a:lnTo>
                  <a:lnTo>
                    <a:pt x="475" y="852"/>
                  </a:lnTo>
                  <a:lnTo>
                    <a:pt x="470" y="869"/>
                  </a:lnTo>
                  <a:lnTo>
                    <a:pt x="491" y="875"/>
                  </a:lnTo>
                  <a:lnTo>
                    <a:pt x="507" y="911"/>
                  </a:lnTo>
                  <a:lnTo>
                    <a:pt x="508" y="921"/>
                  </a:lnTo>
                  <a:lnTo>
                    <a:pt x="486" y="929"/>
                  </a:lnTo>
                  <a:lnTo>
                    <a:pt x="486" y="971"/>
                  </a:lnTo>
                  <a:lnTo>
                    <a:pt x="550" y="1015"/>
                  </a:lnTo>
                  <a:lnTo>
                    <a:pt x="556" y="1039"/>
                  </a:lnTo>
                  <a:lnTo>
                    <a:pt x="521" y="1051"/>
                  </a:lnTo>
                  <a:lnTo>
                    <a:pt x="512" y="1066"/>
                  </a:lnTo>
                  <a:lnTo>
                    <a:pt x="491" y="1065"/>
                  </a:lnTo>
                  <a:lnTo>
                    <a:pt x="486" y="1167"/>
                  </a:lnTo>
                  <a:lnTo>
                    <a:pt x="562" y="1176"/>
                  </a:lnTo>
                  <a:lnTo>
                    <a:pt x="556" y="1285"/>
                  </a:lnTo>
                  <a:lnTo>
                    <a:pt x="555" y="1305"/>
                  </a:lnTo>
                  <a:lnTo>
                    <a:pt x="475" y="1307"/>
                  </a:lnTo>
                  <a:lnTo>
                    <a:pt x="475" y="1331"/>
                  </a:lnTo>
                  <a:lnTo>
                    <a:pt x="499" y="1340"/>
                  </a:lnTo>
                  <a:lnTo>
                    <a:pt x="499" y="1360"/>
                  </a:lnTo>
                  <a:lnTo>
                    <a:pt x="486" y="1397"/>
                  </a:lnTo>
                  <a:lnTo>
                    <a:pt x="447" y="1399"/>
                  </a:lnTo>
                  <a:lnTo>
                    <a:pt x="447" y="1393"/>
                  </a:lnTo>
                  <a:lnTo>
                    <a:pt x="430" y="1390"/>
                  </a:lnTo>
                  <a:lnTo>
                    <a:pt x="425" y="1327"/>
                  </a:lnTo>
                  <a:lnTo>
                    <a:pt x="400" y="1327"/>
                  </a:lnTo>
                  <a:lnTo>
                    <a:pt x="393" y="1312"/>
                  </a:lnTo>
                  <a:lnTo>
                    <a:pt x="412" y="1300"/>
                  </a:lnTo>
                  <a:lnTo>
                    <a:pt x="443" y="1218"/>
                  </a:lnTo>
                  <a:lnTo>
                    <a:pt x="320" y="1206"/>
                  </a:lnTo>
                  <a:lnTo>
                    <a:pt x="294" y="1217"/>
                  </a:lnTo>
                  <a:lnTo>
                    <a:pt x="299" y="1233"/>
                  </a:lnTo>
                  <a:lnTo>
                    <a:pt x="284" y="1242"/>
                  </a:lnTo>
                  <a:lnTo>
                    <a:pt x="278" y="1262"/>
                  </a:lnTo>
                  <a:lnTo>
                    <a:pt x="270" y="1273"/>
                  </a:lnTo>
                  <a:lnTo>
                    <a:pt x="266" y="1293"/>
                  </a:lnTo>
                  <a:lnTo>
                    <a:pt x="277" y="1307"/>
                  </a:lnTo>
                  <a:lnTo>
                    <a:pt x="335" y="1328"/>
                  </a:lnTo>
                  <a:lnTo>
                    <a:pt x="367" y="1324"/>
                  </a:lnTo>
                  <a:lnTo>
                    <a:pt x="379" y="1341"/>
                  </a:lnTo>
                  <a:lnTo>
                    <a:pt x="335" y="1395"/>
                  </a:lnTo>
                  <a:lnTo>
                    <a:pt x="310" y="1406"/>
                  </a:lnTo>
                  <a:lnTo>
                    <a:pt x="310" y="1447"/>
                  </a:lnTo>
                  <a:lnTo>
                    <a:pt x="347" y="1452"/>
                  </a:lnTo>
                  <a:lnTo>
                    <a:pt x="334" y="1487"/>
                  </a:lnTo>
                  <a:lnTo>
                    <a:pt x="337" y="1511"/>
                  </a:lnTo>
                  <a:lnTo>
                    <a:pt x="330" y="1538"/>
                  </a:lnTo>
                  <a:lnTo>
                    <a:pt x="330" y="1561"/>
                  </a:lnTo>
                  <a:lnTo>
                    <a:pt x="330" y="1583"/>
                  </a:lnTo>
                  <a:lnTo>
                    <a:pt x="318" y="1586"/>
                  </a:lnTo>
                  <a:lnTo>
                    <a:pt x="302" y="1593"/>
                  </a:lnTo>
                  <a:lnTo>
                    <a:pt x="273" y="1628"/>
                  </a:lnTo>
                  <a:lnTo>
                    <a:pt x="257" y="1625"/>
                  </a:lnTo>
                  <a:lnTo>
                    <a:pt x="247" y="1615"/>
                  </a:lnTo>
                  <a:lnTo>
                    <a:pt x="226" y="1630"/>
                  </a:lnTo>
                  <a:lnTo>
                    <a:pt x="232" y="1640"/>
                  </a:lnTo>
                  <a:lnTo>
                    <a:pt x="213" y="1644"/>
                  </a:lnTo>
                  <a:lnTo>
                    <a:pt x="223" y="1655"/>
                  </a:lnTo>
                  <a:lnTo>
                    <a:pt x="189" y="1675"/>
                  </a:lnTo>
                  <a:lnTo>
                    <a:pt x="154" y="1704"/>
                  </a:lnTo>
                  <a:lnTo>
                    <a:pt x="145" y="1723"/>
                  </a:lnTo>
                  <a:lnTo>
                    <a:pt x="133" y="1729"/>
                  </a:lnTo>
                  <a:lnTo>
                    <a:pt x="136" y="1738"/>
                  </a:lnTo>
                  <a:lnTo>
                    <a:pt x="167" y="1754"/>
                  </a:lnTo>
                  <a:lnTo>
                    <a:pt x="136" y="1766"/>
                  </a:lnTo>
                  <a:lnTo>
                    <a:pt x="133" y="1802"/>
                  </a:lnTo>
                  <a:lnTo>
                    <a:pt x="181" y="1795"/>
                  </a:lnTo>
                  <a:lnTo>
                    <a:pt x="216" y="1766"/>
                  </a:lnTo>
                  <a:lnTo>
                    <a:pt x="371" y="1766"/>
                  </a:lnTo>
                  <a:lnTo>
                    <a:pt x="354" y="1725"/>
                  </a:lnTo>
                  <a:lnTo>
                    <a:pt x="363" y="1681"/>
                  </a:lnTo>
                  <a:lnTo>
                    <a:pt x="384" y="1645"/>
                  </a:lnTo>
                  <a:lnTo>
                    <a:pt x="451" y="1655"/>
                  </a:lnTo>
                  <a:lnTo>
                    <a:pt x="436" y="1714"/>
                  </a:lnTo>
                  <a:lnTo>
                    <a:pt x="439" y="1808"/>
                  </a:lnTo>
                  <a:lnTo>
                    <a:pt x="555" y="1819"/>
                  </a:lnTo>
                  <a:lnTo>
                    <a:pt x="582" y="1690"/>
                  </a:lnTo>
                  <a:lnTo>
                    <a:pt x="630" y="1658"/>
                  </a:lnTo>
                  <a:lnTo>
                    <a:pt x="674" y="1658"/>
                  </a:lnTo>
                  <a:lnTo>
                    <a:pt x="667" y="1714"/>
                  </a:lnTo>
                  <a:lnTo>
                    <a:pt x="765" y="1711"/>
                  </a:lnTo>
                  <a:lnTo>
                    <a:pt x="765" y="1664"/>
                  </a:lnTo>
                  <a:lnTo>
                    <a:pt x="1065" y="1673"/>
                  </a:lnTo>
                  <a:lnTo>
                    <a:pt x="1275" y="208"/>
                  </a:lnTo>
                  <a:lnTo>
                    <a:pt x="1272" y="207"/>
                  </a:lnTo>
                </a:path>
              </a:pathLst>
            </a:custGeom>
            <a:solidFill>
              <a:srgbClr val="F0EAE7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" name="Freeform 72"/>
            <p:cNvSpPr>
              <a:spLocks/>
            </p:cNvSpPr>
            <p:nvPr/>
          </p:nvSpPr>
          <p:spPr bwMode="auto">
            <a:xfrm>
              <a:off x="2665884" y="3703422"/>
              <a:ext cx="2078037" cy="1114275"/>
            </a:xfrm>
            <a:custGeom>
              <a:avLst/>
              <a:gdLst>
                <a:gd name="T0" fmla="*/ 2147483647 w 1543"/>
                <a:gd name="T1" fmla="*/ 105150969 h 825"/>
                <a:gd name="T2" fmla="*/ 2147483647 w 1543"/>
                <a:gd name="T3" fmla="*/ 1492331862 h 825"/>
                <a:gd name="T4" fmla="*/ 2147483647 w 1543"/>
                <a:gd name="T5" fmla="*/ 1433689016 h 825"/>
                <a:gd name="T6" fmla="*/ 2147483647 w 1543"/>
                <a:gd name="T7" fmla="*/ 1160701888 h 825"/>
                <a:gd name="T8" fmla="*/ 1891730216 w 1543"/>
                <a:gd name="T9" fmla="*/ 1288095976 h 825"/>
                <a:gd name="T10" fmla="*/ 1572511243 w 1543"/>
                <a:gd name="T11" fmla="*/ 1247653860 h 825"/>
                <a:gd name="T12" fmla="*/ 1481825090 w 1543"/>
                <a:gd name="T13" fmla="*/ 1332582304 h 825"/>
                <a:gd name="T14" fmla="*/ 1345793505 w 1543"/>
                <a:gd name="T15" fmla="*/ 1459976392 h 825"/>
                <a:gd name="T16" fmla="*/ 1233342514 w 1543"/>
                <a:gd name="T17" fmla="*/ 1577260306 h 825"/>
                <a:gd name="T18" fmla="*/ 1070105554 w 1543"/>
                <a:gd name="T19" fmla="*/ 1484243083 h 825"/>
                <a:gd name="T20" fmla="*/ 1042899843 w 1543"/>
                <a:gd name="T21" fmla="*/ 1423578487 h 825"/>
                <a:gd name="T22" fmla="*/ 1066478755 w 1543"/>
                <a:gd name="T23" fmla="*/ 1356848995 h 825"/>
                <a:gd name="T24" fmla="*/ 1002996967 w 1543"/>
                <a:gd name="T25" fmla="*/ 1348760572 h 825"/>
                <a:gd name="T26" fmla="*/ 970350383 w 1543"/>
                <a:gd name="T27" fmla="*/ 1358871101 h 825"/>
                <a:gd name="T28" fmla="*/ 925006633 w 1543"/>
                <a:gd name="T29" fmla="*/ 1284051764 h 825"/>
                <a:gd name="T30" fmla="*/ 881476957 w 1543"/>
                <a:gd name="T31" fmla="*/ 1253720177 h 825"/>
                <a:gd name="T32" fmla="*/ 834319134 w 1543"/>
                <a:gd name="T33" fmla="*/ 1152613465 h 825"/>
                <a:gd name="T34" fmla="*/ 623925530 w 1543"/>
                <a:gd name="T35" fmla="*/ 960510569 h 825"/>
                <a:gd name="T36" fmla="*/ 96128414 w 1543"/>
                <a:gd name="T37" fmla="*/ 264898794 h 825"/>
                <a:gd name="T38" fmla="*/ 97942487 w 1543"/>
                <a:gd name="T39" fmla="*/ 194125091 h 825"/>
                <a:gd name="T40" fmla="*/ 237599231 w 1543"/>
                <a:gd name="T41" fmla="*/ 206257725 h 825"/>
                <a:gd name="T42" fmla="*/ 447994098 w 1543"/>
                <a:gd name="T43" fmla="*/ 372071824 h 825"/>
                <a:gd name="T44" fmla="*/ 656573460 w 1543"/>
                <a:gd name="T45" fmla="*/ 266920900 h 825"/>
                <a:gd name="T46" fmla="*/ 785348585 w 1543"/>
                <a:gd name="T47" fmla="*/ 319497073 h 825"/>
                <a:gd name="T48" fmla="*/ 886917830 w 1543"/>
                <a:gd name="T49" fmla="*/ 434757193 h 825"/>
                <a:gd name="T50" fmla="*/ 1022949078 w 1543"/>
                <a:gd name="T51" fmla="*/ 412514029 h 825"/>
                <a:gd name="T52" fmla="*/ 1088243593 w 1543"/>
                <a:gd name="T53" fmla="*/ 489355472 h 825"/>
                <a:gd name="T54" fmla="*/ 1173488873 w 1543"/>
                <a:gd name="T55" fmla="*/ 543952328 h 825"/>
                <a:gd name="T56" fmla="*/ 1382068235 w 1543"/>
                <a:gd name="T57" fmla="*/ 649103252 h 825"/>
                <a:gd name="T58" fmla="*/ 1470941998 w 1543"/>
                <a:gd name="T59" fmla="*/ 620793771 h 825"/>
                <a:gd name="T60" fmla="*/ 1585207062 w 1543"/>
                <a:gd name="T61" fmla="*/ 632926406 h 825"/>
                <a:gd name="T62" fmla="*/ 1688590380 w 1543"/>
                <a:gd name="T63" fmla="*/ 748188037 h 825"/>
                <a:gd name="T64" fmla="*/ 1770208860 w 1543"/>
                <a:gd name="T65" fmla="*/ 972644626 h 825"/>
                <a:gd name="T66" fmla="*/ 1900797889 w 1543"/>
                <a:gd name="T67" fmla="*/ 936245299 h 825"/>
                <a:gd name="T68" fmla="*/ 1962465604 w 1543"/>
                <a:gd name="T69" fmla="*/ 905913712 h 825"/>
                <a:gd name="T70" fmla="*/ 2000554407 w 1543"/>
                <a:gd name="T71" fmla="*/ 837162114 h 825"/>
                <a:gd name="T72" fmla="*/ 2065848922 w 1543"/>
                <a:gd name="T73" fmla="*/ 754254354 h 825"/>
                <a:gd name="T74" fmla="*/ 2123888490 w 1543"/>
                <a:gd name="T75" fmla="*/ 679434840 h 825"/>
                <a:gd name="T76" fmla="*/ 2147483647 w 1543"/>
                <a:gd name="T77" fmla="*/ 525753376 h 825"/>
                <a:gd name="T78" fmla="*/ 2147483647 w 1543"/>
                <a:gd name="T79" fmla="*/ 450935461 h 825"/>
                <a:gd name="T80" fmla="*/ 2071289795 w 1543"/>
                <a:gd name="T81" fmla="*/ 566195492 h 825"/>
                <a:gd name="T82" fmla="*/ 2071289795 w 1543"/>
                <a:gd name="T83" fmla="*/ 655169570 h 825"/>
                <a:gd name="T84" fmla="*/ 1946141638 w 1543"/>
                <a:gd name="T85" fmla="*/ 833116481 h 825"/>
                <a:gd name="T86" fmla="*/ 1906240108 w 1543"/>
                <a:gd name="T87" fmla="*/ 895803183 h 825"/>
                <a:gd name="T88" fmla="*/ 1851827340 w 1543"/>
                <a:gd name="T89" fmla="*/ 810873317 h 825"/>
                <a:gd name="T90" fmla="*/ 1715796091 w 1543"/>
                <a:gd name="T91" fmla="*/ 754254354 h 825"/>
                <a:gd name="T92" fmla="*/ 1599716954 w 1543"/>
                <a:gd name="T93" fmla="*/ 600572713 h 825"/>
                <a:gd name="T94" fmla="*/ 1474570144 w 1543"/>
                <a:gd name="T95" fmla="*/ 600572713 h 825"/>
                <a:gd name="T96" fmla="*/ 1325842740 w 1543"/>
                <a:gd name="T97" fmla="*/ 590462184 h 825"/>
                <a:gd name="T98" fmla="*/ 1278686264 w 1543"/>
                <a:gd name="T99" fmla="*/ 570239704 h 825"/>
                <a:gd name="T100" fmla="*/ 1168048000 w 1543"/>
                <a:gd name="T101" fmla="*/ 479244943 h 825"/>
                <a:gd name="T102" fmla="*/ 1064664682 w 1543"/>
                <a:gd name="T103" fmla="*/ 410491923 h 825"/>
                <a:gd name="T104" fmla="*/ 935889726 w 1543"/>
                <a:gd name="T105" fmla="*/ 329607602 h 825"/>
                <a:gd name="T106" fmla="*/ 819809242 w 1543"/>
                <a:gd name="T107" fmla="*/ 285119852 h 825"/>
                <a:gd name="T108" fmla="*/ 622112803 w 1543"/>
                <a:gd name="T109" fmla="*/ 256810371 h 825"/>
                <a:gd name="T110" fmla="*/ 440739152 w 1543"/>
                <a:gd name="T111" fmla="*/ 353872871 h 825"/>
                <a:gd name="T112" fmla="*/ 257551343 w 1543"/>
                <a:gd name="T113" fmla="*/ 230522995 h 825"/>
                <a:gd name="T114" fmla="*/ 101569287 w 1543"/>
                <a:gd name="T115" fmla="*/ 141548873 h 82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543"/>
                <a:gd name="T175" fmla="*/ 0 h 825"/>
                <a:gd name="T176" fmla="*/ 1543 w 1543"/>
                <a:gd name="T177" fmla="*/ 825 h 82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543" h="825">
                  <a:moveTo>
                    <a:pt x="0" y="0"/>
                  </a:moveTo>
                  <a:lnTo>
                    <a:pt x="328" y="11"/>
                  </a:lnTo>
                  <a:lnTo>
                    <a:pt x="539" y="22"/>
                  </a:lnTo>
                  <a:lnTo>
                    <a:pt x="553" y="24"/>
                  </a:lnTo>
                  <a:lnTo>
                    <a:pt x="552" y="24"/>
                  </a:lnTo>
                  <a:lnTo>
                    <a:pt x="777" y="30"/>
                  </a:lnTo>
                  <a:lnTo>
                    <a:pt x="1041" y="42"/>
                  </a:lnTo>
                  <a:lnTo>
                    <a:pt x="1285" y="52"/>
                  </a:lnTo>
                  <a:lnTo>
                    <a:pt x="1433" y="60"/>
                  </a:lnTo>
                  <a:lnTo>
                    <a:pt x="1542" y="731"/>
                  </a:lnTo>
                  <a:lnTo>
                    <a:pt x="1531" y="738"/>
                  </a:lnTo>
                  <a:lnTo>
                    <a:pt x="1506" y="738"/>
                  </a:lnTo>
                  <a:lnTo>
                    <a:pt x="1490" y="738"/>
                  </a:lnTo>
                  <a:lnTo>
                    <a:pt x="1482" y="745"/>
                  </a:lnTo>
                  <a:lnTo>
                    <a:pt x="1466" y="745"/>
                  </a:lnTo>
                  <a:lnTo>
                    <a:pt x="1466" y="738"/>
                  </a:lnTo>
                  <a:lnTo>
                    <a:pt x="1429" y="738"/>
                  </a:lnTo>
                  <a:lnTo>
                    <a:pt x="1338" y="824"/>
                  </a:lnTo>
                  <a:lnTo>
                    <a:pt x="1259" y="761"/>
                  </a:lnTo>
                  <a:lnTo>
                    <a:pt x="1261" y="741"/>
                  </a:lnTo>
                  <a:lnTo>
                    <a:pt x="1272" y="738"/>
                  </a:lnTo>
                  <a:lnTo>
                    <a:pt x="1286" y="738"/>
                  </a:lnTo>
                  <a:lnTo>
                    <a:pt x="1344" y="748"/>
                  </a:lnTo>
                  <a:lnTo>
                    <a:pt x="1352" y="709"/>
                  </a:lnTo>
                  <a:lnTo>
                    <a:pt x="1322" y="646"/>
                  </a:lnTo>
                  <a:lnTo>
                    <a:pt x="1322" y="620"/>
                  </a:lnTo>
                  <a:lnTo>
                    <a:pt x="1321" y="620"/>
                  </a:lnTo>
                  <a:lnTo>
                    <a:pt x="1293" y="570"/>
                  </a:lnTo>
                  <a:lnTo>
                    <a:pt x="1253" y="570"/>
                  </a:lnTo>
                  <a:lnTo>
                    <a:pt x="1240" y="570"/>
                  </a:lnTo>
                  <a:lnTo>
                    <a:pt x="1226" y="570"/>
                  </a:lnTo>
                  <a:lnTo>
                    <a:pt x="1213" y="574"/>
                  </a:lnTo>
                  <a:lnTo>
                    <a:pt x="1188" y="601"/>
                  </a:lnTo>
                  <a:lnTo>
                    <a:pt x="1174" y="607"/>
                  </a:lnTo>
                  <a:lnTo>
                    <a:pt x="1165" y="607"/>
                  </a:lnTo>
                  <a:lnTo>
                    <a:pt x="1153" y="623"/>
                  </a:lnTo>
                  <a:lnTo>
                    <a:pt x="1125" y="587"/>
                  </a:lnTo>
                  <a:lnTo>
                    <a:pt x="1117" y="590"/>
                  </a:lnTo>
                  <a:lnTo>
                    <a:pt x="1106" y="584"/>
                  </a:lnTo>
                  <a:lnTo>
                    <a:pt x="1043" y="637"/>
                  </a:lnTo>
                  <a:lnTo>
                    <a:pt x="949" y="512"/>
                  </a:lnTo>
                  <a:lnTo>
                    <a:pt x="909" y="551"/>
                  </a:lnTo>
                  <a:lnTo>
                    <a:pt x="901" y="558"/>
                  </a:lnTo>
                  <a:lnTo>
                    <a:pt x="895" y="577"/>
                  </a:lnTo>
                  <a:lnTo>
                    <a:pt x="890" y="593"/>
                  </a:lnTo>
                  <a:lnTo>
                    <a:pt x="880" y="604"/>
                  </a:lnTo>
                  <a:lnTo>
                    <a:pt x="875" y="614"/>
                  </a:lnTo>
                  <a:lnTo>
                    <a:pt x="867" y="617"/>
                  </a:lnTo>
                  <a:lnTo>
                    <a:pt x="863" y="622"/>
                  </a:lnTo>
                  <a:lnTo>
                    <a:pt x="852" y="625"/>
                  </a:lnTo>
                  <a:lnTo>
                    <a:pt x="847" y="635"/>
                  </a:lnTo>
                  <a:lnTo>
                    <a:pt x="834" y="642"/>
                  </a:lnTo>
                  <a:lnTo>
                    <a:pt x="824" y="635"/>
                  </a:lnTo>
                  <a:lnTo>
                    <a:pt x="823" y="645"/>
                  </a:lnTo>
                  <a:lnTo>
                    <a:pt x="825" y="655"/>
                  </a:lnTo>
                  <a:lnTo>
                    <a:pt x="817" y="659"/>
                  </a:lnTo>
                  <a:lnTo>
                    <a:pt x="816" y="671"/>
                  </a:lnTo>
                  <a:lnTo>
                    <a:pt x="801" y="672"/>
                  </a:lnTo>
                  <a:lnTo>
                    <a:pt x="793" y="686"/>
                  </a:lnTo>
                  <a:lnTo>
                    <a:pt x="784" y="701"/>
                  </a:lnTo>
                  <a:lnTo>
                    <a:pt x="775" y="708"/>
                  </a:lnTo>
                  <a:lnTo>
                    <a:pt x="765" y="722"/>
                  </a:lnTo>
                  <a:lnTo>
                    <a:pt x="748" y="722"/>
                  </a:lnTo>
                  <a:lnTo>
                    <a:pt x="742" y="722"/>
                  </a:lnTo>
                  <a:lnTo>
                    <a:pt x="731" y="725"/>
                  </a:lnTo>
                  <a:lnTo>
                    <a:pt x="720" y="734"/>
                  </a:lnTo>
                  <a:lnTo>
                    <a:pt x="710" y="736"/>
                  </a:lnTo>
                  <a:lnTo>
                    <a:pt x="710" y="740"/>
                  </a:lnTo>
                  <a:lnTo>
                    <a:pt x="699" y="751"/>
                  </a:lnTo>
                  <a:lnTo>
                    <a:pt x="687" y="753"/>
                  </a:lnTo>
                  <a:lnTo>
                    <a:pt x="687" y="765"/>
                  </a:lnTo>
                  <a:lnTo>
                    <a:pt x="680" y="780"/>
                  </a:lnTo>
                  <a:lnTo>
                    <a:pt x="668" y="781"/>
                  </a:lnTo>
                  <a:lnTo>
                    <a:pt x="659" y="787"/>
                  </a:lnTo>
                  <a:lnTo>
                    <a:pt x="644" y="787"/>
                  </a:lnTo>
                  <a:lnTo>
                    <a:pt x="634" y="779"/>
                  </a:lnTo>
                  <a:lnTo>
                    <a:pt x="634" y="769"/>
                  </a:lnTo>
                  <a:lnTo>
                    <a:pt x="590" y="756"/>
                  </a:lnTo>
                  <a:lnTo>
                    <a:pt x="594" y="748"/>
                  </a:lnTo>
                  <a:lnTo>
                    <a:pt x="590" y="734"/>
                  </a:lnTo>
                  <a:lnTo>
                    <a:pt x="590" y="722"/>
                  </a:lnTo>
                  <a:lnTo>
                    <a:pt x="590" y="713"/>
                  </a:lnTo>
                  <a:lnTo>
                    <a:pt x="598" y="708"/>
                  </a:lnTo>
                  <a:lnTo>
                    <a:pt x="600" y="698"/>
                  </a:lnTo>
                  <a:lnTo>
                    <a:pt x="594" y="698"/>
                  </a:lnTo>
                  <a:lnTo>
                    <a:pt x="587" y="704"/>
                  </a:lnTo>
                  <a:lnTo>
                    <a:pt x="575" y="704"/>
                  </a:lnTo>
                  <a:lnTo>
                    <a:pt x="575" y="695"/>
                  </a:lnTo>
                  <a:lnTo>
                    <a:pt x="587" y="695"/>
                  </a:lnTo>
                  <a:lnTo>
                    <a:pt x="588" y="681"/>
                  </a:lnTo>
                  <a:lnTo>
                    <a:pt x="598" y="672"/>
                  </a:lnTo>
                  <a:lnTo>
                    <a:pt x="600" y="658"/>
                  </a:lnTo>
                  <a:lnTo>
                    <a:pt x="598" y="668"/>
                  </a:lnTo>
                  <a:lnTo>
                    <a:pt x="588" y="659"/>
                  </a:lnTo>
                  <a:lnTo>
                    <a:pt x="588" y="671"/>
                  </a:lnTo>
                  <a:lnTo>
                    <a:pt x="578" y="671"/>
                  </a:lnTo>
                  <a:lnTo>
                    <a:pt x="574" y="655"/>
                  </a:lnTo>
                  <a:lnTo>
                    <a:pt x="563" y="652"/>
                  </a:lnTo>
                  <a:lnTo>
                    <a:pt x="575" y="681"/>
                  </a:lnTo>
                  <a:lnTo>
                    <a:pt x="566" y="681"/>
                  </a:lnTo>
                  <a:lnTo>
                    <a:pt x="566" y="668"/>
                  </a:lnTo>
                  <a:lnTo>
                    <a:pt x="560" y="676"/>
                  </a:lnTo>
                  <a:lnTo>
                    <a:pt x="553" y="667"/>
                  </a:lnTo>
                  <a:lnTo>
                    <a:pt x="554" y="681"/>
                  </a:lnTo>
                  <a:lnTo>
                    <a:pt x="553" y="683"/>
                  </a:lnTo>
                  <a:lnTo>
                    <a:pt x="540" y="683"/>
                  </a:lnTo>
                  <a:lnTo>
                    <a:pt x="545" y="671"/>
                  </a:lnTo>
                  <a:lnTo>
                    <a:pt x="538" y="659"/>
                  </a:lnTo>
                  <a:lnTo>
                    <a:pt x="535" y="657"/>
                  </a:lnTo>
                  <a:lnTo>
                    <a:pt x="535" y="667"/>
                  </a:lnTo>
                  <a:lnTo>
                    <a:pt x="535" y="672"/>
                  </a:lnTo>
                  <a:lnTo>
                    <a:pt x="532" y="681"/>
                  </a:lnTo>
                  <a:lnTo>
                    <a:pt x="532" y="695"/>
                  </a:lnTo>
                  <a:lnTo>
                    <a:pt x="527" y="695"/>
                  </a:lnTo>
                  <a:lnTo>
                    <a:pt x="512" y="668"/>
                  </a:lnTo>
                  <a:lnTo>
                    <a:pt x="498" y="658"/>
                  </a:lnTo>
                  <a:lnTo>
                    <a:pt x="503" y="655"/>
                  </a:lnTo>
                  <a:lnTo>
                    <a:pt x="498" y="645"/>
                  </a:lnTo>
                  <a:lnTo>
                    <a:pt x="510" y="635"/>
                  </a:lnTo>
                  <a:lnTo>
                    <a:pt x="512" y="631"/>
                  </a:lnTo>
                  <a:lnTo>
                    <a:pt x="519" y="620"/>
                  </a:lnTo>
                  <a:lnTo>
                    <a:pt x="512" y="620"/>
                  </a:lnTo>
                  <a:lnTo>
                    <a:pt x="510" y="625"/>
                  </a:lnTo>
                  <a:lnTo>
                    <a:pt x="503" y="635"/>
                  </a:lnTo>
                  <a:lnTo>
                    <a:pt x="498" y="626"/>
                  </a:lnTo>
                  <a:lnTo>
                    <a:pt x="495" y="625"/>
                  </a:lnTo>
                  <a:lnTo>
                    <a:pt x="486" y="620"/>
                  </a:lnTo>
                  <a:lnTo>
                    <a:pt x="482" y="626"/>
                  </a:lnTo>
                  <a:lnTo>
                    <a:pt x="480" y="620"/>
                  </a:lnTo>
                  <a:lnTo>
                    <a:pt x="482" y="614"/>
                  </a:lnTo>
                  <a:lnTo>
                    <a:pt x="482" y="602"/>
                  </a:lnTo>
                  <a:lnTo>
                    <a:pt x="485" y="600"/>
                  </a:lnTo>
                  <a:lnTo>
                    <a:pt x="480" y="594"/>
                  </a:lnTo>
                  <a:lnTo>
                    <a:pt x="470" y="577"/>
                  </a:lnTo>
                  <a:lnTo>
                    <a:pt x="460" y="570"/>
                  </a:lnTo>
                  <a:lnTo>
                    <a:pt x="448" y="559"/>
                  </a:lnTo>
                  <a:lnTo>
                    <a:pt x="431" y="536"/>
                  </a:lnTo>
                  <a:lnTo>
                    <a:pt x="434" y="520"/>
                  </a:lnTo>
                  <a:lnTo>
                    <a:pt x="433" y="516"/>
                  </a:lnTo>
                  <a:lnTo>
                    <a:pt x="434" y="505"/>
                  </a:lnTo>
                  <a:lnTo>
                    <a:pt x="409" y="479"/>
                  </a:lnTo>
                  <a:lnTo>
                    <a:pt x="407" y="479"/>
                  </a:lnTo>
                  <a:lnTo>
                    <a:pt x="344" y="475"/>
                  </a:lnTo>
                  <a:lnTo>
                    <a:pt x="350" y="414"/>
                  </a:lnTo>
                  <a:lnTo>
                    <a:pt x="22" y="399"/>
                  </a:lnTo>
                  <a:lnTo>
                    <a:pt x="20" y="412"/>
                  </a:lnTo>
                  <a:lnTo>
                    <a:pt x="7" y="414"/>
                  </a:lnTo>
                  <a:lnTo>
                    <a:pt x="8" y="414"/>
                  </a:lnTo>
                  <a:lnTo>
                    <a:pt x="36" y="179"/>
                  </a:lnTo>
                  <a:lnTo>
                    <a:pt x="41" y="159"/>
                  </a:lnTo>
                  <a:lnTo>
                    <a:pt x="53" y="131"/>
                  </a:lnTo>
                  <a:lnTo>
                    <a:pt x="50" y="126"/>
                  </a:lnTo>
                  <a:lnTo>
                    <a:pt x="54" y="124"/>
                  </a:lnTo>
                  <a:lnTo>
                    <a:pt x="61" y="118"/>
                  </a:lnTo>
                  <a:lnTo>
                    <a:pt x="61" y="111"/>
                  </a:lnTo>
                  <a:lnTo>
                    <a:pt x="64" y="111"/>
                  </a:lnTo>
                  <a:lnTo>
                    <a:pt x="64" y="107"/>
                  </a:lnTo>
                  <a:lnTo>
                    <a:pt x="58" y="102"/>
                  </a:lnTo>
                  <a:lnTo>
                    <a:pt x="54" y="96"/>
                  </a:lnTo>
                  <a:lnTo>
                    <a:pt x="58" y="88"/>
                  </a:lnTo>
                  <a:lnTo>
                    <a:pt x="64" y="79"/>
                  </a:lnTo>
                  <a:lnTo>
                    <a:pt x="74" y="77"/>
                  </a:lnTo>
                  <a:lnTo>
                    <a:pt x="89" y="71"/>
                  </a:lnTo>
                  <a:lnTo>
                    <a:pt x="98" y="77"/>
                  </a:lnTo>
                  <a:lnTo>
                    <a:pt x="105" y="81"/>
                  </a:lnTo>
                  <a:lnTo>
                    <a:pt x="119" y="88"/>
                  </a:lnTo>
                  <a:lnTo>
                    <a:pt x="131" y="102"/>
                  </a:lnTo>
                  <a:lnTo>
                    <a:pt x="138" y="107"/>
                  </a:lnTo>
                  <a:lnTo>
                    <a:pt x="139" y="124"/>
                  </a:lnTo>
                  <a:lnTo>
                    <a:pt x="146" y="138"/>
                  </a:lnTo>
                  <a:lnTo>
                    <a:pt x="199" y="178"/>
                  </a:lnTo>
                  <a:lnTo>
                    <a:pt x="212" y="188"/>
                  </a:lnTo>
                  <a:lnTo>
                    <a:pt x="225" y="191"/>
                  </a:lnTo>
                  <a:lnTo>
                    <a:pt x="235" y="190"/>
                  </a:lnTo>
                  <a:lnTo>
                    <a:pt x="247" y="184"/>
                  </a:lnTo>
                  <a:lnTo>
                    <a:pt x="257" y="175"/>
                  </a:lnTo>
                  <a:lnTo>
                    <a:pt x="269" y="168"/>
                  </a:lnTo>
                  <a:lnTo>
                    <a:pt x="279" y="163"/>
                  </a:lnTo>
                  <a:lnTo>
                    <a:pt x="293" y="161"/>
                  </a:lnTo>
                  <a:lnTo>
                    <a:pt x="343" y="144"/>
                  </a:lnTo>
                  <a:lnTo>
                    <a:pt x="356" y="153"/>
                  </a:lnTo>
                  <a:lnTo>
                    <a:pt x="356" y="144"/>
                  </a:lnTo>
                  <a:lnTo>
                    <a:pt x="362" y="132"/>
                  </a:lnTo>
                  <a:lnTo>
                    <a:pt x="368" y="138"/>
                  </a:lnTo>
                  <a:lnTo>
                    <a:pt x="381" y="138"/>
                  </a:lnTo>
                  <a:lnTo>
                    <a:pt x="391" y="144"/>
                  </a:lnTo>
                  <a:lnTo>
                    <a:pt x="403" y="151"/>
                  </a:lnTo>
                  <a:lnTo>
                    <a:pt x="413" y="153"/>
                  </a:lnTo>
                  <a:lnTo>
                    <a:pt x="416" y="172"/>
                  </a:lnTo>
                  <a:lnTo>
                    <a:pt x="422" y="181"/>
                  </a:lnTo>
                  <a:lnTo>
                    <a:pt x="433" y="158"/>
                  </a:lnTo>
                  <a:lnTo>
                    <a:pt x="440" y="163"/>
                  </a:lnTo>
                  <a:lnTo>
                    <a:pt x="440" y="153"/>
                  </a:lnTo>
                  <a:lnTo>
                    <a:pt x="449" y="153"/>
                  </a:lnTo>
                  <a:lnTo>
                    <a:pt x="459" y="163"/>
                  </a:lnTo>
                  <a:lnTo>
                    <a:pt x="468" y="175"/>
                  </a:lnTo>
                  <a:lnTo>
                    <a:pt x="476" y="181"/>
                  </a:lnTo>
                  <a:lnTo>
                    <a:pt x="489" y="201"/>
                  </a:lnTo>
                  <a:lnTo>
                    <a:pt x="489" y="215"/>
                  </a:lnTo>
                  <a:lnTo>
                    <a:pt x="506" y="222"/>
                  </a:lnTo>
                  <a:lnTo>
                    <a:pt x="498" y="204"/>
                  </a:lnTo>
                  <a:lnTo>
                    <a:pt x="499" y="194"/>
                  </a:lnTo>
                  <a:lnTo>
                    <a:pt x="518" y="191"/>
                  </a:lnTo>
                  <a:lnTo>
                    <a:pt x="522" y="181"/>
                  </a:lnTo>
                  <a:lnTo>
                    <a:pt x="535" y="188"/>
                  </a:lnTo>
                  <a:lnTo>
                    <a:pt x="552" y="203"/>
                  </a:lnTo>
                  <a:lnTo>
                    <a:pt x="564" y="204"/>
                  </a:lnTo>
                  <a:lnTo>
                    <a:pt x="574" y="215"/>
                  </a:lnTo>
                  <a:lnTo>
                    <a:pt x="559" y="228"/>
                  </a:lnTo>
                  <a:lnTo>
                    <a:pt x="568" y="222"/>
                  </a:lnTo>
                  <a:lnTo>
                    <a:pt x="578" y="229"/>
                  </a:lnTo>
                  <a:lnTo>
                    <a:pt x="584" y="234"/>
                  </a:lnTo>
                  <a:lnTo>
                    <a:pt x="591" y="233"/>
                  </a:lnTo>
                  <a:lnTo>
                    <a:pt x="598" y="256"/>
                  </a:lnTo>
                  <a:lnTo>
                    <a:pt x="600" y="242"/>
                  </a:lnTo>
                  <a:lnTo>
                    <a:pt x="604" y="249"/>
                  </a:lnTo>
                  <a:lnTo>
                    <a:pt x="606" y="246"/>
                  </a:lnTo>
                  <a:lnTo>
                    <a:pt x="619" y="256"/>
                  </a:lnTo>
                  <a:lnTo>
                    <a:pt x="634" y="269"/>
                  </a:lnTo>
                  <a:lnTo>
                    <a:pt x="634" y="286"/>
                  </a:lnTo>
                  <a:lnTo>
                    <a:pt x="640" y="266"/>
                  </a:lnTo>
                  <a:lnTo>
                    <a:pt x="647" y="261"/>
                  </a:lnTo>
                  <a:lnTo>
                    <a:pt x="647" y="269"/>
                  </a:lnTo>
                  <a:lnTo>
                    <a:pt x="654" y="276"/>
                  </a:lnTo>
                  <a:lnTo>
                    <a:pt x="663" y="276"/>
                  </a:lnTo>
                  <a:lnTo>
                    <a:pt x="679" y="282"/>
                  </a:lnTo>
                  <a:lnTo>
                    <a:pt x="705" y="307"/>
                  </a:lnTo>
                  <a:lnTo>
                    <a:pt x="711" y="314"/>
                  </a:lnTo>
                  <a:lnTo>
                    <a:pt x="720" y="321"/>
                  </a:lnTo>
                  <a:lnTo>
                    <a:pt x="744" y="321"/>
                  </a:lnTo>
                  <a:lnTo>
                    <a:pt x="762" y="321"/>
                  </a:lnTo>
                  <a:lnTo>
                    <a:pt x="777" y="328"/>
                  </a:lnTo>
                  <a:lnTo>
                    <a:pt x="786" y="327"/>
                  </a:lnTo>
                  <a:lnTo>
                    <a:pt x="794" y="327"/>
                  </a:lnTo>
                  <a:lnTo>
                    <a:pt x="803" y="336"/>
                  </a:lnTo>
                  <a:lnTo>
                    <a:pt x="810" y="328"/>
                  </a:lnTo>
                  <a:lnTo>
                    <a:pt x="803" y="321"/>
                  </a:lnTo>
                  <a:lnTo>
                    <a:pt x="803" y="313"/>
                  </a:lnTo>
                  <a:lnTo>
                    <a:pt x="811" y="307"/>
                  </a:lnTo>
                  <a:lnTo>
                    <a:pt x="820" y="301"/>
                  </a:lnTo>
                  <a:lnTo>
                    <a:pt x="829" y="301"/>
                  </a:lnTo>
                  <a:lnTo>
                    <a:pt x="836" y="313"/>
                  </a:lnTo>
                  <a:lnTo>
                    <a:pt x="836" y="317"/>
                  </a:lnTo>
                  <a:lnTo>
                    <a:pt x="845" y="327"/>
                  </a:lnTo>
                  <a:lnTo>
                    <a:pt x="858" y="327"/>
                  </a:lnTo>
                  <a:lnTo>
                    <a:pt x="865" y="321"/>
                  </a:lnTo>
                  <a:lnTo>
                    <a:pt x="874" y="313"/>
                  </a:lnTo>
                  <a:lnTo>
                    <a:pt x="884" y="307"/>
                  </a:lnTo>
                  <a:lnTo>
                    <a:pt x="897" y="313"/>
                  </a:lnTo>
                  <a:lnTo>
                    <a:pt x="897" y="324"/>
                  </a:lnTo>
                  <a:lnTo>
                    <a:pt x="905" y="336"/>
                  </a:lnTo>
                  <a:lnTo>
                    <a:pt x="908" y="350"/>
                  </a:lnTo>
                  <a:lnTo>
                    <a:pt x="911" y="350"/>
                  </a:lnTo>
                  <a:lnTo>
                    <a:pt x="922" y="358"/>
                  </a:lnTo>
                  <a:lnTo>
                    <a:pt x="931" y="370"/>
                  </a:lnTo>
                  <a:lnTo>
                    <a:pt x="946" y="378"/>
                  </a:lnTo>
                  <a:lnTo>
                    <a:pt x="963" y="386"/>
                  </a:lnTo>
                  <a:lnTo>
                    <a:pt x="975" y="399"/>
                  </a:lnTo>
                  <a:lnTo>
                    <a:pt x="994" y="414"/>
                  </a:lnTo>
                  <a:lnTo>
                    <a:pt x="993" y="429"/>
                  </a:lnTo>
                  <a:lnTo>
                    <a:pt x="993" y="445"/>
                  </a:lnTo>
                  <a:lnTo>
                    <a:pt x="985" y="463"/>
                  </a:lnTo>
                  <a:lnTo>
                    <a:pt x="976" y="481"/>
                  </a:lnTo>
                  <a:lnTo>
                    <a:pt x="985" y="481"/>
                  </a:lnTo>
                  <a:lnTo>
                    <a:pt x="996" y="487"/>
                  </a:lnTo>
                  <a:lnTo>
                    <a:pt x="995" y="502"/>
                  </a:lnTo>
                  <a:lnTo>
                    <a:pt x="1005" y="492"/>
                  </a:lnTo>
                  <a:lnTo>
                    <a:pt x="1017" y="481"/>
                  </a:lnTo>
                  <a:lnTo>
                    <a:pt x="1032" y="463"/>
                  </a:lnTo>
                  <a:lnTo>
                    <a:pt x="1041" y="454"/>
                  </a:lnTo>
                  <a:lnTo>
                    <a:pt x="1048" y="463"/>
                  </a:lnTo>
                  <a:lnTo>
                    <a:pt x="1035" y="468"/>
                  </a:lnTo>
                  <a:lnTo>
                    <a:pt x="1026" y="481"/>
                  </a:lnTo>
                  <a:lnTo>
                    <a:pt x="1033" y="481"/>
                  </a:lnTo>
                  <a:lnTo>
                    <a:pt x="1043" y="476"/>
                  </a:lnTo>
                  <a:lnTo>
                    <a:pt x="1051" y="463"/>
                  </a:lnTo>
                  <a:lnTo>
                    <a:pt x="1060" y="468"/>
                  </a:lnTo>
                  <a:lnTo>
                    <a:pt x="1064" y="454"/>
                  </a:lnTo>
                  <a:lnTo>
                    <a:pt x="1082" y="448"/>
                  </a:lnTo>
                  <a:lnTo>
                    <a:pt x="1095" y="454"/>
                  </a:lnTo>
                  <a:lnTo>
                    <a:pt x="1088" y="444"/>
                  </a:lnTo>
                  <a:lnTo>
                    <a:pt x="1091" y="436"/>
                  </a:lnTo>
                  <a:lnTo>
                    <a:pt x="1103" y="429"/>
                  </a:lnTo>
                  <a:lnTo>
                    <a:pt x="1117" y="429"/>
                  </a:lnTo>
                  <a:lnTo>
                    <a:pt x="1128" y="419"/>
                  </a:lnTo>
                  <a:lnTo>
                    <a:pt x="1117" y="421"/>
                  </a:lnTo>
                  <a:lnTo>
                    <a:pt x="1103" y="414"/>
                  </a:lnTo>
                  <a:lnTo>
                    <a:pt x="1095" y="421"/>
                  </a:lnTo>
                  <a:lnTo>
                    <a:pt x="1097" y="406"/>
                  </a:lnTo>
                  <a:lnTo>
                    <a:pt x="1106" y="399"/>
                  </a:lnTo>
                  <a:lnTo>
                    <a:pt x="1112" y="382"/>
                  </a:lnTo>
                  <a:lnTo>
                    <a:pt x="1121" y="372"/>
                  </a:lnTo>
                  <a:lnTo>
                    <a:pt x="1139" y="361"/>
                  </a:lnTo>
                  <a:lnTo>
                    <a:pt x="1142" y="364"/>
                  </a:lnTo>
                  <a:lnTo>
                    <a:pt x="1139" y="373"/>
                  </a:lnTo>
                  <a:lnTo>
                    <a:pt x="1146" y="382"/>
                  </a:lnTo>
                  <a:lnTo>
                    <a:pt x="1160" y="382"/>
                  </a:lnTo>
                  <a:lnTo>
                    <a:pt x="1155" y="370"/>
                  </a:lnTo>
                  <a:lnTo>
                    <a:pt x="1156" y="358"/>
                  </a:lnTo>
                  <a:lnTo>
                    <a:pt x="1153" y="347"/>
                  </a:lnTo>
                  <a:lnTo>
                    <a:pt x="1142" y="336"/>
                  </a:lnTo>
                  <a:lnTo>
                    <a:pt x="1156" y="336"/>
                  </a:lnTo>
                  <a:lnTo>
                    <a:pt x="1171" y="336"/>
                  </a:lnTo>
                  <a:lnTo>
                    <a:pt x="1189" y="326"/>
                  </a:lnTo>
                  <a:lnTo>
                    <a:pt x="1205" y="314"/>
                  </a:lnTo>
                  <a:lnTo>
                    <a:pt x="1221" y="297"/>
                  </a:lnTo>
                  <a:lnTo>
                    <a:pt x="1236" y="280"/>
                  </a:lnTo>
                  <a:lnTo>
                    <a:pt x="1241" y="266"/>
                  </a:lnTo>
                  <a:lnTo>
                    <a:pt x="1259" y="269"/>
                  </a:lnTo>
                  <a:lnTo>
                    <a:pt x="1261" y="260"/>
                  </a:lnTo>
                  <a:lnTo>
                    <a:pt x="1251" y="260"/>
                  </a:lnTo>
                  <a:lnTo>
                    <a:pt x="1259" y="240"/>
                  </a:lnTo>
                  <a:lnTo>
                    <a:pt x="1272" y="219"/>
                  </a:lnTo>
                  <a:lnTo>
                    <a:pt x="1274" y="213"/>
                  </a:lnTo>
                  <a:lnTo>
                    <a:pt x="1259" y="223"/>
                  </a:lnTo>
                  <a:lnTo>
                    <a:pt x="1253" y="233"/>
                  </a:lnTo>
                  <a:lnTo>
                    <a:pt x="1247" y="251"/>
                  </a:lnTo>
                  <a:lnTo>
                    <a:pt x="1219" y="255"/>
                  </a:lnTo>
                  <a:lnTo>
                    <a:pt x="1216" y="223"/>
                  </a:lnTo>
                  <a:lnTo>
                    <a:pt x="1195" y="219"/>
                  </a:lnTo>
                  <a:lnTo>
                    <a:pt x="1195" y="233"/>
                  </a:lnTo>
                  <a:lnTo>
                    <a:pt x="1174" y="233"/>
                  </a:lnTo>
                  <a:lnTo>
                    <a:pt x="1174" y="223"/>
                  </a:lnTo>
                  <a:lnTo>
                    <a:pt x="1155" y="219"/>
                  </a:lnTo>
                  <a:lnTo>
                    <a:pt x="1155" y="266"/>
                  </a:lnTo>
                  <a:lnTo>
                    <a:pt x="1153" y="269"/>
                  </a:lnTo>
                  <a:lnTo>
                    <a:pt x="1142" y="280"/>
                  </a:lnTo>
                  <a:lnTo>
                    <a:pt x="1133" y="270"/>
                  </a:lnTo>
                  <a:lnTo>
                    <a:pt x="1128" y="286"/>
                  </a:lnTo>
                  <a:lnTo>
                    <a:pt x="1142" y="292"/>
                  </a:lnTo>
                  <a:lnTo>
                    <a:pt x="1153" y="297"/>
                  </a:lnTo>
                  <a:lnTo>
                    <a:pt x="1160" y="314"/>
                  </a:lnTo>
                  <a:lnTo>
                    <a:pt x="1153" y="318"/>
                  </a:lnTo>
                  <a:lnTo>
                    <a:pt x="1142" y="313"/>
                  </a:lnTo>
                  <a:lnTo>
                    <a:pt x="1142" y="324"/>
                  </a:lnTo>
                  <a:lnTo>
                    <a:pt x="1124" y="350"/>
                  </a:lnTo>
                  <a:lnTo>
                    <a:pt x="1121" y="342"/>
                  </a:lnTo>
                  <a:lnTo>
                    <a:pt x="1112" y="350"/>
                  </a:lnTo>
                  <a:lnTo>
                    <a:pt x="1117" y="354"/>
                  </a:lnTo>
                  <a:lnTo>
                    <a:pt x="1095" y="382"/>
                  </a:lnTo>
                  <a:lnTo>
                    <a:pt x="1086" y="379"/>
                  </a:lnTo>
                  <a:lnTo>
                    <a:pt x="1086" y="393"/>
                  </a:lnTo>
                  <a:lnTo>
                    <a:pt x="1073" y="412"/>
                  </a:lnTo>
                  <a:lnTo>
                    <a:pt x="1064" y="425"/>
                  </a:lnTo>
                  <a:lnTo>
                    <a:pt x="1082" y="426"/>
                  </a:lnTo>
                  <a:lnTo>
                    <a:pt x="1083" y="433"/>
                  </a:lnTo>
                  <a:lnTo>
                    <a:pt x="1073" y="443"/>
                  </a:lnTo>
                  <a:lnTo>
                    <a:pt x="1068" y="436"/>
                  </a:lnTo>
                  <a:lnTo>
                    <a:pt x="1066" y="436"/>
                  </a:lnTo>
                  <a:lnTo>
                    <a:pt x="1058" y="444"/>
                  </a:lnTo>
                  <a:lnTo>
                    <a:pt x="1051" y="443"/>
                  </a:lnTo>
                  <a:lnTo>
                    <a:pt x="1060" y="429"/>
                  </a:lnTo>
                  <a:lnTo>
                    <a:pt x="1048" y="425"/>
                  </a:lnTo>
                  <a:lnTo>
                    <a:pt x="1043" y="429"/>
                  </a:lnTo>
                  <a:lnTo>
                    <a:pt x="1040" y="421"/>
                  </a:lnTo>
                  <a:lnTo>
                    <a:pt x="1032" y="406"/>
                  </a:lnTo>
                  <a:lnTo>
                    <a:pt x="1035" y="399"/>
                  </a:lnTo>
                  <a:lnTo>
                    <a:pt x="1035" y="396"/>
                  </a:lnTo>
                  <a:lnTo>
                    <a:pt x="1021" y="401"/>
                  </a:lnTo>
                  <a:lnTo>
                    <a:pt x="1017" y="386"/>
                  </a:lnTo>
                  <a:lnTo>
                    <a:pt x="1008" y="401"/>
                  </a:lnTo>
                  <a:lnTo>
                    <a:pt x="1000" y="403"/>
                  </a:lnTo>
                  <a:lnTo>
                    <a:pt x="993" y="406"/>
                  </a:lnTo>
                  <a:lnTo>
                    <a:pt x="981" y="399"/>
                  </a:lnTo>
                  <a:lnTo>
                    <a:pt x="971" y="388"/>
                  </a:lnTo>
                  <a:lnTo>
                    <a:pt x="960" y="382"/>
                  </a:lnTo>
                  <a:lnTo>
                    <a:pt x="946" y="373"/>
                  </a:lnTo>
                  <a:lnTo>
                    <a:pt x="935" y="370"/>
                  </a:lnTo>
                  <a:lnTo>
                    <a:pt x="923" y="361"/>
                  </a:lnTo>
                  <a:lnTo>
                    <a:pt x="915" y="344"/>
                  </a:lnTo>
                  <a:lnTo>
                    <a:pt x="913" y="333"/>
                  </a:lnTo>
                  <a:lnTo>
                    <a:pt x="909" y="317"/>
                  </a:lnTo>
                  <a:lnTo>
                    <a:pt x="905" y="311"/>
                  </a:lnTo>
                  <a:lnTo>
                    <a:pt x="895" y="297"/>
                  </a:lnTo>
                  <a:lnTo>
                    <a:pt x="882" y="297"/>
                  </a:lnTo>
                  <a:lnTo>
                    <a:pt x="873" y="301"/>
                  </a:lnTo>
                  <a:lnTo>
                    <a:pt x="865" y="313"/>
                  </a:lnTo>
                  <a:lnTo>
                    <a:pt x="855" y="317"/>
                  </a:lnTo>
                  <a:lnTo>
                    <a:pt x="847" y="313"/>
                  </a:lnTo>
                  <a:lnTo>
                    <a:pt x="846" y="297"/>
                  </a:lnTo>
                  <a:lnTo>
                    <a:pt x="836" y="295"/>
                  </a:lnTo>
                  <a:lnTo>
                    <a:pt x="823" y="295"/>
                  </a:lnTo>
                  <a:lnTo>
                    <a:pt x="813" y="297"/>
                  </a:lnTo>
                  <a:lnTo>
                    <a:pt x="803" y="305"/>
                  </a:lnTo>
                  <a:lnTo>
                    <a:pt x="795" y="313"/>
                  </a:lnTo>
                  <a:lnTo>
                    <a:pt x="773" y="317"/>
                  </a:lnTo>
                  <a:lnTo>
                    <a:pt x="762" y="314"/>
                  </a:lnTo>
                  <a:lnTo>
                    <a:pt x="746" y="311"/>
                  </a:lnTo>
                  <a:lnTo>
                    <a:pt x="727" y="305"/>
                  </a:lnTo>
                  <a:lnTo>
                    <a:pt x="720" y="301"/>
                  </a:lnTo>
                  <a:lnTo>
                    <a:pt x="731" y="292"/>
                  </a:lnTo>
                  <a:lnTo>
                    <a:pt x="738" y="287"/>
                  </a:lnTo>
                  <a:lnTo>
                    <a:pt x="731" y="285"/>
                  </a:lnTo>
                  <a:lnTo>
                    <a:pt x="727" y="280"/>
                  </a:lnTo>
                  <a:lnTo>
                    <a:pt x="719" y="282"/>
                  </a:lnTo>
                  <a:lnTo>
                    <a:pt x="719" y="292"/>
                  </a:lnTo>
                  <a:lnTo>
                    <a:pt x="714" y="297"/>
                  </a:lnTo>
                  <a:lnTo>
                    <a:pt x="705" y="292"/>
                  </a:lnTo>
                  <a:lnTo>
                    <a:pt x="705" y="282"/>
                  </a:lnTo>
                  <a:lnTo>
                    <a:pt x="689" y="276"/>
                  </a:lnTo>
                  <a:lnTo>
                    <a:pt x="680" y="266"/>
                  </a:lnTo>
                  <a:lnTo>
                    <a:pt x="663" y="259"/>
                  </a:lnTo>
                  <a:lnTo>
                    <a:pt x="659" y="251"/>
                  </a:lnTo>
                  <a:lnTo>
                    <a:pt x="667" y="237"/>
                  </a:lnTo>
                  <a:lnTo>
                    <a:pt x="659" y="232"/>
                  </a:lnTo>
                  <a:lnTo>
                    <a:pt x="651" y="237"/>
                  </a:lnTo>
                  <a:lnTo>
                    <a:pt x="644" y="237"/>
                  </a:lnTo>
                  <a:lnTo>
                    <a:pt x="641" y="232"/>
                  </a:lnTo>
                  <a:lnTo>
                    <a:pt x="634" y="231"/>
                  </a:lnTo>
                  <a:lnTo>
                    <a:pt x="632" y="223"/>
                  </a:lnTo>
                  <a:lnTo>
                    <a:pt x="623" y="231"/>
                  </a:lnTo>
                  <a:lnTo>
                    <a:pt x="612" y="232"/>
                  </a:lnTo>
                  <a:lnTo>
                    <a:pt x="605" y="223"/>
                  </a:lnTo>
                  <a:lnTo>
                    <a:pt x="596" y="213"/>
                  </a:lnTo>
                  <a:lnTo>
                    <a:pt x="587" y="203"/>
                  </a:lnTo>
                  <a:lnTo>
                    <a:pt x="580" y="194"/>
                  </a:lnTo>
                  <a:lnTo>
                    <a:pt x="569" y="183"/>
                  </a:lnTo>
                  <a:lnTo>
                    <a:pt x="560" y="175"/>
                  </a:lnTo>
                  <a:lnTo>
                    <a:pt x="546" y="172"/>
                  </a:lnTo>
                  <a:lnTo>
                    <a:pt x="537" y="168"/>
                  </a:lnTo>
                  <a:lnTo>
                    <a:pt x="525" y="172"/>
                  </a:lnTo>
                  <a:lnTo>
                    <a:pt x="518" y="172"/>
                  </a:lnTo>
                  <a:lnTo>
                    <a:pt x="516" y="163"/>
                  </a:lnTo>
                  <a:lnTo>
                    <a:pt x="504" y="166"/>
                  </a:lnTo>
                  <a:lnTo>
                    <a:pt x="504" y="175"/>
                  </a:lnTo>
                  <a:lnTo>
                    <a:pt x="495" y="176"/>
                  </a:lnTo>
                  <a:lnTo>
                    <a:pt x="483" y="176"/>
                  </a:lnTo>
                  <a:lnTo>
                    <a:pt x="480" y="163"/>
                  </a:lnTo>
                  <a:lnTo>
                    <a:pt x="472" y="153"/>
                  </a:lnTo>
                  <a:lnTo>
                    <a:pt x="459" y="141"/>
                  </a:lnTo>
                  <a:lnTo>
                    <a:pt x="452" y="141"/>
                  </a:lnTo>
                  <a:lnTo>
                    <a:pt x="440" y="144"/>
                  </a:lnTo>
                  <a:lnTo>
                    <a:pt x="423" y="147"/>
                  </a:lnTo>
                  <a:lnTo>
                    <a:pt x="407" y="147"/>
                  </a:lnTo>
                  <a:lnTo>
                    <a:pt x="393" y="136"/>
                  </a:lnTo>
                  <a:lnTo>
                    <a:pt x="381" y="127"/>
                  </a:lnTo>
                  <a:lnTo>
                    <a:pt x="362" y="122"/>
                  </a:lnTo>
                  <a:lnTo>
                    <a:pt x="354" y="120"/>
                  </a:lnTo>
                  <a:lnTo>
                    <a:pt x="343" y="127"/>
                  </a:lnTo>
                  <a:lnTo>
                    <a:pt x="335" y="132"/>
                  </a:lnTo>
                  <a:lnTo>
                    <a:pt x="320" y="138"/>
                  </a:lnTo>
                  <a:lnTo>
                    <a:pt x="312" y="141"/>
                  </a:lnTo>
                  <a:lnTo>
                    <a:pt x="296" y="147"/>
                  </a:lnTo>
                  <a:lnTo>
                    <a:pt x="282" y="155"/>
                  </a:lnTo>
                  <a:lnTo>
                    <a:pt x="265" y="163"/>
                  </a:lnTo>
                  <a:lnTo>
                    <a:pt x="255" y="166"/>
                  </a:lnTo>
                  <a:lnTo>
                    <a:pt x="243" y="175"/>
                  </a:lnTo>
                  <a:lnTo>
                    <a:pt x="229" y="180"/>
                  </a:lnTo>
                  <a:lnTo>
                    <a:pt x="218" y="183"/>
                  </a:lnTo>
                  <a:lnTo>
                    <a:pt x="198" y="175"/>
                  </a:lnTo>
                  <a:lnTo>
                    <a:pt x="178" y="163"/>
                  </a:lnTo>
                  <a:lnTo>
                    <a:pt x="160" y="147"/>
                  </a:lnTo>
                  <a:lnTo>
                    <a:pt x="150" y="136"/>
                  </a:lnTo>
                  <a:lnTo>
                    <a:pt x="146" y="122"/>
                  </a:lnTo>
                  <a:lnTo>
                    <a:pt x="142" y="114"/>
                  </a:lnTo>
                  <a:lnTo>
                    <a:pt x="140" y="102"/>
                  </a:lnTo>
                  <a:lnTo>
                    <a:pt x="131" y="93"/>
                  </a:lnTo>
                  <a:lnTo>
                    <a:pt x="119" y="81"/>
                  </a:lnTo>
                  <a:lnTo>
                    <a:pt x="103" y="77"/>
                  </a:lnTo>
                  <a:lnTo>
                    <a:pt x="91" y="68"/>
                  </a:lnTo>
                  <a:lnTo>
                    <a:pt x="80" y="64"/>
                  </a:lnTo>
                  <a:lnTo>
                    <a:pt x="69" y="68"/>
                  </a:lnTo>
                  <a:lnTo>
                    <a:pt x="56" y="70"/>
                  </a:lnTo>
                  <a:lnTo>
                    <a:pt x="47" y="70"/>
                  </a:lnTo>
                  <a:lnTo>
                    <a:pt x="34" y="63"/>
                  </a:lnTo>
                  <a:lnTo>
                    <a:pt x="31" y="48"/>
                  </a:lnTo>
                  <a:lnTo>
                    <a:pt x="0" y="0"/>
                  </a:lnTo>
                </a:path>
              </a:pathLst>
            </a:custGeom>
            <a:solidFill>
              <a:srgbClr val="F0EAE7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3" name="Freeform 73"/>
            <p:cNvSpPr>
              <a:spLocks/>
            </p:cNvSpPr>
            <p:nvPr/>
          </p:nvSpPr>
          <p:spPr bwMode="auto">
            <a:xfrm>
              <a:off x="5550371" y="3634063"/>
              <a:ext cx="614363" cy="209587"/>
            </a:xfrm>
            <a:custGeom>
              <a:avLst/>
              <a:gdLst>
                <a:gd name="T0" fmla="*/ 3614928 w 457"/>
                <a:gd name="T1" fmla="*/ 234057527 h 154"/>
                <a:gd name="T2" fmla="*/ 131929420 w 457"/>
                <a:gd name="T3" fmla="*/ 248429274 h 154"/>
                <a:gd name="T4" fmla="*/ 739164865 w 457"/>
                <a:gd name="T5" fmla="*/ 314129507 h 154"/>
                <a:gd name="T6" fmla="*/ 769887040 w 457"/>
                <a:gd name="T7" fmla="*/ 314129507 h 154"/>
                <a:gd name="T8" fmla="*/ 782538613 w 457"/>
                <a:gd name="T9" fmla="*/ 260747710 h 154"/>
                <a:gd name="T10" fmla="*/ 811453996 w 457"/>
                <a:gd name="T11" fmla="*/ 244322652 h 154"/>
                <a:gd name="T12" fmla="*/ 824105569 w 457"/>
                <a:gd name="T13" fmla="*/ 201207411 h 154"/>
                <a:gd name="T14" fmla="*/ 795188841 w 457"/>
                <a:gd name="T15" fmla="*/ 153985503 h 154"/>
                <a:gd name="T16" fmla="*/ 782538613 w 457"/>
                <a:gd name="T17" fmla="*/ 135507133 h 154"/>
                <a:gd name="T18" fmla="*/ 768080249 w 457"/>
                <a:gd name="T19" fmla="*/ 114975452 h 154"/>
                <a:gd name="T20" fmla="*/ 746393375 w 457"/>
                <a:gd name="T21" fmla="*/ 86231936 h 154"/>
                <a:gd name="T22" fmla="*/ 724706501 w 457"/>
                <a:gd name="T23" fmla="*/ 80072002 h 154"/>
                <a:gd name="T24" fmla="*/ 717477992 w 457"/>
                <a:gd name="T25" fmla="*/ 36956750 h 154"/>
                <a:gd name="T26" fmla="*/ 683139377 w 457"/>
                <a:gd name="T27" fmla="*/ 26690193 h 154"/>
                <a:gd name="T28" fmla="*/ 683139377 w 457"/>
                <a:gd name="T29" fmla="*/ 0 h 154"/>
                <a:gd name="T30" fmla="*/ 605428528 w 457"/>
                <a:gd name="T31" fmla="*/ 6159937 h 154"/>
                <a:gd name="T32" fmla="*/ 553018135 w 457"/>
                <a:gd name="T33" fmla="*/ 18478375 h 154"/>
                <a:gd name="T34" fmla="*/ 504222670 w 457"/>
                <a:gd name="T35" fmla="*/ 22584998 h 154"/>
                <a:gd name="T36" fmla="*/ 460847578 w 457"/>
                <a:gd name="T37" fmla="*/ 36956750 h 154"/>
                <a:gd name="T38" fmla="*/ 430125403 w 457"/>
                <a:gd name="T39" fmla="*/ 36956750 h 154"/>
                <a:gd name="T40" fmla="*/ 370486501 w 457"/>
                <a:gd name="T41" fmla="*/ 49275197 h 154"/>
                <a:gd name="T42" fmla="*/ 359643064 w 457"/>
                <a:gd name="T43" fmla="*/ 6159937 h 154"/>
                <a:gd name="T44" fmla="*/ 204218593 w 457"/>
                <a:gd name="T45" fmla="*/ 6159937 h 154"/>
                <a:gd name="T46" fmla="*/ 168074657 w 457"/>
                <a:gd name="T47" fmla="*/ 86231936 h 154"/>
                <a:gd name="T48" fmla="*/ 28915394 w 457"/>
                <a:gd name="T49" fmla="*/ 94443771 h 154"/>
                <a:gd name="T50" fmla="*/ 0 w 457"/>
                <a:gd name="T51" fmla="*/ 232004216 h 154"/>
                <a:gd name="T52" fmla="*/ 3614928 w 457"/>
                <a:gd name="T53" fmla="*/ 234057527 h 15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457"/>
                <a:gd name="T82" fmla="*/ 0 h 154"/>
                <a:gd name="T83" fmla="*/ 457 w 457"/>
                <a:gd name="T84" fmla="*/ 154 h 15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457" h="154">
                  <a:moveTo>
                    <a:pt x="2" y="114"/>
                  </a:moveTo>
                  <a:lnTo>
                    <a:pt x="73" y="121"/>
                  </a:lnTo>
                  <a:lnTo>
                    <a:pt x="409" y="153"/>
                  </a:lnTo>
                  <a:lnTo>
                    <a:pt x="426" y="153"/>
                  </a:lnTo>
                  <a:lnTo>
                    <a:pt x="433" y="127"/>
                  </a:lnTo>
                  <a:lnTo>
                    <a:pt x="449" y="119"/>
                  </a:lnTo>
                  <a:lnTo>
                    <a:pt x="456" y="98"/>
                  </a:lnTo>
                  <a:lnTo>
                    <a:pt x="440" y="75"/>
                  </a:lnTo>
                  <a:lnTo>
                    <a:pt x="433" y="66"/>
                  </a:lnTo>
                  <a:lnTo>
                    <a:pt x="425" y="56"/>
                  </a:lnTo>
                  <a:lnTo>
                    <a:pt x="413" y="42"/>
                  </a:lnTo>
                  <a:lnTo>
                    <a:pt x="401" y="39"/>
                  </a:lnTo>
                  <a:lnTo>
                    <a:pt x="397" y="18"/>
                  </a:lnTo>
                  <a:lnTo>
                    <a:pt x="378" y="13"/>
                  </a:lnTo>
                  <a:lnTo>
                    <a:pt x="378" y="0"/>
                  </a:lnTo>
                  <a:lnTo>
                    <a:pt x="335" y="3"/>
                  </a:lnTo>
                  <a:lnTo>
                    <a:pt x="306" y="9"/>
                  </a:lnTo>
                  <a:lnTo>
                    <a:pt x="279" y="11"/>
                  </a:lnTo>
                  <a:lnTo>
                    <a:pt x="255" y="18"/>
                  </a:lnTo>
                  <a:lnTo>
                    <a:pt x="238" y="18"/>
                  </a:lnTo>
                  <a:lnTo>
                    <a:pt x="205" y="24"/>
                  </a:lnTo>
                  <a:lnTo>
                    <a:pt x="199" y="3"/>
                  </a:lnTo>
                  <a:lnTo>
                    <a:pt x="113" y="3"/>
                  </a:lnTo>
                  <a:lnTo>
                    <a:pt x="93" y="42"/>
                  </a:lnTo>
                  <a:lnTo>
                    <a:pt x="16" y="46"/>
                  </a:lnTo>
                  <a:lnTo>
                    <a:pt x="0" y="113"/>
                  </a:lnTo>
                  <a:lnTo>
                    <a:pt x="2" y="114"/>
                  </a:lnTo>
                </a:path>
              </a:pathLst>
            </a:custGeom>
            <a:solidFill>
              <a:srgbClr val="F0EAE7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4" name="Freeform 74"/>
            <p:cNvSpPr>
              <a:spLocks/>
            </p:cNvSpPr>
            <p:nvPr/>
          </p:nvSpPr>
          <p:spPr bwMode="auto">
            <a:xfrm>
              <a:off x="4664741" y="3789368"/>
              <a:ext cx="1428750" cy="612172"/>
            </a:xfrm>
            <a:custGeom>
              <a:avLst/>
              <a:gdLst>
                <a:gd name="T0" fmla="*/ 872221512 w 1061"/>
                <a:gd name="T1" fmla="*/ 16123064 h 454"/>
                <a:gd name="T2" fmla="*/ 1180490678 w 1061"/>
                <a:gd name="T3" fmla="*/ 0 h 454"/>
                <a:gd name="T4" fmla="*/ 1918524213 w 1061"/>
                <a:gd name="T5" fmla="*/ 74570409 h 454"/>
                <a:gd name="T6" fmla="*/ 1922150624 w 1061"/>
                <a:gd name="T7" fmla="*/ 124956940 h 454"/>
                <a:gd name="T8" fmla="*/ 1867750420 w 1061"/>
                <a:gd name="T9" fmla="*/ 161234886 h 454"/>
                <a:gd name="T10" fmla="*/ 1851429551 w 1061"/>
                <a:gd name="T11" fmla="*/ 207589610 h 454"/>
                <a:gd name="T12" fmla="*/ 1835110029 w 1061"/>
                <a:gd name="T13" fmla="*/ 264021024 h 454"/>
                <a:gd name="T14" fmla="*/ 1777083415 w 1061"/>
                <a:gd name="T15" fmla="*/ 259990614 h 454"/>
                <a:gd name="T16" fmla="*/ 1691855352 w 1061"/>
                <a:gd name="T17" fmla="*/ 264021024 h 454"/>
                <a:gd name="T18" fmla="*/ 1691855352 w 1061"/>
                <a:gd name="T19" fmla="*/ 322468353 h 454"/>
                <a:gd name="T20" fmla="*/ 1666469129 w 1061"/>
                <a:gd name="T21" fmla="*/ 376885360 h 454"/>
                <a:gd name="T22" fmla="*/ 1559481254 w 1061"/>
                <a:gd name="T23" fmla="*/ 352699974 h 454"/>
                <a:gd name="T24" fmla="*/ 1528653395 w 1061"/>
                <a:gd name="T25" fmla="*/ 441379013 h 454"/>
                <a:gd name="T26" fmla="*/ 1459746201 w 1061"/>
                <a:gd name="T27" fmla="*/ 487733693 h 454"/>
                <a:gd name="T28" fmla="*/ 1383585849 w 1061"/>
                <a:gd name="T29" fmla="*/ 447425337 h 454"/>
                <a:gd name="T30" fmla="*/ 1312864776 w 1061"/>
                <a:gd name="T31" fmla="*/ 471610634 h 454"/>
                <a:gd name="T32" fmla="*/ 1278411852 w 1061"/>
                <a:gd name="T33" fmla="*/ 395024333 h 454"/>
                <a:gd name="T34" fmla="*/ 1227638060 w 1061"/>
                <a:gd name="T35" fmla="*/ 314407533 h 454"/>
                <a:gd name="T36" fmla="*/ 1207690780 w 1061"/>
                <a:gd name="T37" fmla="*/ 253944290 h 454"/>
                <a:gd name="T38" fmla="*/ 1176864267 w 1061"/>
                <a:gd name="T39" fmla="*/ 239835727 h 454"/>
                <a:gd name="T40" fmla="*/ 872221512 w 1061"/>
                <a:gd name="T41" fmla="*/ 189450637 h 454"/>
                <a:gd name="T42" fmla="*/ 721712666 w 1061"/>
                <a:gd name="T43" fmla="*/ 253944290 h 454"/>
                <a:gd name="T44" fmla="*/ 674566463 w 1061"/>
                <a:gd name="T45" fmla="*/ 362778128 h 454"/>
                <a:gd name="T46" fmla="*/ 783367038 w 1061"/>
                <a:gd name="T47" fmla="*/ 493780017 h 454"/>
                <a:gd name="T48" fmla="*/ 721712666 w 1061"/>
                <a:gd name="T49" fmla="*/ 521997143 h 454"/>
                <a:gd name="T50" fmla="*/ 710833433 w 1061"/>
                <a:gd name="T51" fmla="*/ 598583445 h 454"/>
                <a:gd name="T52" fmla="*/ 710833433 w 1061"/>
                <a:gd name="T53" fmla="*/ 634861391 h 454"/>
                <a:gd name="T54" fmla="*/ 739847414 w 1061"/>
                <a:gd name="T55" fmla="*/ 705401368 h 454"/>
                <a:gd name="T56" fmla="*/ 757980815 w 1061"/>
                <a:gd name="T57" fmla="*/ 755786635 h 454"/>
                <a:gd name="T58" fmla="*/ 544004897 w 1061"/>
                <a:gd name="T59" fmla="*/ 814233963 h 454"/>
                <a:gd name="T60" fmla="*/ 496857515 w 1061"/>
                <a:gd name="T61" fmla="*/ 838419260 h 454"/>
                <a:gd name="T62" fmla="*/ 462404591 w 1061"/>
                <a:gd name="T63" fmla="*/ 812218049 h 454"/>
                <a:gd name="T64" fmla="*/ 393497398 w 1061"/>
                <a:gd name="T65" fmla="*/ 775941522 h 454"/>
                <a:gd name="T66" fmla="*/ 310083129 w 1061"/>
                <a:gd name="T67" fmla="*/ 816249878 h 454"/>
                <a:gd name="T68" fmla="*/ 224855067 w 1061"/>
                <a:gd name="T69" fmla="*/ 814233963 h 454"/>
                <a:gd name="T70" fmla="*/ 143254719 w 1061"/>
                <a:gd name="T71" fmla="*/ 830357021 h 454"/>
                <a:gd name="T72" fmla="*/ 87040616 w 1061"/>
                <a:gd name="T73" fmla="*/ 912989647 h 454"/>
                <a:gd name="T74" fmla="*/ 96107338 w 1061"/>
                <a:gd name="T75" fmla="*/ 788034171 h 454"/>
                <a:gd name="T76" fmla="*/ 170454821 w 1061"/>
                <a:gd name="T77" fmla="*/ 622768742 h 454"/>
                <a:gd name="T78" fmla="*/ 186774386 w 1061"/>
                <a:gd name="T79" fmla="*/ 544166526 h 454"/>
                <a:gd name="T80" fmla="*/ 157761710 w 1061"/>
                <a:gd name="T81" fmla="*/ 548196936 h 454"/>
                <a:gd name="T82" fmla="*/ 134188019 w 1061"/>
                <a:gd name="T83" fmla="*/ 640906295 h 454"/>
                <a:gd name="T84" fmla="*/ 106987917 w 1061"/>
                <a:gd name="T85" fmla="*/ 683230566 h 454"/>
                <a:gd name="T86" fmla="*/ 61654393 w 1061"/>
                <a:gd name="T87" fmla="*/ 715478102 h 454"/>
                <a:gd name="T88" fmla="*/ 43520981 w 1061"/>
                <a:gd name="T89" fmla="*/ 661061183 h 454"/>
                <a:gd name="T90" fmla="*/ 21759817 w 1061"/>
                <a:gd name="T91" fmla="*/ 604629769 h 454"/>
                <a:gd name="T92" fmla="*/ 29013991 w 1061"/>
                <a:gd name="T93" fmla="*/ 558273670 h 454"/>
                <a:gd name="T94" fmla="*/ 12693117 w 1061"/>
                <a:gd name="T95" fmla="*/ 524011638 h 454"/>
                <a:gd name="T96" fmla="*/ 9066703 w 1061"/>
                <a:gd name="T97" fmla="*/ 465564310 h 454"/>
                <a:gd name="T98" fmla="*/ 12693117 w 1061"/>
                <a:gd name="T99" fmla="*/ 354715889 h 454"/>
                <a:gd name="T100" fmla="*/ 32640402 w 1061"/>
                <a:gd name="T101" fmla="*/ 245882051 h 454"/>
                <a:gd name="T102" fmla="*/ 96107338 w 1061"/>
                <a:gd name="T103" fmla="*/ 159218971 h 454"/>
                <a:gd name="T104" fmla="*/ 43520981 w 1061"/>
                <a:gd name="T105" fmla="*/ 106817967 h 454"/>
                <a:gd name="T106" fmla="*/ 498671394 w 1061"/>
                <a:gd name="T107" fmla="*/ 12092654 h 45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61"/>
                <a:gd name="T163" fmla="*/ 0 h 454"/>
                <a:gd name="T164" fmla="*/ 1061 w 1061"/>
                <a:gd name="T165" fmla="*/ 454 h 45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61" h="454">
                  <a:moveTo>
                    <a:pt x="277" y="3"/>
                  </a:moveTo>
                  <a:lnTo>
                    <a:pt x="481" y="8"/>
                  </a:lnTo>
                  <a:lnTo>
                    <a:pt x="542" y="0"/>
                  </a:lnTo>
                  <a:lnTo>
                    <a:pt x="651" y="0"/>
                  </a:lnTo>
                  <a:lnTo>
                    <a:pt x="723" y="6"/>
                  </a:lnTo>
                  <a:lnTo>
                    <a:pt x="1058" y="37"/>
                  </a:lnTo>
                  <a:lnTo>
                    <a:pt x="1057" y="37"/>
                  </a:lnTo>
                  <a:lnTo>
                    <a:pt x="1060" y="62"/>
                  </a:lnTo>
                  <a:lnTo>
                    <a:pt x="1047" y="61"/>
                  </a:lnTo>
                  <a:lnTo>
                    <a:pt x="1030" y="80"/>
                  </a:lnTo>
                  <a:lnTo>
                    <a:pt x="1025" y="93"/>
                  </a:lnTo>
                  <a:lnTo>
                    <a:pt x="1021" y="103"/>
                  </a:lnTo>
                  <a:lnTo>
                    <a:pt x="1027" y="119"/>
                  </a:lnTo>
                  <a:lnTo>
                    <a:pt x="1012" y="131"/>
                  </a:lnTo>
                  <a:lnTo>
                    <a:pt x="998" y="142"/>
                  </a:lnTo>
                  <a:lnTo>
                    <a:pt x="980" y="129"/>
                  </a:lnTo>
                  <a:lnTo>
                    <a:pt x="962" y="138"/>
                  </a:lnTo>
                  <a:lnTo>
                    <a:pt x="933" y="131"/>
                  </a:lnTo>
                  <a:lnTo>
                    <a:pt x="926" y="148"/>
                  </a:lnTo>
                  <a:lnTo>
                    <a:pt x="933" y="160"/>
                  </a:lnTo>
                  <a:lnTo>
                    <a:pt x="929" y="178"/>
                  </a:lnTo>
                  <a:lnTo>
                    <a:pt x="919" y="187"/>
                  </a:lnTo>
                  <a:lnTo>
                    <a:pt x="886" y="187"/>
                  </a:lnTo>
                  <a:lnTo>
                    <a:pt x="860" y="175"/>
                  </a:lnTo>
                  <a:lnTo>
                    <a:pt x="849" y="189"/>
                  </a:lnTo>
                  <a:lnTo>
                    <a:pt x="843" y="219"/>
                  </a:lnTo>
                  <a:lnTo>
                    <a:pt x="823" y="229"/>
                  </a:lnTo>
                  <a:lnTo>
                    <a:pt x="805" y="242"/>
                  </a:lnTo>
                  <a:lnTo>
                    <a:pt x="790" y="232"/>
                  </a:lnTo>
                  <a:lnTo>
                    <a:pt x="763" y="222"/>
                  </a:lnTo>
                  <a:lnTo>
                    <a:pt x="747" y="236"/>
                  </a:lnTo>
                  <a:lnTo>
                    <a:pt x="724" y="234"/>
                  </a:lnTo>
                  <a:lnTo>
                    <a:pt x="700" y="212"/>
                  </a:lnTo>
                  <a:lnTo>
                    <a:pt x="705" y="196"/>
                  </a:lnTo>
                  <a:lnTo>
                    <a:pt x="684" y="192"/>
                  </a:lnTo>
                  <a:lnTo>
                    <a:pt x="677" y="156"/>
                  </a:lnTo>
                  <a:lnTo>
                    <a:pt x="666" y="127"/>
                  </a:lnTo>
                  <a:lnTo>
                    <a:pt x="666" y="126"/>
                  </a:lnTo>
                  <a:lnTo>
                    <a:pt x="658" y="114"/>
                  </a:lnTo>
                  <a:lnTo>
                    <a:pt x="649" y="119"/>
                  </a:lnTo>
                  <a:lnTo>
                    <a:pt x="611" y="101"/>
                  </a:lnTo>
                  <a:lnTo>
                    <a:pt x="481" y="94"/>
                  </a:lnTo>
                  <a:lnTo>
                    <a:pt x="487" y="120"/>
                  </a:lnTo>
                  <a:lnTo>
                    <a:pt x="398" y="126"/>
                  </a:lnTo>
                  <a:lnTo>
                    <a:pt x="369" y="155"/>
                  </a:lnTo>
                  <a:lnTo>
                    <a:pt x="372" y="180"/>
                  </a:lnTo>
                  <a:lnTo>
                    <a:pt x="392" y="180"/>
                  </a:lnTo>
                  <a:lnTo>
                    <a:pt x="432" y="245"/>
                  </a:lnTo>
                  <a:lnTo>
                    <a:pt x="413" y="249"/>
                  </a:lnTo>
                  <a:lnTo>
                    <a:pt x="398" y="259"/>
                  </a:lnTo>
                  <a:lnTo>
                    <a:pt x="398" y="272"/>
                  </a:lnTo>
                  <a:lnTo>
                    <a:pt x="392" y="297"/>
                  </a:lnTo>
                  <a:lnTo>
                    <a:pt x="380" y="300"/>
                  </a:lnTo>
                  <a:lnTo>
                    <a:pt x="392" y="315"/>
                  </a:lnTo>
                  <a:lnTo>
                    <a:pt x="392" y="335"/>
                  </a:lnTo>
                  <a:lnTo>
                    <a:pt x="408" y="350"/>
                  </a:lnTo>
                  <a:lnTo>
                    <a:pt x="408" y="369"/>
                  </a:lnTo>
                  <a:lnTo>
                    <a:pt x="418" y="375"/>
                  </a:lnTo>
                  <a:lnTo>
                    <a:pt x="418" y="398"/>
                  </a:lnTo>
                  <a:lnTo>
                    <a:pt x="300" y="404"/>
                  </a:lnTo>
                  <a:lnTo>
                    <a:pt x="296" y="416"/>
                  </a:lnTo>
                  <a:lnTo>
                    <a:pt x="274" y="416"/>
                  </a:lnTo>
                  <a:lnTo>
                    <a:pt x="274" y="404"/>
                  </a:lnTo>
                  <a:lnTo>
                    <a:pt x="255" y="403"/>
                  </a:lnTo>
                  <a:lnTo>
                    <a:pt x="232" y="385"/>
                  </a:lnTo>
                  <a:lnTo>
                    <a:pt x="217" y="385"/>
                  </a:lnTo>
                  <a:lnTo>
                    <a:pt x="192" y="403"/>
                  </a:lnTo>
                  <a:lnTo>
                    <a:pt x="171" y="405"/>
                  </a:lnTo>
                  <a:lnTo>
                    <a:pt x="140" y="391"/>
                  </a:lnTo>
                  <a:lnTo>
                    <a:pt x="124" y="404"/>
                  </a:lnTo>
                  <a:lnTo>
                    <a:pt x="110" y="405"/>
                  </a:lnTo>
                  <a:lnTo>
                    <a:pt x="79" y="412"/>
                  </a:lnTo>
                  <a:lnTo>
                    <a:pt x="59" y="448"/>
                  </a:lnTo>
                  <a:lnTo>
                    <a:pt x="48" y="453"/>
                  </a:lnTo>
                  <a:lnTo>
                    <a:pt x="32" y="444"/>
                  </a:lnTo>
                  <a:lnTo>
                    <a:pt x="53" y="391"/>
                  </a:lnTo>
                  <a:lnTo>
                    <a:pt x="74" y="355"/>
                  </a:lnTo>
                  <a:lnTo>
                    <a:pt x="94" y="309"/>
                  </a:lnTo>
                  <a:lnTo>
                    <a:pt x="101" y="290"/>
                  </a:lnTo>
                  <a:lnTo>
                    <a:pt x="103" y="270"/>
                  </a:lnTo>
                  <a:lnTo>
                    <a:pt x="94" y="267"/>
                  </a:lnTo>
                  <a:lnTo>
                    <a:pt x="87" y="272"/>
                  </a:lnTo>
                  <a:lnTo>
                    <a:pt x="79" y="294"/>
                  </a:lnTo>
                  <a:lnTo>
                    <a:pt x="74" y="318"/>
                  </a:lnTo>
                  <a:lnTo>
                    <a:pt x="69" y="328"/>
                  </a:lnTo>
                  <a:lnTo>
                    <a:pt x="59" y="339"/>
                  </a:lnTo>
                  <a:lnTo>
                    <a:pt x="48" y="355"/>
                  </a:lnTo>
                  <a:lnTo>
                    <a:pt x="34" y="355"/>
                  </a:lnTo>
                  <a:lnTo>
                    <a:pt x="24" y="342"/>
                  </a:lnTo>
                  <a:lnTo>
                    <a:pt x="24" y="328"/>
                  </a:lnTo>
                  <a:lnTo>
                    <a:pt x="18" y="311"/>
                  </a:lnTo>
                  <a:lnTo>
                    <a:pt x="12" y="300"/>
                  </a:lnTo>
                  <a:lnTo>
                    <a:pt x="12" y="286"/>
                  </a:lnTo>
                  <a:lnTo>
                    <a:pt x="16" y="277"/>
                  </a:lnTo>
                  <a:lnTo>
                    <a:pt x="24" y="267"/>
                  </a:lnTo>
                  <a:lnTo>
                    <a:pt x="7" y="260"/>
                  </a:lnTo>
                  <a:lnTo>
                    <a:pt x="0" y="251"/>
                  </a:lnTo>
                  <a:lnTo>
                    <a:pt x="5" y="231"/>
                  </a:lnTo>
                  <a:lnTo>
                    <a:pt x="7" y="205"/>
                  </a:lnTo>
                  <a:lnTo>
                    <a:pt x="7" y="176"/>
                  </a:lnTo>
                  <a:lnTo>
                    <a:pt x="12" y="148"/>
                  </a:lnTo>
                  <a:lnTo>
                    <a:pt x="18" y="122"/>
                  </a:lnTo>
                  <a:lnTo>
                    <a:pt x="38" y="96"/>
                  </a:lnTo>
                  <a:lnTo>
                    <a:pt x="53" y="79"/>
                  </a:lnTo>
                  <a:lnTo>
                    <a:pt x="75" y="65"/>
                  </a:lnTo>
                  <a:lnTo>
                    <a:pt x="24" y="53"/>
                  </a:lnTo>
                  <a:lnTo>
                    <a:pt x="66" y="4"/>
                  </a:lnTo>
                  <a:lnTo>
                    <a:pt x="275" y="6"/>
                  </a:lnTo>
                  <a:lnTo>
                    <a:pt x="277" y="3"/>
                  </a:lnTo>
                </a:path>
              </a:pathLst>
            </a:custGeom>
            <a:solidFill>
              <a:srgbClr val="F0EAE7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5" name="Freeform 75"/>
            <p:cNvSpPr>
              <a:spLocks/>
            </p:cNvSpPr>
            <p:nvPr/>
          </p:nvSpPr>
          <p:spPr bwMode="auto">
            <a:xfrm>
              <a:off x="7209309" y="2649461"/>
              <a:ext cx="236537" cy="271406"/>
            </a:xfrm>
            <a:custGeom>
              <a:avLst/>
              <a:gdLst>
                <a:gd name="T0" fmla="*/ 171731251 w 175"/>
                <a:gd name="T1" fmla="*/ 0 h 202"/>
                <a:gd name="T2" fmla="*/ 0 w 175"/>
                <a:gd name="T3" fmla="*/ 188104164 h 202"/>
                <a:gd name="T4" fmla="*/ 23749669 w 175"/>
                <a:gd name="T5" fmla="*/ 260144264 h 202"/>
                <a:gd name="T6" fmla="*/ 118751036 w 175"/>
                <a:gd name="T7" fmla="*/ 282155494 h 202"/>
                <a:gd name="T8" fmla="*/ 127885416 w 175"/>
                <a:gd name="T9" fmla="*/ 388214068 h 202"/>
                <a:gd name="T10" fmla="*/ 217404544 w 175"/>
                <a:gd name="T11" fmla="*/ 402221472 h 202"/>
                <a:gd name="T12" fmla="*/ 235674656 w 175"/>
                <a:gd name="T13" fmla="*/ 362199421 h 202"/>
                <a:gd name="T14" fmla="*/ 290482287 w 175"/>
                <a:gd name="T15" fmla="*/ 368202998 h 202"/>
                <a:gd name="T16" fmla="*/ 314231945 w 175"/>
                <a:gd name="T17" fmla="*/ 302166476 h 202"/>
                <a:gd name="T18" fmla="*/ 317885427 w 175"/>
                <a:gd name="T19" fmla="*/ 218120636 h 202"/>
                <a:gd name="T20" fmla="*/ 281347907 w 175"/>
                <a:gd name="T21" fmla="*/ 206113482 h 202"/>
                <a:gd name="T22" fmla="*/ 257596897 w 175"/>
                <a:gd name="T23" fmla="*/ 158087647 h 202"/>
                <a:gd name="T24" fmla="*/ 233847239 w 175"/>
                <a:gd name="T25" fmla="*/ 104056865 h 202"/>
                <a:gd name="T26" fmla="*/ 224712859 w 175"/>
                <a:gd name="T27" fmla="*/ 16009074 h 202"/>
                <a:gd name="T28" fmla="*/ 171731251 w 175"/>
                <a:gd name="T29" fmla="*/ 4001915 h 202"/>
                <a:gd name="T30" fmla="*/ 171731251 w 175"/>
                <a:gd name="T31" fmla="*/ 0 h 2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75"/>
                <a:gd name="T49" fmla="*/ 0 h 202"/>
                <a:gd name="T50" fmla="*/ 175 w 175"/>
                <a:gd name="T51" fmla="*/ 202 h 20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75" h="202">
                  <a:moveTo>
                    <a:pt x="94" y="0"/>
                  </a:moveTo>
                  <a:lnTo>
                    <a:pt x="0" y="94"/>
                  </a:lnTo>
                  <a:lnTo>
                    <a:pt x="13" y="130"/>
                  </a:lnTo>
                  <a:lnTo>
                    <a:pt x="65" y="141"/>
                  </a:lnTo>
                  <a:lnTo>
                    <a:pt x="70" y="194"/>
                  </a:lnTo>
                  <a:lnTo>
                    <a:pt x="119" y="201"/>
                  </a:lnTo>
                  <a:lnTo>
                    <a:pt x="129" y="181"/>
                  </a:lnTo>
                  <a:lnTo>
                    <a:pt x="159" y="184"/>
                  </a:lnTo>
                  <a:lnTo>
                    <a:pt x="172" y="151"/>
                  </a:lnTo>
                  <a:lnTo>
                    <a:pt x="174" y="109"/>
                  </a:lnTo>
                  <a:lnTo>
                    <a:pt x="154" y="103"/>
                  </a:lnTo>
                  <a:lnTo>
                    <a:pt x="141" y="79"/>
                  </a:lnTo>
                  <a:lnTo>
                    <a:pt x="128" y="52"/>
                  </a:lnTo>
                  <a:lnTo>
                    <a:pt x="123" y="8"/>
                  </a:lnTo>
                  <a:lnTo>
                    <a:pt x="94" y="2"/>
                  </a:lnTo>
                  <a:lnTo>
                    <a:pt x="94" y="0"/>
                  </a:lnTo>
                </a:path>
              </a:pathLst>
            </a:custGeom>
            <a:solidFill>
              <a:srgbClr val="F0EAE7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6" name="Freeform 76"/>
            <p:cNvSpPr>
              <a:spLocks/>
            </p:cNvSpPr>
            <p:nvPr/>
          </p:nvSpPr>
          <p:spPr bwMode="auto">
            <a:xfrm>
              <a:off x="7083896" y="2307187"/>
              <a:ext cx="439738" cy="468931"/>
            </a:xfrm>
            <a:custGeom>
              <a:avLst/>
              <a:gdLst>
                <a:gd name="T0" fmla="*/ 252639618 w 325"/>
                <a:gd name="T1" fmla="*/ 0 h 348"/>
                <a:gd name="T2" fmla="*/ 206871705 w 325"/>
                <a:gd name="T3" fmla="*/ 24153634 h 348"/>
                <a:gd name="T4" fmla="*/ 227008991 w 325"/>
                <a:gd name="T5" fmla="*/ 48305850 h 348"/>
                <a:gd name="T6" fmla="*/ 237992966 w 325"/>
                <a:gd name="T7" fmla="*/ 106676064 h 348"/>
                <a:gd name="T8" fmla="*/ 236162304 w 325"/>
                <a:gd name="T9" fmla="*/ 132841425 h 348"/>
                <a:gd name="T10" fmla="*/ 237992966 w 325"/>
                <a:gd name="T11" fmla="*/ 132841425 h 348"/>
                <a:gd name="T12" fmla="*/ 269115580 w 325"/>
                <a:gd name="T13" fmla="*/ 106676064 h 348"/>
                <a:gd name="T14" fmla="*/ 300238195 w 325"/>
                <a:gd name="T15" fmla="*/ 80510681 h 348"/>
                <a:gd name="T16" fmla="*/ 289252867 w 325"/>
                <a:gd name="T17" fmla="*/ 46292682 h 348"/>
                <a:gd name="T18" fmla="*/ 316714157 w 325"/>
                <a:gd name="T19" fmla="*/ 28178529 h 348"/>
                <a:gd name="T20" fmla="*/ 353328758 w 325"/>
                <a:gd name="T21" fmla="*/ 0 h 348"/>
                <a:gd name="T22" fmla="*/ 593152387 w 325"/>
                <a:gd name="T23" fmla="*/ 10064367 h 348"/>
                <a:gd name="T24" fmla="*/ 569352422 w 325"/>
                <a:gd name="T25" fmla="*/ 30191685 h 348"/>
                <a:gd name="T26" fmla="*/ 545553810 w 325"/>
                <a:gd name="T27" fmla="*/ 80510681 h 348"/>
                <a:gd name="T28" fmla="*/ 536400498 w 325"/>
                <a:gd name="T29" fmla="*/ 126803374 h 348"/>
                <a:gd name="T30" fmla="*/ 536400498 w 325"/>
                <a:gd name="T31" fmla="*/ 165046256 h 348"/>
                <a:gd name="T32" fmla="*/ 525415171 w 325"/>
                <a:gd name="T33" fmla="*/ 203287764 h 348"/>
                <a:gd name="T34" fmla="*/ 519923183 w 325"/>
                <a:gd name="T35" fmla="*/ 255619905 h 348"/>
                <a:gd name="T36" fmla="*/ 505277884 w 325"/>
                <a:gd name="T37" fmla="*/ 279772109 h 348"/>
                <a:gd name="T38" fmla="*/ 507108546 w 325"/>
                <a:gd name="T39" fmla="*/ 330091094 h 348"/>
                <a:gd name="T40" fmla="*/ 534569836 w 325"/>
                <a:gd name="T41" fmla="*/ 388461374 h 348"/>
                <a:gd name="T42" fmla="*/ 499785897 w 325"/>
                <a:gd name="T43" fmla="*/ 386448218 h 348"/>
                <a:gd name="T44" fmla="*/ 470493945 w 325"/>
                <a:gd name="T45" fmla="*/ 388461374 h 348"/>
                <a:gd name="T46" fmla="*/ 435710005 w 325"/>
                <a:gd name="T47" fmla="*/ 362295925 h 348"/>
                <a:gd name="T48" fmla="*/ 389942092 w 325"/>
                <a:gd name="T49" fmla="*/ 366320819 h 348"/>
                <a:gd name="T50" fmla="*/ 362482155 w 325"/>
                <a:gd name="T51" fmla="*/ 410601841 h 348"/>
                <a:gd name="T52" fmla="*/ 349667433 w 325"/>
                <a:gd name="T53" fmla="*/ 448844723 h 348"/>
                <a:gd name="T54" fmla="*/ 351498096 w 325"/>
                <a:gd name="T55" fmla="*/ 470983771 h 348"/>
                <a:gd name="T56" fmla="*/ 344175446 w 325"/>
                <a:gd name="T57" fmla="*/ 513251547 h 348"/>
                <a:gd name="T58" fmla="*/ 172087723 w 325"/>
                <a:gd name="T59" fmla="*/ 698425069 h 348"/>
                <a:gd name="T60" fmla="*/ 104350507 w 325"/>
                <a:gd name="T61" fmla="*/ 680310916 h 348"/>
                <a:gd name="T62" fmla="*/ 84213199 w 325"/>
                <a:gd name="T63" fmla="*/ 648106085 h 348"/>
                <a:gd name="T64" fmla="*/ 54921247 w 325"/>
                <a:gd name="T65" fmla="*/ 654145555 h 348"/>
                <a:gd name="T66" fmla="*/ 25630638 w 325"/>
                <a:gd name="T67" fmla="*/ 634016826 h 348"/>
                <a:gd name="T68" fmla="*/ 0 w 325"/>
                <a:gd name="T69" fmla="*/ 613889516 h 34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25"/>
                <a:gd name="T106" fmla="*/ 0 h 348"/>
                <a:gd name="T107" fmla="*/ 325 w 325"/>
                <a:gd name="T108" fmla="*/ 348 h 34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25" h="348">
                  <a:moveTo>
                    <a:pt x="138" y="0"/>
                  </a:moveTo>
                  <a:lnTo>
                    <a:pt x="113" y="12"/>
                  </a:lnTo>
                  <a:lnTo>
                    <a:pt x="124" y="24"/>
                  </a:lnTo>
                  <a:lnTo>
                    <a:pt x="130" y="53"/>
                  </a:lnTo>
                  <a:lnTo>
                    <a:pt x="129" y="66"/>
                  </a:lnTo>
                  <a:lnTo>
                    <a:pt x="130" y="66"/>
                  </a:lnTo>
                  <a:lnTo>
                    <a:pt x="147" y="53"/>
                  </a:lnTo>
                  <a:lnTo>
                    <a:pt x="164" y="40"/>
                  </a:lnTo>
                  <a:lnTo>
                    <a:pt x="158" y="23"/>
                  </a:lnTo>
                  <a:lnTo>
                    <a:pt x="173" y="14"/>
                  </a:lnTo>
                  <a:lnTo>
                    <a:pt x="193" y="0"/>
                  </a:lnTo>
                  <a:lnTo>
                    <a:pt x="324" y="5"/>
                  </a:lnTo>
                  <a:lnTo>
                    <a:pt x="311" y="15"/>
                  </a:lnTo>
                  <a:lnTo>
                    <a:pt x="298" y="40"/>
                  </a:lnTo>
                  <a:lnTo>
                    <a:pt x="293" y="63"/>
                  </a:lnTo>
                  <a:lnTo>
                    <a:pt x="293" y="82"/>
                  </a:lnTo>
                  <a:lnTo>
                    <a:pt x="287" y="101"/>
                  </a:lnTo>
                  <a:lnTo>
                    <a:pt x="284" y="127"/>
                  </a:lnTo>
                  <a:lnTo>
                    <a:pt x="276" y="139"/>
                  </a:lnTo>
                  <a:lnTo>
                    <a:pt x="277" y="164"/>
                  </a:lnTo>
                  <a:lnTo>
                    <a:pt x="292" y="193"/>
                  </a:lnTo>
                  <a:lnTo>
                    <a:pt x="273" y="192"/>
                  </a:lnTo>
                  <a:lnTo>
                    <a:pt x="257" y="193"/>
                  </a:lnTo>
                  <a:lnTo>
                    <a:pt x="238" y="180"/>
                  </a:lnTo>
                  <a:lnTo>
                    <a:pt x="213" y="182"/>
                  </a:lnTo>
                  <a:lnTo>
                    <a:pt x="198" y="204"/>
                  </a:lnTo>
                  <a:lnTo>
                    <a:pt x="191" y="223"/>
                  </a:lnTo>
                  <a:lnTo>
                    <a:pt x="192" y="234"/>
                  </a:lnTo>
                  <a:lnTo>
                    <a:pt x="188" y="255"/>
                  </a:lnTo>
                  <a:lnTo>
                    <a:pt x="94" y="347"/>
                  </a:lnTo>
                  <a:lnTo>
                    <a:pt x="57" y="338"/>
                  </a:lnTo>
                  <a:lnTo>
                    <a:pt x="46" y="322"/>
                  </a:lnTo>
                  <a:lnTo>
                    <a:pt x="30" y="325"/>
                  </a:lnTo>
                  <a:lnTo>
                    <a:pt x="14" y="315"/>
                  </a:lnTo>
                  <a:lnTo>
                    <a:pt x="0" y="305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7" name="Freeform 77"/>
            <p:cNvSpPr>
              <a:spLocks/>
            </p:cNvSpPr>
            <p:nvPr/>
          </p:nvSpPr>
          <p:spPr bwMode="auto">
            <a:xfrm>
              <a:off x="6818168" y="2172091"/>
              <a:ext cx="400050" cy="153797"/>
            </a:xfrm>
            <a:custGeom>
              <a:avLst/>
              <a:gdLst>
                <a:gd name="T0" fmla="*/ 429995822 w 297"/>
                <a:gd name="T1" fmla="*/ 207805204 h 114"/>
                <a:gd name="T2" fmla="*/ 130631804 w 297"/>
                <a:gd name="T3" fmla="*/ 227980485 h 114"/>
                <a:gd name="T4" fmla="*/ 10886207 w 297"/>
                <a:gd name="T5" fmla="*/ 179559197 h 114"/>
                <a:gd name="T6" fmla="*/ 0 w 297"/>
                <a:gd name="T7" fmla="*/ 92805749 h 114"/>
                <a:gd name="T8" fmla="*/ 234048096 w 297"/>
                <a:gd name="T9" fmla="*/ 0 h 114"/>
                <a:gd name="T10" fmla="*/ 373751778 w 297"/>
                <a:gd name="T11" fmla="*/ 18158327 h 114"/>
                <a:gd name="T12" fmla="*/ 386452350 w 297"/>
                <a:gd name="T13" fmla="*/ 56490526 h 114"/>
                <a:gd name="T14" fmla="*/ 428181455 w 297"/>
                <a:gd name="T15" fmla="*/ 42367534 h 114"/>
                <a:gd name="T16" fmla="*/ 466281824 w 297"/>
                <a:gd name="T17" fmla="*/ 26227593 h 114"/>
                <a:gd name="T18" fmla="*/ 489868600 w 297"/>
                <a:gd name="T19" fmla="*/ 104911792 h 114"/>
                <a:gd name="T20" fmla="*/ 517082765 w 297"/>
                <a:gd name="T21" fmla="*/ 121051733 h 114"/>
                <a:gd name="T22" fmla="*/ 533412072 w 297"/>
                <a:gd name="T23" fmla="*/ 141227014 h 114"/>
                <a:gd name="T24" fmla="*/ 537040807 w 297"/>
                <a:gd name="T25" fmla="*/ 179559197 h 114"/>
                <a:gd name="T26" fmla="*/ 489868600 w 297"/>
                <a:gd name="T27" fmla="*/ 207805204 h 114"/>
                <a:gd name="T28" fmla="*/ 429995822 w 297"/>
                <a:gd name="T29" fmla="*/ 207805204 h 11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97"/>
                <a:gd name="T46" fmla="*/ 0 h 114"/>
                <a:gd name="T47" fmla="*/ 297 w 297"/>
                <a:gd name="T48" fmla="*/ 114 h 11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97" h="114">
                  <a:moveTo>
                    <a:pt x="237" y="103"/>
                  </a:moveTo>
                  <a:lnTo>
                    <a:pt x="72" y="113"/>
                  </a:lnTo>
                  <a:lnTo>
                    <a:pt x="6" y="89"/>
                  </a:lnTo>
                  <a:lnTo>
                    <a:pt x="0" y="46"/>
                  </a:lnTo>
                  <a:lnTo>
                    <a:pt x="129" y="0"/>
                  </a:lnTo>
                  <a:lnTo>
                    <a:pt x="206" y="9"/>
                  </a:lnTo>
                  <a:lnTo>
                    <a:pt x="213" y="28"/>
                  </a:lnTo>
                  <a:lnTo>
                    <a:pt x="236" y="21"/>
                  </a:lnTo>
                  <a:lnTo>
                    <a:pt x="257" y="13"/>
                  </a:lnTo>
                  <a:lnTo>
                    <a:pt x="270" y="52"/>
                  </a:lnTo>
                  <a:lnTo>
                    <a:pt x="285" y="60"/>
                  </a:lnTo>
                  <a:lnTo>
                    <a:pt x="294" y="70"/>
                  </a:lnTo>
                  <a:lnTo>
                    <a:pt x="296" y="89"/>
                  </a:lnTo>
                  <a:lnTo>
                    <a:pt x="270" y="103"/>
                  </a:lnTo>
                  <a:lnTo>
                    <a:pt x="237" y="103"/>
                  </a:lnTo>
                </a:path>
              </a:pathLst>
            </a:custGeom>
            <a:solidFill>
              <a:srgbClr val="F0EAE7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8" name="Freeform 78"/>
            <p:cNvSpPr>
              <a:spLocks/>
            </p:cNvSpPr>
            <p:nvPr/>
          </p:nvSpPr>
          <p:spPr bwMode="auto">
            <a:xfrm>
              <a:off x="6026621" y="2065937"/>
              <a:ext cx="665163" cy="286485"/>
            </a:xfrm>
            <a:custGeom>
              <a:avLst/>
              <a:gdLst>
                <a:gd name="T0" fmla="*/ 1806019 w 495"/>
                <a:gd name="T1" fmla="*/ 425119960 h 213"/>
                <a:gd name="T2" fmla="*/ 687972042 w 495"/>
                <a:gd name="T3" fmla="*/ 389024095 h 213"/>
                <a:gd name="T4" fmla="*/ 868541748 w 495"/>
                <a:gd name="T5" fmla="*/ 387018927 h 213"/>
                <a:gd name="T6" fmla="*/ 892015949 w 495"/>
                <a:gd name="T7" fmla="*/ 138365163 h 213"/>
                <a:gd name="T8" fmla="*/ 751172086 w 495"/>
                <a:gd name="T9" fmla="*/ 0 h 213"/>
                <a:gd name="T10" fmla="*/ 704223516 w 495"/>
                <a:gd name="T11" fmla="*/ 26068617 h 213"/>
                <a:gd name="T12" fmla="*/ 650052386 w 495"/>
                <a:gd name="T13" fmla="*/ 30078954 h 213"/>
                <a:gd name="T14" fmla="*/ 586852510 w 495"/>
                <a:gd name="T15" fmla="*/ 30078954 h 213"/>
                <a:gd name="T16" fmla="*/ 556155581 w 495"/>
                <a:gd name="T17" fmla="*/ 74195503 h 213"/>
                <a:gd name="T18" fmla="*/ 536293415 w 495"/>
                <a:gd name="T19" fmla="*/ 130343073 h 213"/>
                <a:gd name="T20" fmla="*/ 512819214 w 495"/>
                <a:gd name="T21" fmla="*/ 178469948 h 213"/>
                <a:gd name="T22" fmla="*/ 476705575 w 495"/>
                <a:gd name="T23" fmla="*/ 194512756 h 213"/>
                <a:gd name="T24" fmla="*/ 409893664 w 495"/>
                <a:gd name="T25" fmla="*/ 216571025 h 213"/>
                <a:gd name="T26" fmla="*/ 337666302 w 495"/>
                <a:gd name="T27" fmla="*/ 236622709 h 213"/>
                <a:gd name="T28" fmla="*/ 278078462 w 495"/>
                <a:gd name="T29" fmla="*/ 260686146 h 213"/>
                <a:gd name="T30" fmla="*/ 193210403 w 495"/>
                <a:gd name="T31" fmla="*/ 282744415 h 213"/>
                <a:gd name="T32" fmla="*/ 137233213 w 495"/>
                <a:gd name="T33" fmla="*/ 298787179 h 213"/>
                <a:gd name="T34" fmla="*/ 84868080 w 495"/>
                <a:gd name="T35" fmla="*/ 324855785 h 213"/>
                <a:gd name="T36" fmla="*/ 34308975 w 495"/>
                <a:gd name="T37" fmla="*/ 348919222 h 213"/>
                <a:gd name="T38" fmla="*/ 0 w 495"/>
                <a:gd name="T39" fmla="*/ 421109623 h 213"/>
                <a:gd name="T40" fmla="*/ 1806019 w 495"/>
                <a:gd name="T41" fmla="*/ 425119960 h 21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95"/>
                <a:gd name="T64" fmla="*/ 0 h 213"/>
                <a:gd name="T65" fmla="*/ 495 w 495"/>
                <a:gd name="T66" fmla="*/ 213 h 21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95" h="213">
                  <a:moveTo>
                    <a:pt x="1" y="212"/>
                  </a:moveTo>
                  <a:lnTo>
                    <a:pt x="381" y="194"/>
                  </a:lnTo>
                  <a:lnTo>
                    <a:pt x="481" y="193"/>
                  </a:lnTo>
                  <a:lnTo>
                    <a:pt x="494" y="69"/>
                  </a:lnTo>
                  <a:lnTo>
                    <a:pt x="416" y="0"/>
                  </a:lnTo>
                  <a:lnTo>
                    <a:pt x="390" y="13"/>
                  </a:lnTo>
                  <a:lnTo>
                    <a:pt x="360" y="15"/>
                  </a:lnTo>
                  <a:lnTo>
                    <a:pt x="325" y="15"/>
                  </a:lnTo>
                  <a:lnTo>
                    <a:pt x="308" y="37"/>
                  </a:lnTo>
                  <a:lnTo>
                    <a:pt x="297" y="65"/>
                  </a:lnTo>
                  <a:lnTo>
                    <a:pt x="284" y="89"/>
                  </a:lnTo>
                  <a:lnTo>
                    <a:pt x="264" y="97"/>
                  </a:lnTo>
                  <a:lnTo>
                    <a:pt x="227" y="108"/>
                  </a:lnTo>
                  <a:lnTo>
                    <a:pt x="187" y="118"/>
                  </a:lnTo>
                  <a:lnTo>
                    <a:pt x="154" y="130"/>
                  </a:lnTo>
                  <a:lnTo>
                    <a:pt x="107" y="141"/>
                  </a:lnTo>
                  <a:lnTo>
                    <a:pt x="76" y="149"/>
                  </a:lnTo>
                  <a:lnTo>
                    <a:pt x="47" y="162"/>
                  </a:lnTo>
                  <a:lnTo>
                    <a:pt x="19" y="174"/>
                  </a:lnTo>
                  <a:lnTo>
                    <a:pt x="0" y="210"/>
                  </a:lnTo>
                  <a:lnTo>
                    <a:pt x="1" y="212"/>
                  </a:lnTo>
                </a:path>
              </a:pathLst>
            </a:custGeom>
            <a:solidFill>
              <a:srgbClr val="F0EAE7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9" name="Freeform 79"/>
            <p:cNvSpPr>
              <a:spLocks/>
            </p:cNvSpPr>
            <p:nvPr/>
          </p:nvSpPr>
          <p:spPr bwMode="auto">
            <a:xfrm>
              <a:off x="5571009" y="2233304"/>
              <a:ext cx="230187" cy="117609"/>
            </a:xfrm>
            <a:custGeom>
              <a:avLst/>
              <a:gdLst>
                <a:gd name="T0" fmla="*/ 1811881 w 171"/>
                <a:gd name="T1" fmla="*/ 172254630 h 88"/>
                <a:gd name="T2" fmla="*/ 251874379 w 171"/>
                <a:gd name="T3" fmla="*/ 172254630 h 88"/>
                <a:gd name="T4" fmla="*/ 248250617 w 171"/>
                <a:gd name="T5" fmla="*/ 136615556 h 88"/>
                <a:gd name="T6" fmla="*/ 248250617 w 171"/>
                <a:gd name="T7" fmla="*/ 95037106 h 88"/>
                <a:gd name="T8" fmla="*/ 308048063 w 171"/>
                <a:gd name="T9" fmla="*/ 81177131 h 88"/>
                <a:gd name="T10" fmla="*/ 297175433 w 171"/>
                <a:gd name="T11" fmla="*/ 21779127 h 88"/>
                <a:gd name="T12" fmla="*/ 248250617 w 171"/>
                <a:gd name="T13" fmla="*/ 21779127 h 88"/>
                <a:gd name="T14" fmla="*/ 217445954 w 171"/>
                <a:gd name="T15" fmla="*/ 27718509 h 88"/>
                <a:gd name="T16" fmla="*/ 177580541 w 171"/>
                <a:gd name="T17" fmla="*/ 0 h 88"/>
                <a:gd name="T18" fmla="*/ 72481978 w 171"/>
                <a:gd name="T19" fmla="*/ 7919172 h 88"/>
                <a:gd name="T20" fmla="*/ 0 w 171"/>
                <a:gd name="T21" fmla="*/ 71278170 h 88"/>
                <a:gd name="T22" fmla="*/ 1811881 w 171"/>
                <a:gd name="T23" fmla="*/ 172254630 h 8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1"/>
                <a:gd name="T37" fmla="*/ 0 h 88"/>
                <a:gd name="T38" fmla="*/ 171 w 171"/>
                <a:gd name="T39" fmla="*/ 88 h 8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1" h="88">
                  <a:moveTo>
                    <a:pt x="1" y="87"/>
                  </a:moveTo>
                  <a:lnTo>
                    <a:pt x="139" y="87"/>
                  </a:lnTo>
                  <a:lnTo>
                    <a:pt x="137" y="69"/>
                  </a:lnTo>
                  <a:lnTo>
                    <a:pt x="137" y="48"/>
                  </a:lnTo>
                  <a:lnTo>
                    <a:pt x="170" y="41"/>
                  </a:lnTo>
                  <a:lnTo>
                    <a:pt x="164" y="11"/>
                  </a:lnTo>
                  <a:lnTo>
                    <a:pt x="137" y="11"/>
                  </a:lnTo>
                  <a:lnTo>
                    <a:pt x="120" y="14"/>
                  </a:lnTo>
                  <a:lnTo>
                    <a:pt x="98" y="0"/>
                  </a:lnTo>
                  <a:lnTo>
                    <a:pt x="40" y="4"/>
                  </a:lnTo>
                  <a:lnTo>
                    <a:pt x="0" y="36"/>
                  </a:lnTo>
                  <a:lnTo>
                    <a:pt x="1" y="87"/>
                  </a:lnTo>
                </a:path>
              </a:pathLst>
            </a:custGeom>
            <a:solidFill>
              <a:srgbClr val="F7F7F7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0" name="Freeform 80"/>
            <p:cNvSpPr>
              <a:spLocks/>
            </p:cNvSpPr>
            <p:nvPr/>
          </p:nvSpPr>
          <p:spPr bwMode="auto">
            <a:xfrm>
              <a:off x="2473208" y="1410283"/>
              <a:ext cx="2162175" cy="892626"/>
            </a:xfrm>
            <a:custGeom>
              <a:avLst/>
              <a:gdLst>
                <a:gd name="T0" fmla="*/ 714110985 w 1604"/>
                <a:gd name="T1" fmla="*/ 1254032780 h 664"/>
                <a:gd name="T2" fmla="*/ 1655355419 w 1604"/>
                <a:gd name="T3" fmla="*/ 1270058911 h 664"/>
                <a:gd name="T4" fmla="*/ 2147483647 w 1604"/>
                <a:gd name="T5" fmla="*/ 1252030044 h 664"/>
                <a:gd name="T6" fmla="*/ 2147483647 w 1604"/>
                <a:gd name="T7" fmla="*/ 1017650521 h 664"/>
                <a:gd name="T8" fmla="*/ 2147483647 w 1604"/>
                <a:gd name="T9" fmla="*/ 953545994 h 664"/>
                <a:gd name="T10" fmla="*/ 2147483647 w 1604"/>
                <a:gd name="T11" fmla="*/ 851380996 h 664"/>
                <a:gd name="T12" fmla="*/ 2147483647 w 1604"/>
                <a:gd name="T13" fmla="*/ 913481372 h 664"/>
                <a:gd name="T14" fmla="*/ 2147483647 w 1604"/>
                <a:gd name="T15" fmla="*/ 813319110 h 664"/>
                <a:gd name="T16" fmla="*/ 2147483647 w 1604"/>
                <a:gd name="T17" fmla="*/ 887438731 h 664"/>
                <a:gd name="T18" fmla="*/ 2147483647 w 1604"/>
                <a:gd name="T19" fmla="*/ 963562503 h 664"/>
                <a:gd name="T20" fmla="*/ 2147483647 w 1604"/>
                <a:gd name="T21" fmla="*/ 1123822405 h 664"/>
                <a:gd name="T22" fmla="*/ 2069649051 w 1604"/>
                <a:gd name="T23" fmla="*/ 953545994 h 664"/>
                <a:gd name="T24" fmla="*/ 2040575625 w 1604"/>
                <a:gd name="T25" fmla="*/ 983594106 h 664"/>
                <a:gd name="T26" fmla="*/ 2006052279 w 1604"/>
                <a:gd name="T27" fmla="*/ 943529484 h 664"/>
                <a:gd name="T28" fmla="*/ 2015136377 w 1604"/>
                <a:gd name="T29" fmla="*/ 893448353 h 664"/>
                <a:gd name="T30" fmla="*/ 1982430120 w 1604"/>
                <a:gd name="T31" fmla="*/ 895452504 h 664"/>
                <a:gd name="T32" fmla="*/ 2069649051 w 1604"/>
                <a:gd name="T33" fmla="*/ 739197897 h 664"/>
                <a:gd name="T34" fmla="*/ 2142332618 w 1604"/>
                <a:gd name="T35" fmla="*/ 653059031 h 664"/>
                <a:gd name="T36" fmla="*/ 2058746516 w 1604"/>
                <a:gd name="T37" fmla="*/ 625013654 h 664"/>
                <a:gd name="T38" fmla="*/ 2058746516 w 1604"/>
                <a:gd name="T39" fmla="*/ 518841770 h 664"/>
                <a:gd name="T40" fmla="*/ 2046026892 w 1604"/>
                <a:gd name="T41" fmla="*/ 400649225 h 664"/>
                <a:gd name="T42" fmla="*/ 2089637032 w 1604"/>
                <a:gd name="T43" fmla="*/ 294477252 h 664"/>
                <a:gd name="T44" fmla="*/ 2107807924 w 1604"/>
                <a:gd name="T45" fmla="*/ 136221456 h 664"/>
                <a:gd name="T46" fmla="*/ 1982430120 w 1604"/>
                <a:gd name="T47" fmla="*/ 44071520 h 664"/>
                <a:gd name="T48" fmla="*/ 1962442139 w 1604"/>
                <a:gd name="T49" fmla="*/ 70114172 h 664"/>
                <a:gd name="T50" fmla="*/ 1897026929 w 1604"/>
                <a:gd name="T51" fmla="*/ 28045388 h 664"/>
                <a:gd name="T52" fmla="*/ 1813440828 w 1604"/>
                <a:gd name="T53" fmla="*/ 52083889 h 664"/>
                <a:gd name="T54" fmla="*/ 1853416789 w 1604"/>
                <a:gd name="T55" fmla="*/ 104169193 h 664"/>
                <a:gd name="T56" fmla="*/ 1775283303 w 1604"/>
                <a:gd name="T57" fmla="*/ 82133417 h 664"/>
                <a:gd name="T58" fmla="*/ 1748026966 w 1604"/>
                <a:gd name="T59" fmla="*/ 42068784 h 664"/>
                <a:gd name="T60" fmla="*/ 1620832073 w 1604"/>
                <a:gd name="T61" fmla="*/ 16026137 h 664"/>
                <a:gd name="T62" fmla="*/ 1519075080 w 1604"/>
                <a:gd name="T63" fmla="*/ 44071520 h 664"/>
                <a:gd name="T64" fmla="*/ 1433673237 w 1604"/>
                <a:gd name="T65" fmla="*/ 28045388 h 664"/>
                <a:gd name="T66" fmla="*/ 1346452621 w 1604"/>
                <a:gd name="T67" fmla="*/ 44071520 h 664"/>
                <a:gd name="T68" fmla="*/ 1311927927 w 1604"/>
                <a:gd name="T69" fmla="*/ 146236550 h 664"/>
                <a:gd name="T70" fmla="*/ 1273770402 w 1604"/>
                <a:gd name="T71" fmla="*/ 290470365 h 664"/>
                <a:gd name="T72" fmla="*/ 1159293785 w 1604"/>
                <a:gd name="T73" fmla="*/ 422684979 h 664"/>
                <a:gd name="T74" fmla="*/ 1144757072 w 1604"/>
                <a:gd name="T75" fmla="*/ 534867901 h 664"/>
                <a:gd name="T76" fmla="*/ 1084794478 w 1604"/>
                <a:gd name="T77" fmla="*/ 574932523 h 664"/>
                <a:gd name="T78" fmla="*/ 1019379268 w 1604"/>
                <a:gd name="T79" fmla="*/ 550892618 h 664"/>
                <a:gd name="T80" fmla="*/ 926709069 w 1604"/>
                <a:gd name="T81" fmla="*/ 556903656 h 664"/>
                <a:gd name="T82" fmla="*/ 708659717 w 1604"/>
                <a:gd name="T83" fmla="*/ 588954504 h 664"/>
                <a:gd name="T84" fmla="*/ 674134855 w 1604"/>
                <a:gd name="T85" fmla="*/ 625013654 h 664"/>
                <a:gd name="T86" fmla="*/ 554208318 w 1604"/>
                <a:gd name="T87" fmla="*/ 556903656 h 664"/>
                <a:gd name="T88" fmla="*/ 437914612 w 1604"/>
                <a:gd name="T89" fmla="*/ 600973749 h 664"/>
                <a:gd name="T90" fmla="*/ 328890526 w 1604"/>
                <a:gd name="T91" fmla="*/ 625013654 h 664"/>
                <a:gd name="T92" fmla="*/ 357964037 w 1604"/>
                <a:gd name="T93" fmla="*/ 528856863 h 664"/>
                <a:gd name="T94" fmla="*/ 223500703 w 1604"/>
                <a:gd name="T95" fmla="*/ 590958655 h 664"/>
                <a:gd name="T96" fmla="*/ 178073474 w 1604"/>
                <a:gd name="T97" fmla="*/ 671087898 h 664"/>
                <a:gd name="T98" fmla="*/ 89036063 w 1604"/>
                <a:gd name="T99" fmla="*/ 691120917 h 664"/>
                <a:gd name="T100" fmla="*/ 0 w 1604"/>
                <a:gd name="T101" fmla="*/ 765240715 h 664"/>
                <a:gd name="T102" fmla="*/ 34524705 w 1604"/>
                <a:gd name="T103" fmla="*/ 819328732 h 664"/>
                <a:gd name="T104" fmla="*/ 65415231 w 1604"/>
                <a:gd name="T105" fmla="*/ 871412599 h 664"/>
                <a:gd name="T106" fmla="*/ 65415231 w 1604"/>
                <a:gd name="T107" fmla="*/ 969572125 h 664"/>
                <a:gd name="T108" fmla="*/ 89036063 w 1604"/>
                <a:gd name="T109" fmla="*/ 1059717878 h 664"/>
                <a:gd name="T110" fmla="*/ 325256348 w 1604"/>
                <a:gd name="T111" fmla="*/ 1171899385 h 66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604"/>
                <a:gd name="T169" fmla="*/ 0 h 664"/>
                <a:gd name="T170" fmla="*/ 1604 w 1604"/>
                <a:gd name="T171" fmla="*/ 664 h 66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604" h="664">
                  <a:moveTo>
                    <a:pt x="179" y="585"/>
                  </a:moveTo>
                  <a:lnTo>
                    <a:pt x="179" y="622"/>
                  </a:lnTo>
                  <a:lnTo>
                    <a:pt x="393" y="626"/>
                  </a:lnTo>
                  <a:lnTo>
                    <a:pt x="849" y="636"/>
                  </a:lnTo>
                  <a:lnTo>
                    <a:pt x="873" y="646"/>
                  </a:lnTo>
                  <a:lnTo>
                    <a:pt x="911" y="634"/>
                  </a:lnTo>
                  <a:lnTo>
                    <a:pt x="955" y="636"/>
                  </a:lnTo>
                  <a:lnTo>
                    <a:pt x="1553" y="663"/>
                  </a:lnTo>
                  <a:lnTo>
                    <a:pt x="1572" y="625"/>
                  </a:lnTo>
                  <a:lnTo>
                    <a:pt x="1582" y="595"/>
                  </a:lnTo>
                  <a:lnTo>
                    <a:pt x="1591" y="568"/>
                  </a:lnTo>
                  <a:lnTo>
                    <a:pt x="1603" y="508"/>
                  </a:lnTo>
                  <a:lnTo>
                    <a:pt x="1592" y="504"/>
                  </a:lnTo>
                  <a:lnTo>
                    <a:pt x="1587" y="491"/>
                  </a:lnTo>
                  <a:lnTo>
                    <a:pt x="1573" y="476"/>
                  </a:lnTo>
                  <a:lnTo>
                    <a:pt x="1592" y="462"/>
                  </a:lnTo>
                  <a:lnTo>
                    <a:pt x="1600" y="435"/>
                  </a:lnTo>
                  <a:lnTo>
                    <a:pt x="1581" y="425"/>
                  </a:lnTo>
                  <a:lnTo>
                    <a:pt x="1555" y="452"/>
                  </a:lnTo>
                  <a:lnTo>
                    <a:pt x="1486" y="446"/>
                  </a:lnTo>
                  <a:lnTo>
                    <a:pt x="1452" y="456"/>
                  </a:lnTo>
                  <a:lnTo>
                    <a:pt x="1423" y="435"/>
                  </a:lnTo>
                  <a:lnTo>
                    <a:pt x="1407" y="419"/>
                  </a:lnTo>
                  <a:lnTo>
                    <a:pt x="1405" y="406"/>
                  </a:lnTo>
                  <a:lnTo>
                    <a:pt x="1384" y="400"/>
                  </a:lnTo>
                  <a:lnTo>
                    <a:pt x="1371" y="419"/>
                  </a:lnTo>
                  <a:lnTo>
                    <a:pt x="1361" y="443"/>
                  </a:lnTo>
                  <a:lnTo>
                    <a:pt x="1336" y="456"/>
                  </a:lnTo>
                  <a:lnTo>
                    <a:pt x="1331" y="471"/>
                  </a:lnTo>
                  <a:lnTo>
                    <a:pt x="1331" y="481"/>
                  </a:lnTo>
                  <a:lnTo>
                    <a:pt x="1347" y="487"/>
                  </a:lnTo>
                  <a:lnTo>
                    <a:pt x="1327" y="501"/>
                  </a:lnTo>
                  <a:lnTo>
                    <a:pt x="1230" y="561"/>
                  </a:lnTo>
                  <a:lnTo>
                    <a:pt x="1220" y="536"/>
                  </a:lnTo>
                  <a:lnTo>
                    <a:pt x="1146" y="491"/>
                  </a:lnTo>
                  <a:lnTo>
                    <a:pt x="1139" y="476"/>
                  </a:lnTo>
                  <a:lnTo>
                    <a:pt x="1133" y="471"/>
                  </a:lnTo>
                  <a:lnTo>
                    <a:pt x="1127" y="491"/>
                  </a:lnTo>
                  <a:lnTo>
                    <a:pt x="1123" y="491"/>
                  </a:lnTo>
                  <a:lnTo>
                    <a:pt x="1120" y="474"/>
                  </a:lnTo>
                  <a:lnTo>
                    <a:pt x="1110" y="476"/>
                  </a:lnTo>
                  <a:lnTo>
                    <a:pt x="1104" y="471"/>
                  </a:lnTo>
                  <a:lnTo>
                    <a:pt x="1112" y="462"/>
                  </a:lnTo>
                  <a:lnTo>
                    <a:pt x="1110" y="447"/>
                  </a:lnTo>
                  <a:lnTo>
                    <a:pt x="1109" y="446"/>
                  </a:lnTo>
                  <a:lnTo>
                    <a:pt x="1103" y="457"/>
                  </a:lnTo>
                  <a:lnTo>
                    <a:pt x="1094" y="462"/>
                  </a:lnTo>
                  <a:lnTo>
                    <a:pt x="1091" y="447"/>
                  </a:lnTo>
                  <a:lnTo>
                    <a:pt x="1098" y="446"/>
                  </a:lnTo>
                  <a:lnTo>
                    <a:pt x="1126" y="361"/>
                  </a:lnTo>
                  <a:lnTo>
                    <a:pt x="1139" y="369"/>
                  </a:lnTo>
                  <a:lnTo>
                    <a:pt x="1153" y="350"/>
                  </a:lnTo>
                  <a:lnTo>
                    <a:pt x="1174" y="344"/>
                  </a:lnTo>
                  <a:lnTo>
                    <a:pt x="1179" y="326"/>
                  </a:lnTo>
                  <a:lnTo>
                    <a:pt x="1160" y="321"/>
                  </a:lnTo>
                  <a:lnTo>
                    <a:pt x="1139" y="335"/>
                  </a:lnTo>
                  <a:lnTo>
                    <a:pt x="1133" y="312"/>
                  </a:lnTo>
                  <a:lnTo>
                    <a:pt x="1112" y="283"/>
                  </a:lnTo>
                  <a:lnTo>
                    <a:pt x="1127" y="284"/>
                  </a:lnTo>
                  <a:lnTo>
                    <a:pt x="1133" y="259"/>
                  </a:lnTo>
                  <a:lnTo>
                    <a:pt x="1146" y="254"/>
                  </a:lnTo>
                  <a:lnTo>
                    <a:pt x="1163" y="263"/>
                  </a:lnTo>
                  <a:lnTo>
                    <a:pt x="1126" y="200"/>
                  </a:lnTo>
                  <a:lnTo>
                    <a:pt x="1139" y="184"/>
                  </a:lnTo>
                  <a:lnTo>
                    <a:pt x="1150" y="163"/>
                  </a:lnTo>
                  <a:lnTo>
                    <a:pt x="1150" y="147"/>
                  </a:lnTo>
                  <a:lnTo>
                    <a:pt x="1160" y="129"/>
                  </a:lnTo>
                  <a:lnTo>
                    <a:pt x="1153" y="105"/>
                  </a:lnTo>
                  <a:lnTo>
                    <a:pt x="1160" y="68"/>
                  </a:lnTo>
                  <a:lnTo>
                    <a:pt x="1146" y="52"/>
                  </a:lnTo>
                  <a:lnTo>
                    <a:pt x="1123" y="49"/>
                  </a:lnTo>
                  <a:lnTo>
                    <a:pt x="1091" y="22"/>
                  </a:lnTo>
                  <a:lnTo>
                    <a:pt x="1058" y="0"/>
                  </a:lnTo>
                  <a:lnTo>
                    <a:pt x="1061" y="16"/>
                  </a:lnTo>
                  <a:lnTo>
                    <a:pt x="1080" y="35"/>
                  </a:lnTo>
                  <a:lnTo>
                    <a:pt x="1058" y="36"/>
                  </a:lnTo>
                  <a:lnTo>
                    <a:pt x="1044" y="23"/>
                  </a:lnTo>
                  <a:lnTo>
                    <a:pt x="1044" y="14"/>
                  </a:lnTo>
                  <a:lnTo>
                    <a:pt x="1021" y="11"/>
                  </a:lnTo>
                  <a:lnTo>
                    <a:pt x="1012" y="23"/>
                  </a:lnTo>
                  <a:lnTo>
                    <a:pt x="998" y="26"/>
                  </a:lnTo>
                  <a:lnTo>
                    <a:pt x="1004" y="41"/>
                  </a:lnTo>
                  <a:lnTo>
                    <a:pt x="1020" y="36"/>
                  </a:lnTo>
                  <a:lnTo>
                    <a:pt x="1020" y="52"/>
                  </a:lnTo>
                  <a:lnTo>
                    <a:pt x="1011" y="62"/>
                  </a:lnTo>
                  <a:lnTo>
                    <a:pt x="989" y="55"/>
                  </a:lnTo>
                  <a:lnTo>
                    <a:pt x="977" y="41"/>
                  </a:lnTo>
                  <a:lnTo>
                    <a:pt x="975" y="22"/>
                  </a:lnTo>
                  <a:lnTo>
                    <a:pt x="969" y="14"/>
                  </a:lnTo>
                  <a:lnTo>
                    <a:pt x="962" y="21"/>
                  </a:lnTo>
                  <a:lnTo>
                    <a:pt x="954" y="8"/>
                  </a:lnTo>
                  <a:lnTo>
                    <a:pt x="934" y="14"/>
                  </a:lnTo>
                  <a:lnTo>
                    <a:pt x="892" y="8"/>
                  </a:lnTo>
                  <a:lnTo>
                    <a:pt x="875" y="14"/>
                  </a:lnTo>
                  <a:lnTo>
                    <a:pt x="857" y="14"/>
                  </a:lnTo>
                  <a:lnTo>
                    <a:pt x="836" y="22"/>
                  </a:lnTo>
                  <a:lnTo>
                    <a:pt x="814" y="29"/>
                  </a:lnTo>
                  <a:lnTo>
                    <a:pt x="806" y="16"/>
                  </a:lnTo>
                  <a:lnTo>
                    <a:pt x="789" y="14"/>
                  </a:lnTo>
                  <a:lnTo>
                    <a:pt x="774" y="21"/>
                  </a:lnTo>
                  <a:lnTo>
                    <a:pt x="757" y="14"/>
                  </a:lnTo>
                  <a:lnTo>
                    <a:pt x="741" y="22"/>
                  </a:lnTo>
                  <a:lnTo>
                    <a:pt x="730" y="36"/>
                  </a:lnTo>
                  <a:lnTo>
                    <a:pt x="730" y="55"/>
                  </a:lnTo>
                  <a:lnTo>
                    <a:pt x="722" y="73"/>
                  </a:lnTo>
                  <a:lnTo>
                    <a:pt x="718" y="92"/>
                  </a:lnTo>
                  <a:lnTo>
                    <a:pt x="727" y="118"/>
                  </a:lnTo>
                  <a:lnTo>
                    <a:pt x="701" y="145"/>
                  </a:lnTo>
                  <a:lnTo>
                    <a:pt x="673" y="163"/>
                  </a:lnTo>
                  <a:lnTo>
                    <a:pt x="657" y="182"/>
                  </a:lnTo>
                  <a:lnTo>
                    <a:pt x="638" y="211"/>
                  </a:lnTo>
                  <a:lnTo>
                    <a:pt x="629" y="235"/>
                  </a:lnTo>
                  <a:lnTo>
                    <a:pt x="630" y="251"/>
                  </a:lnTo>
                  <a:lnTo>
                    <a:pt x="630" y="267"/>
                  </a:lnTo>
                  <a:lnTo>
                    <a:pt x="629" y="278"/>
                  </a:lnTo>
                  <a:lnTo>
                    <a:pt x="618" y="287"/>
                  </a:lnTo>
                  <a:lnTo>
                    <a:pt x="597" y="287"/>
                  </a:lnTo>
                  <a:lnTo>
                    <a:pt x="588" y="277"/>
                  </a:lnTo>
                  <a:lnTo>
                    <a:pt x="579" y="267"/>
                  </a:lnTo>
                  <a:lnTo>
                    <a:pt x="561" y="275"/>
                  </a:lnTo>
                  <a:lnTo>
                    <a:pt x="540" y="287"/>
                  </a:lnTo>
                  <a:lnTo>
                    <a:pt x="528" y="287"/>
                  </a:lnTo>
                  <a:lnTo>
                    <a:pt x="510" y="278"/>
                  </a:lnTo>
                  <a:lnTo>
                    <a:pt x="470" y="277"/>
                  </a:lnTo>
                  <a:lnTo>
                    <a:pt x="459" y="291"/>
                  </a:lnTo>
                  <a:lnTo>
                    <a:pt x="390" y="294"/>
                  </a:lnTo>
                  <a:lnTo>
                    <a:pt x="397" y="352"/>
                  </a:lnTo>
                  <a:lnTo>
                    <a:pt x="378" y="352"/>
                  </a:lnTo>
                  <a:lnTo>
                    <a:pt x="371" y="312"/>
                  </a:lnTo>
                  <a:lnTo>
                    <a:pt x="358" y="307"/>
                  </a:lnTo>
                  <a:lnTo>
                    <a:pt x="325" y="291"/>
                  </a:lnTo>
                  <a:lnTo>
                    <a:pt x="305" y="278"/>
                  </a:lnTo>
                  <a:lnTo>
                    <a:pt x="292" y="277"/>
                  </a:lnTo>
                  <a:lnTo>
                    <a:pt x="264" y="287"/>
                  </a:lnTo>
                  <a:lnTo>
                    <a:pt x="241" y="300"/>
                  </a:lnTo>
                  <a:lnTo>
                    <a:pt x="217" y="312"/>
                  </a:lnTo>
                  <a:lnTo>
                    <a:pt x="196" y="321"/>
                  </a:lnTo>
                  <a:lnTo>
                    <a:pt x="181" y="312"/>
                  </a:lnTo>
                  <a:lnTo>
                    <a:pt x="196" y="287"/>
                  </a:lnTo>
                  <a:lnTo>
                    <a:pt x="209" y="277"/>
                  </a:lnTo>
                  <a:lnTo>
                    <a:pt x="197" y="264"/>
                  </a:lnTo>
                  <a:lnTo>
                    <a:pt x="173" y="273"/>
                  </a:lnTo>
                  <a:lnTo>
                    <a:pt x="157" y="251"/>
                  </a:lnTo>
                  <a:lnTo>
                    <a:pt x="123" y="295"/>
                  </a:lnTo>
                  <a:lnTo>
                    <a:pt x="133" y="316"/>
                  </a:lnTo>
                  <a:lnTo>
                    <a:pt x="133" y="343"/>
                  </a:lnTo>
                  <a:lnTo>
                    <a:pt x="98" y="335"/>
                  </a:lnTo>
                  <a:lnTo>
                    <a:pt x="80" y="345"/>
                  </a:lnTo>
                  <a:lnTo>
                    <a:pt x="65" y="350"/>
                  </a:lnTo>
                  <a:lnTo>
                    <a:pt x="49" y="345"/>
                  </a:lnTo>
                  <a:lnTo>
                    <a:pt x="48" y="364"/>
                  </a:lnTo>
                  <a:lnTo>
                    <a:pt x="29" y="382"/>
                  </a:lnTo>
                  <a:lnTo>
                    <a:pt x="0" y="382"/>
                  </a:lnTo>
                  <a:lnTo>
                    <a:pt x="3" y="398"/>
                  </a:lnTo>
                  <a:lnTo>
                    <a:pt x="3" y="409"/>
                  </a:lnTo>
                  <a:lnTo>
                    <a:pt x="19" y="409"/>
                  </a:lnTo>
                  <a:lnTo>
                    <a:pt x="14" y="430"/>
                  </a:lnTo>
                  <a:lnTo>
                    <a:pt x="26" y="425"/>
                  </a:lnTo>
                  <a:lnTo>
                    <a:pt x="36" y="435"/>
                  </a:lnTo>
                  <a:lnTo>
                    <a:pt x="28" y="456"/>
                  </a:lnTo>
                  <a:lnTo>
                    <a:pt x="38" y="465"/>
                  </a:lnTo>
                  <a:lnTo>
                    <a:pt x="36" y="484"/>
                  </a:lnTo>
                  <a:lnTo>
                    <a:pt x="48" y="496"/>
                  </a:lnTo>
                  <a:lnTo>
                    <a:pt x="49" y="508"/>
                  </a:lnTo>
                  <a:lnTo>
                    <a:pt x="49" y="529"/>
                  </a:lnTo>
                  <a:lnTo>
                    <a:pt x="58" y="549"/>
                  </a:lnTo>
                  <a:lnTo>
                    <a:pt x="67" y="571"/>
                  </a:lnTo>
                  <a:lnTo>
                    <a:pt x="179" y="585"/>
                  </a:lnTo>
                </a:path>
              </a:pathLst>
            </a:custGeom>
            <a:solidFill>
              <a:srgbClr val="F0EAE7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1" name="Freeform 81"/>
            <p:cNvSpPr>
              <a:spLocks/>
            </p:cNvSpPr>
            <p:nvPr/>
          </p:nvSpPr>
          <p:spPr bwMode="auto">
            <a:xfrm>
              <a:off x="1057771" y="2210979"/>
              <a:ext cx="6411912" cy="1620899"/>
            </a:xfrm>
            <a:custGeom>
              <a:avLst/>
              <a:gdLst>
                <a:gd name="T0" fmla="*/ 2147483647 w 4757"/>
                <a:gd name="T1" fmla="*/ 2080246411 h 1202"/>
                <a:gd name="T2" fmla="*/ 2147483647 w 4757"/>
                <a:gd name="T3" fmla="*/ 2039932095 h 1202"/>
                <a:gd name="T4" fmla="*/ 2147483647 w 4757"/>
                <a:gd name="T5" fmla="*/ 1923018448 h 1202"/>
                <a:gd name="T6" fmla="*/ 2147483647 w 4757"/>
                <a:gd name="T7" fmla="*/ 1685161851 h 1202"/>
                <a:gd name="T8" fmla="*/ 2147483647 w 4757"/>
                <a:gd name="T9" fmla="*/ 1423114891 h 1202"/>
                <a:gd name="T10" fmla="*/ 2147483647 w 4757"/>
                <a:gd name="T11" fmla="*/ 1451334202 h 1202"/>
                <a:gd name="T12" fmla="*/ 2147483647 w 4757"/>
                <a:gd name="T13" fmla="*/ 1441256688 h 1202"/>
                <a:gd name="T14" fmla="*/ 2147483647 w 4757"/>
                <a:gd name="T15" fmla="*/ 1441256688 h 1202"/>
                <a:gd name="T16" fmla="*/ 2147483647 w 4757"/>
                <a:gd name="T17" fmla="*/ 1380784503 h 1202"/>
                <a:gd name="T18" fmla="*/ 2147483647 w 4757"/>
                <a:gd name="T19" fmla="*/ 1310233385 h 1202"/>
                <a:gd name="T20" fmla="*/ 2147483647 w 4757"/>
                <a:gd name="T21" fmla="*/ 1314264107 h 1202"/>
                <a:gd name="T22" fmla="*/ 2147483647 w 4757"/>
                <a:gd name="T23" fmla="*/ 1175177940 h 1202"/>
                <a:gd name="T24" fmla="*/ 2147483647 w 4757"/>
                <a:gd name="T25" fmla="*/ 1094547888 h 1202"/>
                <a:gd name="T26" fmla="*/ 2147483647 w 4757"/>
                <a:gd name="T27" fmla="*/ 1068343227 h 1202"/>
                <a:gd name="T28" fmla="*/ 2147483647 w 4757"/>
                <a:gd name="T29" fmla="*/ 957477792 h 1202"/>
                <a:gd name="T30" fmla="*/ 2147483647 w 4757"/>
                <a:gd name="T31" fmla="*/ 917163476 h 1202"/>
                <a:gd name="T32" fmla="*/ 2147483647 w 4757"/>
                <a:gd name="T33" fmla="*/ 937319924 h 1202"/>
                <a:gd name="T34" fmla="*/ 2147483647 w 4757"/>
                <a:gd name="T35" fmla="*/ 872817018 h 1202"/>
                <a:gd name="T36" fmla="*/ 2147483647 w 4757"/>
                <a:gd name="T37" fmla="*/ 828470560 h 1202"/>
                <a:gd name="T38" fmla="*/ 2147483647 w 4757"/>
                <a:gd name="T39" fmla="*/ 836533423 h 1202"/>
                <a:gd name="T40" fmla="*/ 2147483647 w 4757"/>
                <a:gd name="T41" fmla="*/ 657132763 h 1202"/>
                <a:gd name="T42" fmla="*/ 2147483647 w 4757"/>
                <a:gd name="T43" fmla="*/ 548281979 h 1202"/>
                <a:gd name="T44" fmla="*/ 2147483647 w 4757"/>
                <a:gd name="T45" fmla="*/ 516030526 h 1202"/>
                <a:gd name="T46" fmla="*/ 2147483647 w 4757"/>
                <a:gd name="T47" fmla="*/ 350739611 h 1202"/>
                <a:gd name="T48" fmla="*/ 2147483647 w 4757"/>
                <a:gd name="T49" fmla="*/ 193511647 h 1202"/>
                <a:gd name="T50" fmla="*/ 2147483647 w 4757"/>
                <a:gd name="T51" fmla="*/ 231809893 h 1202"/>
                <a:gd name="T52" fmla="*/ 2147483647 w 4757"/>
                <a:gd name="T53" fmla="*/ 247937039 h 1202"/>
                <a:gd name="T54" fmla="*/ 2147483647 w 4757"/>
                <a:gd name="T55" fmla="*/ 129007277 h 1202"/>
                <a:gd name="T56" fmla="*/ 2147483647 w 4757"/>
                <a:gd name="T57" fmla="*/ 110865479 h 1202"/>
                <a:gd name="T58" fmla="*/ 2147483647 w 4757"/>
                <a:gd name="T59" fmla="*/ 48377202 h 1202"/>
                <a:gd name="T60" fmla="*/ 2147483647 w 4757"/>
                <a:gd name="T61" fmla="*/ 278172421 h 1202"/>
                <a:gd name="T62" fmla="*/ 2147483647 w 4757"/>
                <a:gd name="T63" fmla="*/ 441447266 h 1202"/>
                <a:gd name="T64" fmla="*/ 2147483647 w 4757"/>
                <a:gd name="T65" fmla="*/ 360818545 h 1202"/>
                <a:gd name="T66" fmla="*/ 1006511057 w 4757"/>
                <a:gd name="T67" fmla="*/ 233825963 h 1202"/>
                <a:gd name="T68" fmla="*/ 892052342 w 4757"/>
                <a:gd name="T69" fmla="*/ 278172421 h 1202"/>
                <a:gd name="T70" fmla="*/ 906586632 w 4757"/>
                <a:gd name="T71" fmla="*/ 437416544 h 1202"/>
                <a:gd name="T72" fmla="*/ 826647362 w 4757"/>
                <a:gd name="T73" fmla="*/ 489825866 h 1202"/>
                <a:gd name="T74" fmla="*/ 803028297 w 4757"/>
                <a:gd name="T75" fmla="*/ 572470569 h 1202"/>
                <a:gd name="T76" fmla="*/ 797578781 w 4757"/>
                <a:gd name="T77" fmla="*/ 681321353 h 1202"/>
                <a:gd name="T78" fmla="*/ 697654188 w 4757"/>
                <a:gd name="T79" fmla="*/ 834517353 h 1202"/>
                <a:gd name="T80" fmla="*/ 704920659 w 4757"/>
                <a:gd name="T81" fmla="*/ 971587448 h 1202"/>
                <a:gd name="T82" fmla="*/ 677669033 w 4757"/>
                <a:gd name="T83" fmla="*/ 1054233571 h 1202"/>
                <a:gd name="T84" fmla="*/ 655866924 w 4757"/>
                <a:gd name="T85" fmla="*/ 1082454303 h 1202"/>
                <a:gd name="T86" fmla="*/ 577744608 w 4757"/>
                <a:gd name="T87" fmla="*/ 1205414742 h 1202"/>
                <a:gd name="T88" fmla="*/ 414232158 w 4757"/>
                <a:gd name="T89" fmla="*/ 1253791922 h 1202"/>
                <a:gd name="T90" fmla="*/ 494171428 w 4757"/>
                <a:gd name="T91" fmla="*/ 1296122309 h 1202"/>
                <a:gd name="T92" fmla="*/ 448751603 w 4757"/>
                <a:gd name="T93" fmla="*/ 1409003815 h 1202"/>
                <a:gd name="T94" fmla="*/ 406964339 w 4757"/>
                <a:gd name="T95" fmla="*/ 1540027473 h 1202"/>
                <a:gd name="T96" fmla="*/ 356093649 w 4757"/>
                <a:gd name="T97" fmla="*/ 1630736459 h 1202"/>
                <a:gd name="T98" fmla="*/ 243451805 w 4757"/>
                <a:gd name="T99" fmla="*/ 1783932282 h 1202"/>
                <a:gd name="T100" fmla="*/ 170780311 w 4757"/>
                <a:gd name="T101" fmla="*/ 1842388395 h 1202"/>
                <a:gd name="T102" fmla="*/ 256169140 w 4757"/>
                <a:gd name="T103" fmla="*/ 1927050589 h 1202"/>
                <a:gd name="T104" fmla="*/ 214383224 w 4757"/>
                <a:gd name="T105" fmla="*/ 2068152826 h 1202"/>
                <a:gd name="T106" fmla="*/ 92656648 w 4757"/>
                <a:gd name="T107" fmla="*/ 2147483647 h 1202"/>
                <a:gd name="T108" fmla="*/ 7267822 w 4757"/>
                <a:gd name="T109" fmla="*/ 2147483647 h 1202"/>
                <a:gd name="T110" fmla="*/ 775776672 w 4757"/>
                <a:gd name="T111" fmla="*/ 2147483647 h 1202"/>
                <a:gd name="T112" fmla="*/ 1940349314 w 4757"/>
                <a:gd name="T113" fmla="*/ 2147483647 h 1202"/>
                <a:gd name="T114" fmla="*/ 2094778339 w 4757"/>
                <a:gd name="T115" fmla="*/ 2147483647 h 1202"/>
                <a:gd name="T116" fmla="*/ 2147483647 w 4757"/>
                <a:gd name="T117" fmla="*/ 2147483647 h 1202"/>
                <a:gd name="T118" fmla="*/ 2147483647 w 4757"/>
                <a:gd name="T119" fmla="*/ 2147483647 h 1202"/>
                <a:gd name="T120" fmla="*/ 2147483647 w 4757"/>
                <a:gd name="T121" fmla="*/ 2147483647 h 120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757"/>
                <a:gd name="T184" fmla="*/ 0 h 1202"/>
                <a:gd name="T185" fmla="*/ 4757 w 4757"/>
                <a:gd name="T186" fmla="*/ 1202 h 120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757" h="1202">
                  <a:moveTo>
                    <a:pt x="3294" y="1191"/>
                  </a:moveTo>
                  <a:lnTo>
                    <a:pt x="3310" y="1127"/>
                  </a:lnTo>
                  <a:lnTo>
                    <a:pt x="3320" y="1051"/>
                  </a:lnTo>
                  <a:lnTo>
                    <a:pt x="3320" y="1032"/>
                  </a:lnTo>
                  <a:lnTo>
                    <a:pt x="3334" y="1019"/>
                  </a:lnTo>
                  <a:lnTo>
                    <a:pt x="3349" y="999"/>
                  </a:lnTo>
                  <a:lnTo>
                    <a:pt x="3367" y="1004"/>
                  </a:lnTo>
                  <a:lnTo>
                    <a:pt x="3378" y="1012"/>
                  </a:lnTo>
                  <a:lnTo>
                    <a:pt x="3396" y="1012"/>
                  </a:lnTo>
                  <a:lnTo>
                    <a:pt x="3414" y="1010"/>
                  </a:lnTo>
                  <a:lnTo>
                    <a:pt x="3452" y="991"/>
                  </a:lnTo>
                  <a:lnTo>
                    <a:pt x="3455" y="954"/>
                  </a:lnTo>
                  <a:lnTo>
                    <a:pt x="3466" y="942"/>
                  </a:lnTo>
                  <a:lnTo>
                    <a:pt x="3466" y="924"/>
                  </a:lnTo>
                  <a:lnTo>
                    <a:pt x="3466" y="890"/>
                  </a:lnTo>
                  <a:lnTo>
                    <a:pt x="3455" y="836"/>
                  </a:lnTo>
                  <a:lnTo>
                    <a:pt x="3446" y="787"/>
                  </a:lnTo>
                  <a:lnTo>
                    <a:pt x="3455" y="736"/>
                  </a:lnTo>
                  <a:lnTo>
                    <a:pt x="3463" y="706"/>
                  </a:lnTo>
                  <a:lnTo>
                    <a:pt x="3466" y="706"/>
                  </a:lnTo>
                  <a:lnTo>
                    <a:pt x="3479" y="710"/>
                  </a:lnTo>
                  <a:lnTo>
                    <a:pt x="3503" y="710"/>
                  </a:lnTo>
                  <a:lnTo>
                    <a:pt x="3521" y="708"/>
                  </a:lnTo>
                  <a:lnTo>
                    <a:pt x="3549" y="720"/>
                  </a:lnTo>
                  <a:lnTo>
                    <a:pt x="3588" y="730"/>
                  </a:lnTo>
                  <a:lnTo>
                    <a:pt x="3624" y="736"/>
                  </a:lnTo>
                  <a:lnTo>
                    <a:pt x="3647" y="720"/>
                  </a:lnTo>
                  <a:lnTo>
                    <a:pt x="3669" y="715"/>
                  </a:lnTo>
                  <a:lnTo>
                    <a:pt x="3694" y="710"/>
                  </a:lnTo>
                  <a:lnTo>
                    <a:pt x="3723" y="718"/>
                  </a:lnTo>
                  <a:lnTo>
                    <a:pt x="3752" y="718"/>
                  </a:lnTo>
                  <a:lnTo>
                    <a:pt x="3791" y="715"/>
                  </a:lnTo>
                  <a:lnTo>
                    <a:pt x="3835" y="710"/>
                  </a:lnTo>
                  <a:lnTo>
                    <a:pt x="3858" y="706"/>
                  </a:lnTo>
                  <a:lnTo>
                    <a:pt x="3863" y="698"/>
                  </a:lnTo>
                  <a:lnTo>
                    <a:pt x="3893" y="685"/>
                  </a:lnTo>
                  <a:lnTo>
                    <a:pt x="3920" y="679"/>
                  </a:lnTo>
                  <a:lnTo>
                    <a:pt x="3929" y="665"/>
                  </a:lnTo>
                  <a:lnTo>
                    <a:pt x="3939" y="657"/>
                  </a:lnTo>
                  <a:lnTo>
                    <a:pt x="3960" y="650"/>
                  </a:lnTo>
                  <a:lnTo>
                    <a:pt x="3978" y="645"/>
                  </a:lnTo>
                  <a:lnTo>
                    <a:pt x="4001" y="643"/>
                  </a:lnTo>
                  <a:lnTo>
                    <a:pt x="4014" y="650"/>
                  </a:lnTo>
                  <a:lnTo>
                    <a:pt x="4026" y="652"/>
                  </a:lnTo>
                  <a:lnTo>
                    <a:pt x="4045" y="622"/>
                  </a:lnTo>
                  <a:lnTo>
                    <a:pt x="4056" y="616"/>
                  </a:lnTo>
                  <a:lnTo>
                    <a:pt x="4063" y="598"/>
                  </a:lnTo>
                  <a:lnTo>
                    <a:pt x="4071" y="583"/>
                  </a:lnTo>
                  <a:lnTo>
                    <a:pt x="4074" y="575"/>
                  </a:lnTo>
                  <a:lnTo>
                    <a:pt x="4064" y="568"/>
                  </a:lnTo>
                  <a:lnTo>
                    <a:pt x="4071" y="544"/>
                  </a:lnTo>
                  <a:lnTo>
                    <a:pt x="4085" y="543"/>
                  </a:lnTo>
                  <a:lnTo>
                    <a:pt x="4100" y="540"/>
                  </a:lnTo>
                  <a:lnTo>
                    <a:pt x="4118" y="551"/>
                  </a:lnTo>
                  <a:lnTo>
                    <a:pt x="4132" y="557"/>
                  </a:lnTo>
                  <a:lnTo>
                    <a:pt x="4136" y="530"/>
                  </a:lnTo>
                  <a:lnTo>
                    <a:pt x="4136" y="507"/>
                  </a:lnTo>
                  <a:lnTo>
                    <a:pt x="4143" y="500"/>
                  </a:lnTo>
                  <a:lnTo>
                    <a:pt x="4161" y="490"/>
                  </a:lnTo>
                  <a:lnTo>
                    <a:pt x="4179" y="475"/>
                  </a:lnTo>
                  <a:lnTo>
                    <a:pt x="4198" y="471"/>
                  </a:lnTo>
                  <a:lnTo>
                    <a:pt x="4217" y="459"/>
                  </a:lnTo>
                  <a:lnTo>
                    <a:pt x="4232" y="472"/>
                  </a:lnTo>
                  <a:lnTo>
                    <a:pt x="4244" y="455"/>
                  </a:lnTo>
                  <a:lnTo>
                    <a:pt x="4258" y="455"/>
                  </a:lnTo>
                  <a:lnTo>
                    <a:pt x="4275" y="459"/>
                  </a:lnTo>
                  <a:lnTo>
                    <a:pt x="4272" y="476"/>
                  </a:lnTo>
                  <a:lnTo>
                    <a:pt x="4294" y="465"/>
                  </a:lnTo>
                  <a:lnTo>
                    <a:pt x="4325" y="476"/>
                  </a:lnTo>
                  <a:lnTo>
                    <a:pt x="4330" y="460"/>
                  </a:lnTo>
                  <a:lnTo>
                    <a:pt x="4339" y="445"/>
                  </a:lnTo>
                  <a:lnTo>
                    <a:pt x="4352" y="433"/>
                  </a:lnTo>
                  <a:lnTo>
                    <a:pt x="4367" y="422"/>
                  </a:lnTo>
                  <a:lnTo>
                    <a:pt x="4390" y="421"/>
                  </a:lnTo>
                  <a:lnTo>
                    <a:pt x="4412" y="411"/>
                  </a:lnTo>
                  <a:lnTo>
                    <a:pt x="4427" y="411"/>
                  </a:lnTo>
                  <a:lnTo>
                    <a:pt x="4432" y="397"/>
                  </a:lnTo>
                  <a:lnTo>
                    <a:pt x="4446" y="407"/>
                  </a:lnTo>
                  <a:lnTo>
                    <a:pt x="4462" y="418"/>
                  </a:lnTo>
                  <a:lnTo>
                    <a:pt x="4478" y="415"/>
                  </a:lnTo>
                  <a:lnTo>
                    <a:pt x="4489" y="431"/>
                  </a:lnTo>
                  <a:lnTo>
                    <a:pt x="4526" y="439"/>
                  </a:lnTo>
                  <a:lnTo>
                    <a:pt x="4620" y="348"/>
                  </a:lnTo>
                  <a:lnTo>
                    <a:pt x="4624" y="326"/>
                  </a:lnTo>
                  <a:lnTo>
                    <a:pt x="4623" y="315"/>
                  </a:lnTo>
                  <a:lnTo>
                    <a:pt x="4630" y="296"/>
                  </a:lnTo>
                  <a:lnTo>
                    <a:pt x="4645" y="274"/>
                  </a:lnTo>
                  <a:lnTo>
                    <a:pt x="4671" y="272"/>
                  </a:lnTo>
                  <a:lnTo>
                    <a:pt x="4689" y="285"/>
                  </a:lnTo>
                  <a:lnTo>
                    <a:pt x="4705" y="284"/>
                  </a:lnTo>
                  <a:lnTo>
                    <a:pt x="4724" y="285"/>
                  </a:lnTo>
                  <a:lnTo>
                    <a:pt x="4709" y="256"/>
                  </a:lnTo>
                  <a:lnTo>
                    <a:pt x="4708" y="231"/>
                  </a:lnTo>
                  <a:lnTo>
                    <a:pt x="4716" y="219"/>
                  </a:lnTo>
                  <a:lnTo>
                    <a:pt x="4719" y="193"/>
                  </a:lnTo>
                  <a:lnTo>
                    <a:pt x="4725" y="174"/>
                  </a:lnTo>
                  <a:lnTo>
                    <a:pt x="4725" y="155"/>
                  </a:lnTo>
                  <a:lnTo>
                    <a:pt x="4730" y="132"/>
                  </a:lnTo>
                  <a:lnTo>
                    <a:pt x="4743" y="106"/>
                  </a:lnTo>
                  <a:lnTo>
                    <a:pt x="4756" y="96"/>
                  </a:lnTo>
                  <a:lnTo>
                    <a:pt x="4570" y="91"/>
                  </a:lnTo>
                  <a:lnTo>
                    <a:pt x="4547" y="102"/>
                  </a:lnTo>
                  <a:lnTo>
                    <a:pt x="4511" y="105"/>
                  </a:lnTo>
                  <a:lnTo>
                    <a:pt x="4348" y="115"/>
                  </a:lnTo>
                  <a:lnTo>
                    <a:pt x="4129" y="102"/>
                  </a:lnTo>
                  <a:lnTo>
                    <a:pt x="3648" y="119"/>
                  </a:lnTo>
                  <a:lnTo>
                    <a:pt x="3647" y="123"/>
                  </a:lnTo>
                  <a:lnTo>
                    <a:pt x="3448" y="123"/>
                  </a:lnTo>
                  <a:lnTo>
                    <a:pt x="3309" y="123"/>
                  </a:lnTo>
                  <a:lnTo>
                    <a:pt x="3045" y="105"/>
                  </a:lnTo>
                  <a:lnTo>
                    <a:pt x="2768" y="91"/>
                  </a:lnTo>
                  <a:lnTo>
                    <a:pt x="2170" y="64"/>
                  </a:lnTo>
                  <a:lnTo>
                    <a:pt x="2126" y="62"/>
                  </a:lnTo>
                  <a:lnTo>
                    <a:pt x="2088" y="74"/>
                  </a:lnTo>
                  <a:lnTo>
                    <a:pt x="2062" y="64"/>
                  </a:lnTo>
                  <a:lnTo>
                    <a:pt x="1608" y="55"/>
                  </a:lnTo>
                  <a:lnTo>
                    <a:pt x="1392" y="51"/>
                  </a:lnTo>
                  <a:lnTo>
                    <a:pt x="1392" y="14"/>
                  </a:lnTo>
                  <a:lnTo>
                    <a:pt x="1272" y="0"/>
                  </a:lnTo>
                  <a:lnTo>
                    <a:pt x="1279" y="24"/>
                  </a:lnTo>
                  <a:lnTo>
                    <a:pt x="1279" y="57"/>
                  </a:lnTo>
                  <a:lnTo>
                    <a:pt x="1282" y="82"/>
                  </a:lnTo>
                  <a:lnTo>
                    <a:pt x="1282" y="119"/>
                  </a:lnTo>
                  <a:lnTo>
                    <a:pt x="1275" y="138"/>
                  </a:lnTo>
                  <a:lnTo>
                    <a:pt x="1266" y="166"/>
                  </a:lnTo>
                  <a:lnTo>
                    <a:pt x="1270" y="211"/>
                  </a:lnTo>
                  <a:lnTo>
                    <a:pt x="1254" y="201"/>
                  </a:lnTo>
                  <a:lnTo>
                    <a:pt x="1254" y="219"/>
                  </a:lnTo>
                  <a:lnTo>
                    <a:pt x="1243" y="205"/>
                  </a:lnTo>
                  <a:lnTo>
                    <a:pt x="1230" y="197"/>
                  </a:lnTo>
                  <a:lnTo>
                    <a:pt x="1242" y="190"/>
                  </a:lnTo>
                  <a:lnTo>
                    <a:pt x="1258" y="179"/>
                  </a:lnTo>
                  <a:lnTo>
                    <a:pt x="1264" y="134"/>
                  </a:lnTo>
                  <a:lnTo>
                    <a:pt x="1011" y="127"/>
                  </a:lnTo>
                  <a:lnTo>
                    <a:pt x="851" y="124"/>
                  </a:lnTo>
                  <a:lnTo>
                    <a:pt x="554" y="116"/>
                  </a:lnTo>
                  <a:lnTo>
                    <a:pt x="538" y="133"/>
                  </a:lnTo>
                  <a:lnTo>
                    <a:pt x="518" y="144"/>
                  </a:lnTo>
                  <a:lnTo>
                    <a:pt x="501" y="138"/>
                  </a:lnTo>
                  <a:lnTo>
                    <a:pt x="491" y="138"/>
                  </a:lnTo>
                  <a:lnTo>
                    <a:pt x="482" y="149"/>
                  </a:lnTo>
                  <a:lnTo>
                    <a:pt x="494" y="172"/>
                  </a:lnTo>
                  <a:lnTo>
                    <a:pt x="499" y="193"/>
                  </a:lnTo>
                  <a:lnTo>
                    <a:pt x="499" y="217"/>
                  </a:lnTo>
                  <a:lnTo>
                    <a:pt x="476" y="231"/>
                  </a:lnTo>
                  <a:lnTo>
                    <a:pt x="449" y="222"/>
                  </a:lnTo>
                  <a:lnTo>
                    <a:pt x="435" y="231"/>
                  </a:lnTo>
                  <a:lnTo>
                    <a:pt x="455" y="243"/>
                  </a:lnTo>
                  <a:lnTo>
                    <a:pt x="476" y="251"/>
                  </a:lnTo>
                  <a:lnTo>
                    <a:pt x="482" y="270"/>
                  </a:lnTo>
                  <a:lnTo>
                    <a:pt x="465" y="283"/>
                  </a:lnTo>
                  <a:lnTo>
                    <a:pt x="442" y="284"/>
                  </a:lnTo>
                  <a:lnTo>
                    <a:pt x="420" y="287"/>
                  </a:lnTo>
                  <a:lnTo>
                    <a:pt x="397" y="284"/>
                  </a:lnTo>
                  <a:lnTo>
                    <a:pt x="424" y="316"/>
                  </a:lnTo>
                  <a:lnTo>
                    <a:pt x="439" y="338"/>
                  </a:lnTo>
                  <a:lnTo>
                    <a:pt x="439" y="359"/>
                  </a:lnTo>
                  <a:lnTo>
                    <a:pt x="420" y="374"/>
                  </a:lnTo>
                  <a:lnTo>
                    <a:pt x="403" y="397"/>
                  </a:lnTo>
                  <a:lnTo>
                    <a:pt x="384" y="414"/>
                  </a:lnTo>
                  <a:lnTo>
                    <a:pt x="369" y="435"/>
                  </a:lnTo>
                  <a:lnTo>
                    <a:pt x="377" y="453"/>
                  </a:lnTo>
                  <a:lnTo>
                    <a:pt x="380" y="469"/>
                  </a:lnTo>
                  <a:lnTo>
                    <a:pt x="388" y="482"/>
                  </a:lnTo>
                  <a:lnTo>
                    <a:pt x="403" y="495"/>
                  </a:lnTo>
                  <a:lnTo>
                    <a:pt x="407" y="515"/>
                  </a:lnTo>
                  <a:lnTo>
                    <a:pt x="390" y="530"/>
                  </a:lnTo>
                  <a:lnTo>
                    <a:pt x="373" y="523"/>
                  </a:lnTo>
                  <a:lnTo>
                    <a:pt x="361" y="515"/>
                  </a:lnTo>
                  <a:lnTo>
                    <a:pt x="345" y="515"/>
                  </a:lnTo>
                  <a:lnTo>
                    <a:pt x="337" y="530"/>
                  </a:lnTo>
                  <a:lnTo>
                    <a:pt x="361" y="537"/>
                  </a:lnTo>
                  <a:lnTo>
                    <a:pt x="369" y="551"/>
                  </a:lnTo>
                  <a:lnTo>
                    <a:pt x="365" y="573"/>
                  </a:lnTo>
                  <a:lnTo>
                    <a:pt x="347" y="587"/>
                  </a:lnTo>
                  <a:lnTo>
                    <a:pt x="318" y="598"/>
                  </a:lnTo>
                  <a:lnTo>
                    <a:pt x="295" y="610"/>
                  </a:lnTo>
                  <a:lnTo>
                    <a:pt x="271" y="617"/>
                  </a:lnTo>
                  <a:lnTo>
                    <a:pt x="247" y="617"/>
                  </a:lnTo>
                  <a:lnTo>
                    <a:pt x="228" y="622"/>
                  </a:lnTo>
                  <a:lnTo>
                    <a:pt x="228" y="642"/>
                  </a:lnTo>
                  <a:lnTo>
                    <a:pt x="247" y="648"/>
                  </a:lnTo>
                  <a:lnTo>
                    <a:pt x="259" y="642"/>
                  </a:lnTo>
                  <a:lnTo>
                    <a:pt x="272" y="643"/>
                  </a:lnTo>
                  <a:lnTo>
                    <a:pt x="281" y="659"/>
                  </a:lnTo>
                  <a:lnTo>
                    <a:pt x="272" y="677"/>
                  </a:lnTo>
                  <a:lnTo>
                    <a:pt x="254" y="689"/>
                  </a:lnTo>
                  <a:lnTo>
                    <a:pt x="247" y="699"/>
                  </a:lnTo>
                  <a:lnTo>
                    <a:pt x="252" y="720"/>
                  </a:lnTo>
                  <a:lnTo>
                    <a:pt x="254" y="743"/>
                  </a:lnTo>
                  <a:lnTo>
                    <a:pt x="246" y="758"/>
                  </a:lnTo>
                  <a:lnTo>
                    <a:pt x="224" y="764"/>
                  </a:lnTo>
                  <a:lnTo>
                    <a:pt x="204" y="760"/>
                  </a:lnTo>
                  <a:lnTo>
                    <a:pt x="191" y="766"/>
                  </a:lnTo>
                  <a:lnTo>
                    <a:pt x="191" y="785"/>
                  </a:lnTo>
                  <a:lnTo>
                    <a:pt x="196" y="809"/>
                  </a:lnTo>
                  <a:lnTo>
                    <a:pt x="171" y="817"/>
                  </a:lnTo>
                  <a:lnTo>
                    <a:pt x="148" y="839"/>
                  </a:lnTo>
                  <a:lnTo>
                    <a:pt x="134" y="862"/>
                  </a:lnTo>
                  <a:lnTo>
                    <a:pt x="134" y="885"/>
                  </a:lnTo>
                  <a:lnTo>
                    <a:pt x="127" y="903"/>
                  </a:lnTo>
                  <a:lnTo>
                    <a:pt x="110" y="903"/>
                  </a:lnTo>
                  <a:lnTo>
                    <a:pt x="93" y="898"/>
                  </a:lnTo>
                  <a:lnTo>
                    <a:pt x="94" y="914"/>
                  </a:lnTo>
                  <a:lnTo>
                    <a:pt x="110" y="915"/>
                  </a:lnTo>
                  <a:lnTo>
                    <a:pt x="134" y="919"/>
                  </a:lnTo>
                  <a:lnTo>
                    <a:pt x="135" y="934"/>
                  </a:lnTo>
                  <a:lnTo>
                    <a:pt x="141" y="956"/>
                  </a:lnTo>
                  <a:lnTo>
                    <a:pt x="148" y="984"/>
                  </a:lnTo>
                  <a:lnTo>
                    <a:pt x="150" y="1005"/>
                  </a:lnTo>
                  <a:lnTo>
                    <a:pt x="134" y="1019"/>
                  </a:lnTo>
                  <a:lnTo>
                    <a:pt x="118" y="1026"/>
                  </a:lnTo>
                  <a:lnTo>
                    <a:pt x="92" y="1024"/>
                  </a:lnTo>
                  <a:lnTo>
                    <a:pt x="89" y="1038"/>
                  </a:lnTo>
                  <a:lnTo>
                    <a:pt x="72" y="1069"/>
                  </a:lnTo>
                  <a:lnTo>
                    <a:pt x="51" y="1077"/>
                  </a:lnTo>
                  <a:lnTo>
                    <a:pt x="35" y="1080"/>
                  </a:lnTo>
                  <a:lnTo>
                    <a:pt x="16" y="1073"/>
                  </a:lnTo>
                  <a:lnTo>
                    <a:pt x="0" y="1073"/>
                  </a:lnTo>
                  <a:lnTo>
                    <a:pt x="4" y="1090"/>
                  </a:lnTo>
                  <a:lnTo>
                    <a:pt x="361" y="1106"/>
                  </a:lnTo>
                  <a:lnTo>
                    <a:pt x="4" y="1089"/>
                  </a:lnTo>
                  <a:lnTo>
                    <a:pt x="362" y="1106"/>
                  </a:lnTo>
                  <a:lnTo>
                    <a:pt x="427" y="1113"/>
                  </a:lnTo>
                  <a:lnTo>
                    <a:pt x="582" y="1119"/>
                  </a:lnTo>
                  <a:lnTo>
                    <a:pt x="642" y="1127"/>
                  </a:lnTo>
                  <a:lnTo>
                    <a:pt x="835" y="1135"/>
                  </a:lnTo>
                  <a:lnTo>
                    <a:pt x="1068" y="1148"/>
                  </a:lnTo>
                  <a:lnTo>
                    <a:pt x="1069" y="1148"/>
                  </a:lnTo>
                  <a:lnTo>
                    <a:pt x="1145" y="1148"/>
                  </a:lnTo>
                  <a:lnTo>
                    <a:pt x="1147" y="1148"/>
                  </a:lnTo>
                  <a:lnTo>
                    <a:pt x="1153" y="1126"/>
                  </a:lnTo>
                  <a:lnTo>
                    <a:pt x="1481" y="1138"/>
                  </a:lnTo>
                  <a:lnTo>
                    <a:pt x="1691" y="1150"/>
                  </a:lnTo>
                  <a:lnTo>
                    <a:pt x="1706" y="1151"/>
                  </a:lnTo>
                  <a:lnTo>
                    <a:pt x="1705" y="1151"/>
                  </a:lnTo>
                  <a:lnTo>
                    <a:pt x="1929" y="1158"/>
                  </a:lnTo>
                  <a:lnTo>
                    <a:pt x="2193" y="1170"/>
                  </a:lnTo>
                  <a:lnTo>
                    <a:pt x="2435" y="1180"/>
                  </a:lnTo>
                  <a:lnTo>
                    <a:pt x="2611" y="1188"/>
                  </a:lnTo>
                  <a:lnTo>
                    <a:pt x="2709" y="1195"/>
                  </a:lnTo>
                  <a:lnTo>
                    <a:pt x="2918" y="1198"/>
                  </a:lnTo>
                  <a:lnTo>
                    <a:pt x="2923" y="1194"/>
                  </a:lnTo>
                  <a:lnTo>
                    <a:pt x="3129" y="1201"/>
                  </a:lnTo>
                  <a:lnTo>
                    <a:pt x="3183" y="1190"/>
                  </a:lnTo>
                  <a:lnTo>
                    <a:pt x="3293" y="1190"/>
                  </a:lnTo>
                  <a:lnTo>
                    <a:pt x="3294" y="1191"/>
                  </a:lnTo>
                </a:path>
              </a:pathLst>
            </a:custGeom>
            <a:solidFill>
              <a:srgbClr val="F0EAE7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" name="Line 82"/>
            <p:cNvSpPr>
              <a:spLocks noChangeShapeType="1"/>
            </p:cNvSpPr>
            <p:nvPr/>
          </p:nvSpPr>
          <p:spPr bwMode="auto">
            <a:xfrm flipV="1">
              <a:off x="5553546" y="3748657"/>
              <a:ext cx="7938" cy="3317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" name="Freeform 83"/>
            <p:cNvSpPr>
              <a:spLocks/>
            </p:cNvSpPr>
            <p:nvPr/>
          </p:nvSpPr>
          <p:spPr bwMode="auto">
            <a:xfrm>
              <a:off x="5571009" y="3703422"/>
              <a:ext cx="25400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33851141 h 18"/>
                <a:gd name="T4" fmla="*/ 33851141 w 18"/>
                <a:gd name="T5" fmla="*/ 0 h 18"/>
                <a:gd name="T6" fmla="*/ 0 60000 65536"/>
                <a:gd name="T7" fmla="*/ 0 60000 65536"/>
                <a:gd name="T8" fmla="*/ 0 60000 65536"/>
                <a:gd name="T9" fmla="*/ 0 w 18"/>
                <a:gd name="T10" fmla="*/ 0 h 18"/>
                <a:gd name="T11" fmla="*/ 18 w 18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8">
                  <a:moveTo>
                    <a:pt x="0" y="17"/>
                  </a:moveTo>
                  <a:lnTo>
                    <a:pt x="0" y="17"/>
                  </a:lnTo>
                  <a:lnTo>
                    <a:pt x="17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4" name="Line 84"/>
            <p:cNvSpPr>
              <a:spLocks noChangeShapeType="1"/>
            </p:cNvSpPr>
            <p:nvPr/>
          </p:nvSpPr>
          <p:spPr bwMode="auto">
            <a:xfrm>
              <a:off x="5580534" y="3665728"/>
              <a:ext cx="2063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5" name="Freeform 85"/>
            <p:cNvSpPr>
              <a:spLocks/>
            </p:cNvSpPr>
            <p:nvPr/>
          </p:nvSpPr>
          <p:spPr bwMode="auto">
            <a:xfrm>
              <a:off x="5585296" y="3600891"/>
              <a:ext cx="22225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33851141 h 18"/>
                <a:gd name="T4" fmla="*/ 25916818 w 18"/>
                <a:gd name="T5" fmla="*/ 0 h 18"/>
                <a:gd name="T6" fmla="*/ 0 60000 65536"/>
                <a:gd name="T7" fmla="*/ 0 60000 65536"/>
                <a:gd name="T8" fmla="*/ 0 60000 65536"/>
                <a:gd name="T9" fmla="*/ 0 w 18"/>
                <a:gd name="T10" fmla="*/ 0 h 18"/>
                <a:gd name="T11" fmla="*/ 18 w 18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8">
                  <a:moveTo>
                    <a:pt x="0" y="17"/>
                  </a:moveTo>
                  <a:lnTo>
                    <a:pt x="0" y="17"/>
                  </a:lnTo>
                  <a:lnTo>
                    <a:pt x="17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6" name="Freeform 86"/>
            <p:cNvSpPr>
              <a:spLocks/>
            </p:cNvSpPr>
            <p:nvPr/>
          </p:nvSpPr>
          <p:spPr bwMode="auto">
            <a:xfrm>
              <a:off x="5586884" y="3575259"/>
              <a:ext cx="1587" cy="27141"/>
            </a:xfrm>
            <a:custGeom>
              <a:avLst/>
              <a:gdLst>
                <a:gd name="T0" fmla="*/ 0 w 1"/>
                <a:gd name="T1" fmla="*/ 38784844 h 20"/>
                <a:gd name="T2" fmla="*/ 0 w 1"/>
                <a:gd name="T3" fmla="*/ 6123623 h 20"/>
                <a:gd name="T4" fmla="*/ 0 w 1"/>
                <a:gd name="T5" fmla="*/ 0 h 20"/>
                <a:gd name="T6" fmla="*/ 0 60000 65536"/>
                <a:gd name="T7" fmla="*/ 0 60000 65536"/>
                <a:gd name="T8" fmla="*/ 0 60000 65536"/>
                <a:gd name="T9" fmla="*/ 0 w 1"/>
                <a:gd name="T10" fmla="*/ 0 h 20"/>
                <a:gd name="T11" fmla="*/ 1 w 1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0">
                  <a:moveTo>
                    <a:pt x="0" y="19"/>
                  </a:move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7" name="Freeform 87"/>
            <p:cNvSpPr>
              <a:spLocks/>
            </p:cNvSpPr>
            <p:nvPr/>
          </p:nvSpPr>
          <p:spPr bwMode="auto">
            <a:xfrm>
              <a:off x="5621809" y="3531532"/>
              <a:ext cx="22225" cy="24125"/>
            </a:xfrm>
            <a:custGeom>
              <a:avLst/>
              <a:gdLst>
                <a:gd name="T0" fmla="*/ 0 w 17"/>
                <a:gd name="T1" fmla="*/ 33851141 h 18"/>
                <a:gd name="T2" fmla="*/ 0 w 17"/>
                <a:gd name="T3" fmla="*/ 33851141 h 18"/>
                <a:gd name="T4" fmla="*/ 27347207 w 17"/>
                <a:gd name="T5" fmla="*/ 0 h 18"/>
                <a:gd name="T6" fmla="*/ 0 60000 65536"/>
                <a:gd name="T7" fmla="*/ 0 60000 65536"/>
                <a:gd name="T8" fmla="*/ 0 60000 65536"/>
                <a:gd name="T9" fmla="*/ 0 w 17"/>
                <a:gd name="T10" fmla="*/ 0 h 18"/>
                <a:gd name="T11" fmla="*/ 17 w 17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" h="18">
                  <a:moveTo>
                    <a:pt x="0" y="17"/>
                  </a:moveTo>
                  <a:lnTo>
                    <a:pt x="0" y="17"/>
                  </a:lnTo>
                  <a:lnTo>
                    <a:pt x="16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8" name="Freeform 88"/>
            <p:cNvSpPr>
              <a:spLocks/>
            </p:cNvSpPr>
            <p:nvPr/>
          </p:nvSpPr>
          <p:spPr bwMode="auto">
            <a:xfrm>
              <a:off x="5659909" y="3545102"/>
              <a:ext cx="23812" cy="27141"/>
            </a:xfrm>
            <a:custGeom>
              <a:avLst/>
              <a:gdLst>
                <a:gd name="T0" fmla="*/ 0 w 18"/>
                <a:gd name="T1" fmla="*/ 0 h 18"/>
                <a:gd name="T2" fmla="*/ 0 w 18"/>
                <a:gd name="T3" fmla="*/ 0 h 18"/>
                <a:gd name="T4" fmla="*/ 29750446 w 18"/>
                <a:gd name="T5" fmla="*/ 42843444 h 18"/>
                <a:gd name="T6" fmla="*/ 0 60000 65536"/>
                <a:gd name="T7" fmla="*/ 0 60000 65536"/>
                <a:gd name="T8" fmla="*/ 0 60000 65536"/>
                <a:gd name="T9" fmla="*/ 0 w 18"/>
                <a:gd name="T10" fmla="*/ 0 h 18"/>
                <a:gd name="T11" fmla="*/ 18 w 18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8">
                  <a:moveTo>
                    <a:pt x="0" y="0"/>
                  </a:moveTo>
                  <a:lnTo>
                    <a:pt x="0" y="0"/>
                  </a:lnTo>
                  <a:lnTo>
                    <a:pt x="17" y="17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9" name="Line 89"/>
            <p:cNvSpPr>
              <a:spLocks noChangeShapeType="1"/>
            </p:cNvSpPr>
            <p:nvPr/>
          </p:nvSpPr>
          <p:spPr bwMode="auto">
            <a:xfrm>
              <a:off x="5713884" y="3545102"/>
              <a:ext cx="238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0" name="Line 90"/>
            <p:cNvSpPr>
              <a:spLocks noChangeShapeType="1"/>
            </p:cNvSpPr>
            <p:nvPr/>
          </p:nvSpPr>
          <p:spPr bwMode="auto">
            <a:xfrm flipV="1">
              <a:off x="5723409" y="3528516"/>
              <a:ext cx="20637" cy="1357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1" name="Line 91"/>
            <p:cNvSpPr>
              <a:spLocks noChangeShapeType="1"/>
            </p:cNvSpPr>
            <p:nvPr/>
          </p:nvSpPr>
          <p:spPr bwMode="auto">
            <a:xfrm>
              <a:off x="5763096" y="3496852"/>
              <a:ext cx="254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" name="Freeform 92"/>
            <p:cNvSpPr>
              <a:spLocks/>
            </p:cNvSpPr>
            <p:nvPr/>
          </p:nvSpPr>
          <p:spPr bwMode="auto">
            <a:xfrm>
              <a:off x="5780559" y="3453125"/>
              <a:ext cx="25400" cy="25633"/>
            </a:xfrm>
            <a:custGeom>
              <a:avLst/>
              <a:gdLst>
                <a:gd name="T0" fmla="*/ 0 w 18"/>
                <a:gd name="T1" fmla="*/ 38216503 h 18"/>
                <a:gd name="T2" fmla="*/ 0 w 18"/>
                <a:gd name="T3" fmla="*/ 38216503 h 18"/>
                <a:gd name="T4" fmla="*/ 33851141 w 18"/>
                <a:gd name="T5" fmla="*/ 0 h 18"/>
                <a:gd name="T6" fmla="*/ 0 60000 65536"/>
                <a:gd name="T7" fmla="*/ 0 60000 65536"/>
                <a:gd name="T8" fmla="*/ 0 60000 65536"/>
                <a:gd name="T9" fmla="*/ 0 w 18"/>
                <a:gd name="T10" fmla="*/ 0 h 18"/>
                <a:gd name="T11" fmla="*/ 18 w 18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8">
                  <a:moveTo>
                    <a:pt x="0" y="17"/>
                  </a:moveTo>
                  <a:lnTo>
                    <a:pt x="0" y="17"/>
                  </a:lnTo>
                  <a:lnTo>
                    <a:pt x="17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3" name="Freeform 93"/>
            <p:cNvSpPr>
              <a:spLocks/>
            </p:cNvSpPr>
            <p:nvPr/>
          </p:nvSpPr>
          <p:spPr bwMode="auto">
            <a:xfrm>
              <a:off x="5782146" y="3383766"/>
              <a:ext cx="3175" cy="27141"/>
            </a:xfrm>
            <a:custGeom>
              <a:avLst/>
              <a:gdLst>
                <a:gd name="T0" fmla="*/ 0 w 1"/>
                <a:gd name="T1" fmla="*/ 42843444 h 18"/>
                <a:gd name="T2" fmla="*/ 0 w 1"/>
                <a:gd name="T3" fmla="*/ 15120937 h 18"/>
                <a:gd name="T4" fmla="*/ 0 w 1"/>
                <a:gd name="T5" fmla="*/ 0 h 18"/>
                <a:gd name="T6" fmla="*/ 0 60000 65536"/>
                <a:gd name="T7" fmla="*/ 0 60000 65536"/>
                <a:gd name="T8" fmla="*/ 0 60000 65536"/>
                <a:gd name="T9" fmla="*/ 0 w 1"/>
                <a:gd name="T10" fmla="*/ 0 h 18"/>
                <a:gd name="T11" fmla="*/ 1 w 1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8">
                  <a:moveTo>
                    <a:pt x="0" y="17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4" name="Line 94"/>
            <p:cNvSpPr>
              <a:spLocks noChangeShapeType="1"/>
            </p:cNvSpPr>
            <p:nvPr/>
          </p:nvSpPr>
          <p:spPr bwMode="auto">
            <a:xfrm flipH="1" flipV="1">
              <a:off x="5778971" y="3371703"/>
              <a:ext cx="1588" cy="75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5" name="Line 95"/>
            <p:cNvSpPr>
              <a:spLocks noChangeShapeType="1"/>
            </p:cNvSpPr>
            <p:nvPr/>
          </p:nvSpPr>
          <p:spPr bwMode="auto">
            <a:xfrm>
              <a:off x="5771034" y="3327977"/>
              <a:ext cx="2063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6" name="Line 96"/>
            <p:cNvSpPr>
              <a:spLocks noChangeShapeType="1"/>
            </p:cNvSpPr>
            <p:nvPr/>
          </p:nvSpPr>
          <p:spPr bwMode="auto">
            <a:xfrm>
              <a:off x="5761509" y="3287266"/>
              <a:ext cx="238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7" name="Line 97"/>
            <p:cNvSpPr>
              <a:spLocks noChangeShapeType="1"/>
            </p:cNvSpPr>
            <p:nvPr/>
          </p:nvSpPr>
          <p:spPr bwMode="auto">
            <a:xfrm flipV="1">
              <a:off x="5756746" y="3198305"/>
              <a:ext cx="6350" cy="346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8" name="Line 98"/>
            <p:cNvSpPr>
              <a:spLocks noChangeShapeType="1"/>
            </p:cNvSpPr>
            <p:nvPr/>
          </p:nvSpPr>
          <p:spPr bwMode="auto">
            <a:xfrm>
              <a:off x="5772621" y="3157594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9" name="Line 99"/>
            <p:cNvSpPr>
              <a:spLocks noChangeShapeType="1"/>
            </p:cNvSpPr>
            <p:nvPr/>
          </p:nvSpPr>
          <p:spPr bwMode="auto">
            <a:xfrm>
              <a:off x="5801196" y="3141008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0" name="Freeform 100"/>
            <p:cNvSpPr>
              <a:spLocks/>
            </p:cNvSpPr>
            <p:nvPr/>
          </p:nvSpPr>
          <p:spPr bwMode="auto">
            <a:xfrm>
              <a:off x="5853584" y="3139500"/>
              <a:ext cx="22225" cy="1508"/>
            </a:xfrm>
            <a:custGeom>
              <a:avLst/>
              <a:gdLst>
                <a:gd name="T0" fmla="*/ 0 w 18"/>
                <a:gd name="T1" fmla="*/ 0 h 1"/>
                <a:gd name="T2" fmla="*/ 0 w 18"/>
                <a:gd name="T3" fmla="*/ 0 h 1"/>
                <a:gd name="T4" fmla="*/ 25916818 w 18"/>
                <a:gd name="T5" fmla="*/ 0 h 1"/>
                <a:gd name="T6" fmla="*/ 0 60000 65536"/>
                <a:gd name="T7" fmla="*/ 0 60000 65536"/>
                <a:gd name="T8" fmla="*/ 0 60000 65536"/>
                <a:gd name="T9" fmla="*/ 0 w 18"/>
                <a:gd name="T10" fmla="*/ 0 h 1"/>
                <a:gd name="T11" fmla="*/ 18 w 18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1" name="Line 101"/>
            <p:cNvSpPr>
              <a:spLocks noChangeShapeType="1"/>
            </p:cNvSpPr>
            <p:nvPr/>
          </p:nvSpPr>
          <p:spPr bwMode="auto">
            <a:xfrm>
              <a:off x="5861521" y="3141008"/>
              <a:ext cx="22225" cy="904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2" name="Line 102"/>
            <p:cNvSpPr>
              <a:spLocks noChangeShapeType="1"/>
            </p:cNvSpPr>
            <p:nvPr/>
          </p:nvSpPr>
          <p:spPr bwMode="auto">
            <a:xfrm>
              <a:off x="5928196" y="3163625"/>
              <a:ext cx="190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3" name="Line 103"/>
            <p:cNvSpPr>
              <a:spLocks noChangeShapeType="1"/>
            </p:cNvSpPr>
            <p:nvPr/>
          </p:nvSpPr>
          <p:spPr bwMode="auto">
            <a:xfrm>
              <a:off x="5967884" y="3174180"/>
              <a:ext cx="2063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4" name="Freeform 104"/>
            <p:cNvSpPr>
              <a:spLocks/>
            </p:cNvSpPr>
            <p:nvPr/>
          </p:nvSpPr>
          <p:spPr bwMode="auto">
            <a:xfrm>
              <a:off x="6020271" y="3153071"/>
              <a:ext cx="23813" cy="25632"/>
            </a:xfrm>
            <a:custGeom>
              <a:avLst/>
              <a:gdLst>
                <a:gd name="T0" fmla="*/ 0 w 17"/>
                <a:gd name="T1" fmla="*/ 38213588 h 18"/>
                <a:gd name="T2" fmla="*/ 0 w 17"/>
                <a:gd name="T3" fmla="*/ 38213588 h 18"/>
                <a:gd name="T4" fmla="*/ 31393935 w 17"/>
                <a:gd name="T5" fmla="*/ 0 h 18"/>
                <a:gd name="T6" fmla="*/ 0 60000 65536"/>
                <a:gd name="T7" fmla="*/ 0 60000 65536"/>
                <a:gd name="T8" fmla="*/ 0 60000 65536"/>
                <a:gd name="T9" fmla="*/ 0 w 17"/>
                <a:gd name="T10" fmla="*/ 0 h 18"/>
                <a:gd name="T11" fmla="*/ 17 w 17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" h="18">
                  <a:moveTo>
                    <a:pt x="0" y="17"/>
                  </a:moveTo>
                  <a:lnTo>
                    <a:pt x="0" y="17"/>
                  </a:lnTo>
                  <a:lnTo>
                    <a:pt x="16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5" name="Freeform 105"/>
            <p:cNvSpPr>
              <a:spLocks/>
            </p:cNvSpPr>
            <p:nvPr/>
          </p:nvSpPr>
          <p:spPr bwMode="auto">
            <a:xfrm>
              <a:off x="6031384" y="3148547"/>
              <a:ext cx="26987" cy="24125"/>
            </a:xfrm>
            <a:custGeom>
              <a:avLst/>
              <a:gdLst>
                <a:gd name="T0" fmla="*/ 0 w 20"/>
                <a:gd name="T1" fmla="*/ 33851141 h 18"/>
                <a:gd name="T2" fmla="*/ 27310844 w 20"/>
                <a:gd name="T3" fmla="*/ 5973234 h 18"/>
                <a:gd name="T4" fmla="*/ 34594633 w 20"/>
                <a:gd name="T5" fmla="*/ 0 h 18"/>
                <a:gd name="T6" fmla="*/ 0 60000 65536"/>
                <a:gd name="T7" fmla="*/ 0 60000 65536"/>
                <a:gd name="T8" fmla="*/ 0 60000 65536"/>
                <a:gd name="T9" fmla="*/ 0 w 20"/>
                <a:gd name="T10" fmla="*/ 0 h 18"/>
                <a:gd name="T11" fmla="*/ 20 w 20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" h="18">
                  <a:moveTo>
                    <a:pt x="0" y="17"/>
                  </a:moveTo>
                  <a:lnTo>
                    <a:pt x="15" y="3"/>
                  </a:lnTo>
                  <a:lnTo>
                    <a:pt x="19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6" name="Line 106"/>
            <p:cNvSpPr>
              <a:spLocks noChangeShapeType="1"/>
            </p:cNvSpPr>
            <p:nvPr/>
          </p:nvSpPr>
          <p:spPr bwMode="auto">
            <a:xfrm>
              <a:off x="6091709" y="3142516"/>
              <a:ext cx="238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7" name="Line 107"/>
            <p:cNvSpPr>
              <a:spLocks noChangeShapeType="1"/>
            </p:cNvSpPr>
            <p:nvPr/>
          </p:nvSpPr>
          <p:spPr bwMode="auto">
            <a:xfrm>
              <a:off x="6136159" y="3150055"/>
              <a:ext cx="2063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8" name="Freeform 108"/>
            <p:cNvSpPr>
              <a:spLocks/>
            </p:cNvSpPr>
            <p:nvPr/>
          </p:nvSpPr>
          <p:spPr bwMode="auto">
            <a:xfrm>
              <a:off x="6188546" y="3148547"/>
              <a:ext cx="34925" cy="24125"/>
            </a:xfrm>
            <a:custGeom>
              <a:avLst/>
              <a:gdLst>
                <a:gd name="T0" fmla="*/ 0 w 25"/>
                <a:gd name="T1" fmla="*/ 33851141 h 18"/>
                <a:gd name="T2" fmla="*/ 44887004 w 25"/>
                <a:gd name="T3" fmla="*/ 0 h 18"/>
                <a:gd name="T4" fmla="*/ 46838624 w 25"/>
                <a:gd name="T5" fmla="*/ 0 h 18"/>
                <a:gd name="T6" fmla="*/ 0 60000 65536"/>
                <a:gd name="T7" fmla="*/ 0 60000 65536"/>
                <a:gd name="T8" fmla="*/ 0 60000 65536"/>
                <a:gd name="T9" fmla="*/ 0 w 25"/>
                <a:gd name="T10" fmla="*/ 0 h 18"/>
                <a:gd name="T11" fmla="*/ 25 w 25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" h="18">
                  <a:moveTo>
                    <a:pt x="0" y="17"/>
                  </a:moveTo>
                  <a:lnTo>
                    <a:pt x="23" y="0"/>
                  </a:lnTo>
                  <a:lnTo>
                    <a:pt x="24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9" name="Line 109"/>
            <p:cNvSpPr>
              <a:spLocks noChangeShapeType="1"/>
            </p:cNvSpPr>
            <p:nvPr/>
          </p:nvSpPr>
          <p:spPr bwMode="auto">
            <a:xfrm>
              <a:off x="6259984" y="3142516"/>
              <a:ext cx="2063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0" name="Freeform 110"/>
            <p:cNvSpPr>
              <a:spLocks/>
            </p:cNvSpPr>
            <p:nvPr/>
          </p:nvSpPr>
          <p:spPr bwMode="auto">
            <a:xfrm>
              <a:off x="6302846" y="3136484"/>
              <a:ext cx="22225" cy="24125"/>
            </a:xfrm>
            <a:custGeom>
              <a:avLst/>
              <a:gdLst>
                <a:gd name="T0" fmla="*/ 0 w 17"/>
                <a:gd name="T1" fmla="*/ 33851141 h 18"/>
                <a:gd name="T2" fmla="*/ 0 w 17"/>
                <a:gd name="T3" fmla="*/ 33851141 h 18"/>
                <a:gd name="T4" fmla="*/ 27347207 w 17"/>
                <a:gd name="T5" fmla="*/ 0 h 18"/>
                <a:gd name="T6" fmla="*/ 0 60000 65536"/>
                <a:gd name="T7" fmla="*/ 0 60000 65536"/>
                <a:gd name="T8" fmla="*/ 0 60000 65536"/>
                <a:gd name="T9" fmla="*/ 0 w 17"/>
                <a:gd name="T10" fmla="*/ 0 h 18"/>
                <a:gd name="T11" fmla="*/ 17 w 17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" h="18">
                  <a:moveTo>
                    <a:pt x="0" y="17"/>
                  </a:moveTo>
                  <a:lnTo>
                    <a:pt x="0" y="17"/>
                  </a:lnTo>
                  <a:lnTo>
                    <a:pt x="16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1" name="Freeform 111"/>
            <p:cNvSpPr>
              <a:spLocks/>
            </p:cNvSpPr>
            <p:nvPr/>
          </p:nvSpPr>
          <p:spPr bwMode="auto">
            <a:xfrm>
              <a:off x="6350471" y="3109344"/>
              <a:ext cx="23813" cy="22618"/>
            </a:xfrm>
            <a:custGeom>
              <a:avLst/>
              <a:gdLst>
                <a:gd name="T0" fmla="*/ 0 w 18"/>
                <a:gd name="T1" fmla="*/ 29753018 h 18"/>
                <a:gd name="T2" fmla="*/ 0 w 18"/>
                <a:gd name="T3" fmla="*/ 29753018 h 18"/>
                <a:gd name="T4" fmla="*/ 29753018 w 18"/>
                <a:gd name="T5" fmla="*/ 0 h 18"/>
                <a:gd name="T6" fmla="*/ 0 60000 65536"/>
                <a:gd name="T7" fmla="*/ 0 60000 65536"/>
                <a:gd name="T8" fmla="*/ 0 60000 65536"/>
                <a:gd name="T9" fmla="*/ 0 w 18"/>
                <a:gd name="T10" fmla="*/ 0 h 18"/>
                <a:gd name="T11" fmla="*/ 18 w 18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8">
                  <a:moveTo>
                    <a:pt x="0" y="17"/>
                  </a:moveTo>
                  <a:lnTo>
                    <a:pt x="0" y="17"/>
                  </a:lnTo>
                  <a:lnTo>
                    <a:pt x="17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2" name="Line 112"/>
            <p:cNvSpPr>
              <a:spLocks noChangeShapeType="1"/>
            </p:cNvSpPr>
            <p:nvPr/>
          </p:nvSpPr>
          <p:spPr bwMode="auto">
            <a:xfrm flipV="1">
              <a:off x="6361584" y="3101805"/>
              <a:ext cx="20637" cy="452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3" name="Freeform 113"/>
            <p:cNvSpPr>
              <a:spLocks/>
            </p:cNvSpPr>
            <p:nvPr/>
          </p:nvSpPr>
          <p:spPr bwMode="auto">
            <a:xfrm>
              <a:off x="6418734" y="3071649"/>
              <a:ext cx="22225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33851141 h 18"/>
                <a:gd name="T4" fmla="*/ 25916818 w 18"/>
                <a:gd name="T5" fmla="*/ 0 h 18"/>
                <a:gd name="T6" fmla="*/ 0 60000 65536"/>
                <a:gd name="T7" fmla="*/ 0 60000 65536"/>
                <a:gd name="T8" fmla="*/ 0 60000 65536"/>
                <a:gd name="T9" fmla="*/ 0 w 18"/>
                <a:gd name="T10" fmla="*/ 0 h 18"/>
                <a:gd name="T11" fmla="*/ 18 w 18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8">
                  <a:moveTo>
                    <a:pt x="0" y="17"/>
                  </a:moveTo>
                  <a:lnTo>
                    <a:pt x="0" y="17"/>
                  </a:lnTo>
                  <a:lnTo>
                    <a:pt x="17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4" name="Freeform 114"/>
            <p:cNvSpPr>
              <a:spLocks/>
            </p:cNvSpPr>
            <p:nvPr/>
          </p:nvSpPr>
          <p:spPr bwMode="auto">
            <a:xfrm>
              <a:off x="6460009" y="3052047"/>
              <a:ext cx="23812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33851141 h 18"/>
                <a:gd name="T4" fmla="*/ 29750446 w 18"/>
                <a:gd name="T5" fmla="*/ 0 h 18"/>
                <a:gd name="T6" fmla="*/ 0 60000 65536"/>
                <a:gd name="T7" fmla="*/ 0 60000 65536"/>
                <a:gd name="T8" fmla="*/ 0 60000 65536"/>
                <a:gd name="T9" fmla="*/ 0 w 18"/>
                <a:gd name="T10" fmla="*/ 0 h 18"/>
                <a:gd name="T11" fmla="*/ 18 w 18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8">
                  <a:moveTo>
                    <a:pt x="0" y="17"/>
                  </a:moveTo>
                  <a:lnTo>
                    <a:pt x="0" y="17"/>
                  </a:lnTo>
                  <a:lnTo>
                    <a:pt x="17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5" name="Freeform 115"/>
            <p:cNvSpPr>
              <a:spLocks/>
            </p:cNvSpPr>
            <p:nvPr/>
          </p:nvSpPr>
          <p:spPr bwMode="auto">
            <a:xfrm>
              <a:off x="6512396" y="3056571"/>
              <a:ext cx="22225" cy="22617"/>
            </a:xfrm>
            <a:custGeom>
              <a:avLst/>
              <a:gdLst>
                <a:gd name="T0" fmla="*/ 0 w 18"/>
                <a:gd name="T1" fmla="*/ 0 h 18"/>
                <a:gd name="T2" fmla="*/ 0 w 18"/>
                <a:gd name="T3" fmla="*/ 0 h 18"/>
                <a:gd name="T4" fmla="*/ 25916818 w 18"/>
                <a:gd name="T5" fmla="*/ 29750446 h 18"/>
                <a:gd name="T6" fmla="*/ 0 60000 65536"/>
                <a:gd name="T7" fmla="*/ 0 60000 65536"/>
                <a:gd name="T8" fmla="*/ 0 60000 65536"/>
                <a:gd name="T9" fmla="*/ 0 w 18"/>
                <a:gd name="T10" fmla="*/ 0 h 18"/>
                <a:gd name="T11" fmla="*/ 18 w 18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8">
                  <a:moveTo>
                    <a:pt x="0" y="0"/>
                  </a:moveTo>
                  <a:lnTo>
                    <a:pt x="0" y="0"/>
                  </a:lnTo>
                  <a:lnTo>
                    <a:pt x="17" y="17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6" name="Freeform 116"/>
            <p:cNvSpPr>
              <a:spLocks/>
            </p:cNvSpPr>
            <p:nvPr/>
          </p:nvSpPr>
          <p:spPr bwMode="auto">
            <a:xfrm>
              <a:off x="6525096" y="3064109"/>
              <a:ext cx="22225" cy="22618"/>
            </a:xfrm>
            <a:custGeom>
              <a:avLst/>
              <a:gdLst>
                <a:gd name="T0" fmla="*/ 0 w 18"/>
                <a:gd name="T1" fmla="*/ 0 h 18"/>
                <a:gd name="T2" fmla="*/ 19818523 w 18"/>
                <a:gd name="T3" fmla="*/ 29753018 h 18"/>
                <a:gd name="T4" fmla="*/ 25916818 w 18"/>
                <a:gd name="T5" fmla="*/ 29753018 h 18"/>
                <a:gd name="T6" fmla="*/ 0 60000 65536"/>
                <a:gd name="T7" fmla="*/ 0 60000 65536"/>
                <a:gd name="T8" fmla="*/ 0 60000 65536"/>
                <a:gd name="T9" fmla="*/ 0 w 18"/>
                <a:gd name="T10" fmla="*/ 0 h 18"/>
                <a:gd name="T11" fmla="*/ 18 w 18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8">
                  <a:moveTo>
                    <a:pt x="0" y="0"/>
                  </a:moveTo>
                  <a:lnTo>
                    <a:pt x="13" y="17"/>
                  </a:lnTo>
                  <a:lnTo>
                    <a:pt x="17" y="17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7" name="Line 117"/>
            <p:cNvSpPr>
              <a:spLocks noChangeShapeType="1"/>
            </p:cNvSpPr>
            <p:nvPr/>
          </p:nvSpPr>
          <p:spPr bwMode="auto">
            <a:xfrm>
              <a:off x="6542559" y="3056571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8" name="Freeform 118"/>
            <p:cNvSpPr>
              <a:spLocks/>
            </p:cNvSpPr>
            <p:nvPr/>
          </p:nvSpPr>
          <p:spPr bwMode="auto">
            <a:xfrm>
              <a:off x="6572721" y="3014352"/>
              <a:ext cx="23813" cy="22617"/>
            </a:xfrm>
            <a:custGeom>
              <a:avLst/>
              <a:gdLst>
                <a:gd name="T0" fmla="*/ 0 w 18"/>
                <a:gd name="T1" fmla="*/ 29750446 h 18"/>
                <a:gd name="T2" fmla="*/ 0 w 18"/>
                <a:gd name="T3" fmla="*/ 29750446 h 18"/>
                <a:gd name="T4" fmla="*/ 29753018 w 18"/>
                <a:gd name="T5" fmla="*/ 0 h 18"/>
                <a:gd name="T6" fmla="*/ 0 60000 65536"/>
                <a:gd name="T7" fmla="*/ 0 60000 65536"/>
                <a:gd name="T8" fmla="*/ 0 60000 65536"/>
                <a:gd name="T9" fmla="*/ 0 w 18"/>
                <a:gd name="T10" fmla="*/ 0 h 18"/>
                <a:gd name="T11" fmla="*/ 18 w 18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8">
                  <a:moveTo>
                    <a:pt x="0" y="17"/>
                  </a:moveTo>
                  <a:lnTo>
                    <a:pt x="0" y="17"/>
                  </a:lnTo>
                  <a:lnTo>
                    <a:pt x="17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9" name="Freeform 119"/>
            <p:cNvSpPr>
              <a:spLocks/>
            </p:cNvSpPr>
            <p:nvPr/>
          </p:nvSpPr>
          <p:spPr bwMode="auto">
            <a:xfrm>
              <a:off x="6594946" y="2969118"/>
              <a:ext cx="25400" cy="25632"/>
            </a:xfrm>
            <a:custGeom>
              <a:avLst/>
              <a:gdLst>
                <a:gd name="T0" fmla="*/ 0 w 18"/>
                <a:gd name="T1" fmla="*/ 38213588 h 18"/>
                <a:gd name="T2" fmla="*/ 0 w 18"/>
                <a:gd name="T3" fmla="*/ 38213588 h 18"/>
                <a:gd name="T4" fmla="*/ 33851141 w 18"/>
                <a:gd name="T5" fmla="*/ 0 h 18"/>
                <a:gd name="T6" fmla="*/ 0 60000 65536"/>
                <a:gd name="T7" fmla="*/ 0 60000 65536"/>
                <a:gd name="T8" fmla="*/ 0 60000 65536"/>
                <a:gd name="T9" fmla="*/ 0 w 18"/>
                <a:gd name="T10" fmla="*/ 0 h 18"/>
                <a:gd name="T11" fmla="*/ 18 w 18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8">
                  <a:moveTo>
                    <a:pt x="0" y="17"/>
                  </a:moveTo>
                  <a:lnTo>
                    <a:pt x="0" y="17"/>
                  </a:lnTo>
                  <a:lnTo>
                    <a:pt x="17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0" name="Freeform 120"/>
            <p:cNvSpPr>
              <a:spLocks/>
            </p:cNvSpPr>
            <p:nvPr/>
          </p:nvSpPr>
          <p:spPr bwMode="auto">
            <a:xfrm>
              <a:off x="6596534" y="2917852"/>
              <a:ext cx="25400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33851141 h 18"/>
                <a:gd name="T4" fmla="*/ 33851141 w 18"/>
                <a:gd name="T5" fmla="*/ 0 h 18"/>
                <a:gd name="T6" fmla="*/ 0 60000 65536"/>
                <a:gd name="T7" fmla="*/ 0 60000 65536"/>
                <a:gd name="T8" fmla="*/ 0 60000 65536"/>
                <a:gd name="T9" fmla="*/ 0 w 18"/>
                <a:gd name="T10" fmla="*/ 0 h 18"/>
                <a:gd name="T11" fmla="*/ 18 w 18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8">
                  <a:moveTo>
                    <a:pt x="0" y="17"/>
                  </a:moveTo>
                  <a:lnTo>
                    <a:pt x="0" y="17"/>
                  </a:lnTo>
                  <a:lnTo>
                    <a:pt x="17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1" name="Freeform 121"/>
            <p:cNvSpPr>
              <a:spLocks/>
            </p:cNvSpPr>
            <p:nvPr/>
          </p:nvSpPr>
          <p:spPr bwMode="auto">
            <a:xfrm>
              <a:off x="6598121" y="2916344"/>
              <a:ext cx="25400" cy="24125"/>
            </a:xfrm>
            <a:custGeom>
              <a:avLst/>
              <a:gdLst>
                <a:gd name="T0" fmla="*/ 0 w 18"/>
                <a:gd name="T1" fmla="*/ 33851141 h 18"/>
                <a:gd name="T2" fmla="*/ 17921109 w 18"/>
                <a:gd name="T3" fmla="*/ 0 h 18"/>
                <a:gd name="T4" fmla="*/ 33851141 w 18"/>
                <a:gd name="T5" fmla="*/ 0 h 18"/>
                <a:gd name="T6" fmla="*/ 0 60000 65536"/>
                <a:gd name="T7" fmla="*/ 0 60000 65536"/>
                <a:gd name="T8" fmla="*/ 0 60000 65536"/>
                <a:gd name="T9" fmla="*/ 0 w 18"/>
                <a:gd name="T10" fmla="*/ 0 h 18"/>
                <a:gd name="T11" fmla="*/ 18 w 18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8">
                  <a:moveTo>
                    <a:pt x="0" y="17"/>
                  </a:moveTo>
                  <a:lnTo>
                    <a:pt x="9" y="0"/>
                  </a:lnTo>
                  <a:lnTo>
                    <a:pt x="17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2" name="Line 122"/>
            <p:cNvSpPr>
              <a:spLocks noChangeShapeType="1"/>
            </p:cNvSpPr>
            <p:nvPr/>
          </p:nvSpPr>
          <p:spPr bwMode="auto">
            <a:xfrm>
              <a:off x="6621934" y="2913328"/>
              <a:ext cx="2063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3" name="Freeform 123"/>
            <p:cNvSpPr>
              <a:spLocks/>
            </p:cNvSpPr>
            <p:nvPr/>
          </p:nvSpPr>
          <p:spPr bwMode="auto">
            <a:xfrm>
              <a:off x="6658446" y="2926899"/>
              <a:ext cx="25400" cy="0"/>
            </a:xfrm>
            <a:custGeom>
              <a:avLst/>
              <a:gdLst>
                <a:gd name="T0" fmla="*/ 0 w 18"/>
                <a:gd name="T1" fmla="*/ 0 h 1"/>
                <a:gd name="T2" fmla="*/ 0 w 18"/>
                <a:gd name="T3" fmla="*/ 0 h 1"/>
                <a:gd name="T4" fmla="*/ 33851141 w 18"/>
                <a:gd name="T5" fmla="*/ 0 h 1"/>
                <a:gd name="T6" fmla="*/ 0 60000 65536"/>
                <a:gd name="T7" fmla="*/ 0 60000 65536"/>
                <a:gd name="T8" fmla="*/ 0 60000 65536"/>
                <a:gd name="T9" fmla="*/ 0 w 18"/>
                <a:gd name="T10" fmla="*/ 0 h 1"/>
                <a:gd name="T11" fmla="*/ 18 w 18"/>
                <a:gd name="T12" fmla="*/ 0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4" name="Line 124"/>
            <p:cNvSpPr>
              <a:spLocks noChangeShapeType="1"/>
            </p:cNvSpPr>
            <p:nvPr/>
          </p:nvSpPr>
          <p:spPr bwMode="auto">
            <a:xfrm>
              <a:off x="6683846" y="2913328"/>
              <a:ext cx="2381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5" name="Freeform 125"/>
            <p:cNvSpPr>
              <a:spLocks/>
            </p:cNvSpPr>
            <p:nvPr/>
          </p:nvSpPr>
          <p:spPr bwMode="auto">
            <a:xfrm>
              <a:off x="6691784" y="2859047"/>
              <a:ext cx="3175" cy="22618"/>
            </a:xfrm>
            <a:custGeom>
              <a:avLst/>
              <a:gdLst>
                <a:gd name="T0" fmla="*/ 0 w 1"/>
                <a:gd name="T1" fmla="*/ 29753018 h 18"/>
                <a:gd name="T2" fmla="*/ 0 w 1"/>
                <a:gd name="T3" fmla="*/ 29753018 h 18"/>
                <a:gd name="T4" fmla="*/ 0 w 1"/>
                <a:gd name="T5" fmla="*/ 0 h 18"/>
                <a:gd name="T6" fmla="*/ 0 60000 65536"/>
                <a:gd name="T7" fmla="*/ 0 60000 65536"/>
                <a:gd name="T8" fmla="*/ 0 60000 65536"/>
                <a:gd name="T9" fmla="*/ 0 w 1"/>
                <a:gd name="T10" fmla="*/ 0 h 18"/>
                <a:gd name="T11" fmla="*/ 1 w 1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8">
                  <a:moveTo>
                    <a:pt x="0" y="17"/>
                  </a:moveTo>
                  <a:lnTo>
                    <a:pt x="0" y="17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6" name="Freeform 126"/>
            <p:cNvSpPr>
              <a:spLocks/>
            </p:cNvSpPr>
            <p:nvPr/>
          </p:nvSpPr>
          <p:spPr bwMode="auto">
            <a:xfrm>
              <a:off x="6704484" y="2842461"/>
              <a:ext cx="25400" cy="24125"/>
            </a:xfrm>
            <a:custGeom>
              <a:avLst/>
              <a:gdLst>
                <a:gd name="T0" fmla="*/ 0 w 18"/>
                <a:gd name="T1" fmla="*/ 32168429 h 19"/>
                <a:gd name="T2" fmla="*/ 23894345 w 18"/>
                <a:gd name="T3" fmla="*/ 10722809 h 19"/>
                <a:gd name="T4" fmla="*/ 33851141 w 18"/>
                <a:gd name="T5" fmla="*/ 0 h 19"/>
                <a:gd name="T6" fmla="*/ 0 60000 65536"/>
                <a:gd name="T7" fmla="*/ 0 60000 65536"/>
                <a:gd name="T8" fmla="*/ 0 60000 65536"/>
                <a:gd name="T9" fmla="*/ 0 w 18"/>
                <a:gd name="T10" fmla="*/ 0 h 19"/>
                <a:gd name="T11" fmla="*/ 18 w 18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9">
                  <a:moveTo>
                    <a:pt x="0" y="18"/>
                  </a:moveTo>
                  <a:lnTo>
                    <a:pt x="12" y="6"/>
                  </a:lnTo>
                  <a:lnTo>
                    <a:pt x="17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7" name="Line 127"/>
            <p:cNvSpPr>
              <a:spLocks noChangeShapeType="1"/>
            </p:cNvSpPr>
            <p:nvPr/>
          </p:nvSpPr>
          <p:spPr bwMode="auto">
            <a:xfrm>
              <a:off x="6728296" y="2840953"/>
              <a:ext cx="190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8" name="Freeform 128"/>
            <p:cNvSpPr>
              <a:spLocks/>
            </p:cNvSpPr>
            <p:nvPr/>
          </p:nvSpPr>
          <p:spPr bwMode="auto">
            <a:xfrm>
              <a:off x="6764809" y="2818336"/>
              <a:ext cx="25400" cy="1507"/>
            </a:xfrm>
            <a:custGeom>
              <a:avLst/>
              <a:gdLst>
                <a:gd name="T0" fmla="*/ 0 w 18"/>
                <a:gd name="T1" fmla="*/ 0 h 1"/>
                <a:gd name="T2" fmla="*/ 0 w 18"/>
                <a:gd name="T3" fmla="*/ 0 h 1"/>
                <a:gd name="T4" fmla="*/ 33851141 w 18"/>
                <a:gd name="T5" fmla="*/ 0 h 1"/>
                <a:gd name="T6" fmla="*/ 0 60000 65536"/>
                <a:gd name="T7" fmla="*/ 0 60000 65536"/>
                <a:gd name="T8" fmla="*/ 0 60000 65536"/>
                <a:gd name="T9" fmla="*/ 0 w 18"/>
                <a:gd name="T10" fmla="*/ 0 h 1"/>
                <a:gd name="T11" fmla="*/ 18 w 18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9" name="Freeform 129"/>
            <p:cNvSpPr>
              <a:spLocks/>
            </p:cNvSpPr>
            <p:nvPr/>
          </p:nvSpPr>
          <p:spPr bwMode="auto">
            <a:xfrm>
              <a:off x="6809259" y="2813812"/>
              <a:ext cx="22225" cy="27141"/>
            </a:xfrm>
            <a:custGeom>
              <a:avLst/>
              <a:gdLst>
                <a:gd name="T0" fmla="*/ 0 w 17"/>
                <a:gd name="T1" fmla="*/ 0 h 18"/>
                <a:gd name="T2" fmla="*/ 0 w 17"/>
                <a:gd name="T3" fmla="*/ 0 h 18"/>
                <a:gd name="T4" fmla="*/ 27347207 w 17"/>
                <a:gd name="T5" fmla="*/ 42843444 h 18"/>
                <a:gd name="T6" fmla="*/ 0 60000 65536"/>
                <a:gd name="T7" fmla="*/ 0 60000 65536"/>
                <a:gd name="T8" fmla="*/ 0 60000 65536"/>
                <a:gd name="T9" fmla="*/ 0 w 17"/>
                <a:gd name="T10" fmla="*/ 0 h 18"/>
                <a:gd name="T11" fmla="*/ 17 w 17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" h="18">
                  <a:moveTo>
                    <a:pt x="0" y="0"/>
                  </a:moveTo>
                  <a:lnTo>
                    <a:pt x="0" y="0"/>
                  </a:lnTo>
                  <a:lnTo>
                    <a:pt x="16" y="17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0" name="Freeform 130"/>
            <p:cNvSpPr>
              <a:spLocks/>
            </p:cNvSpPr>
            <p:nvPr/>
          </p:nvSpPr>
          <p:spPr bwMode="auto">
            <a:xfrm>
              <a:off x="6855296" y="2797227"/>
              <a:ext cx="22225" cy="24125"/>
            </a:xfrm>
            <a:custGeom>
              <a:avLst/>
              <a:gdLst>
                <a:gd name="T0" fmla="*/ 0 w 18"/>
                <a:gd name="T1" fmla="*/ 0 h 18"/>
                <a:gd name="T2" fmla="*/ 13721467 w 18"/>
                <a:gd name="T3" fmla="*/ 9956799 h 18"/>
                <a:gd name="T4" fmla="*/ 25916818 w 18"/>
                <a:gd name="T5" fmla="*/ 33851141 h 18"/>
                <a:gd name="T6" fmla="*/ 0 60000 65536"/>
                <a:gd name="T7" fmla="*/ 0 60000 65536"/>
                <a:gd name="T8" fmla="*/ 0 60000 65536"/>
                <a:gd name="T9" fmla="*/ 0 w 18"/>
                <a:gd name="T10" fmla="*/ 0 h 18"/>
                <a:gd name="T11" fmla="*/ 18 w 18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8">
                  <a:moveTo>
                    <a:pt x="0" y="0"/>
                  </a:moveTo>
                  <a:lnTo>
                    <a:pt x="9" y="5"/>
                  </a:lnTo>
                  <a:lnTo>
                    <a:pt x="17" y="17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1" name="Freeform 131"/>
            <p:cNvSpPr>
              <a:spLocks/>
            </p:cNvSpPr>
            <p:nvPr/>
          </p:nvSpPr>
          <p:spPr bwMode="auto">
            <a:xfrm>
              <a:off x="6869584" y="2803258"/>
              <a:ext cx="22225" cy="25632"/>
            </a:xfrm>
            <a:custGeom>
              <a:avLst/>
              <a:gdLst>
                <a:gd name="T0" fmla="*/ 27347207 w 17"/>
                <a:gd name="T1" fmla="*/ 0 h 18"/>
                <a:gd name="T2" fmla="*/ 17092330 w 17"/>
                <a:gd name="T3" fmla="*/ 17982336 h 18"/>
                <a:gd name="T4" fmla="*/ 0 w 17"/>
                <a:gd name="T5" fmla="*/ 38213588 h 18"/>
                <a:gd name="T6" fmla="*/ 0 60000 65536"/>
                <a:gd name="T7" fmla="*/ 0 60000 65536"/>
                <a:gd name="T8" fmla="*/ 0 60000 65536"/>
                <a:gd name="T9" fmla="*/ 0 w 17"/>
                <a:gd name="T10" fmla="*/ 0 h 18"/>
                <a:gd name="T11" fmla="*/ 17 w 17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" h="18">
                  <a:moveTo>
                    <a:pt x="16" y="0"/>
                  </a:moveTo>
                  <a:lnTo>
                    <a:pt x="10" y="8"/>
                  </a:lnTo>
                  <a:lnTo>
                    <a:pt x="0" y="17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2" name="Line 132"/>
            <p:cNvSpPr>
              <a:spLocks noChangeShapeType="1"/>
            </p:cNvSpPr>
            <p:nvPr/>
          </p:nvSpPr>
          <p:spPr bwMode="auto">
            <a:xfrm>
              <a:off x="6901334" y="2810797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3" name="Line 133"/>
            <p:cNvSpPr>
              <a:spLocks noChangeShapeType="1"/>
            </p:cNvSpPr>
            <p:nvPr/>
          </p:nvSpPr>
          <p:spPr bwMode="auto">
            <a:xfrm>
              <a:off x="6939434" y="2821352"/>
              <a:ext cx="238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4" name="Freeform 134"/>
            <p:cNvSpPr>
              <a:spLocks/>
            </p:cNvSpPr>
            <p:nvPr/>
          </p:nvSpPr>
          <p:spPr bwMode="auto">
            <a:xfrm>
              <a:off x="6972771" y="2767071"/>
              <a:ext cx="23813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33851141 h 18"/>
                <a:gd name="T4" fmla="*/ 29753018 w 18"/>
                <a:gd name="T5" fmla="*/ 0 h 18"/>
                <a:gd name="T6" fmla="*/ 0 60000 65536"/>
                <a:gd name="T7" fmla="*/ 0 60000 65536"/>
                <a:gd name="T8" fmla="*/ 0 60000 65536"/>
                <a:gd name="T9" fmla="*/ 0 w 18"/>
                <a:gd name="T10" fmla="*/ 0 h 18"/>
                <a:gd name="T11" fmla="*/ 18 w 18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8">
                  <a:moveTo>
                    <a:pt x="0" y="17"/>
                  </a:moveTo>
                  <a:lnTo>
                    <a:pt x="0" y="17"/>
                  </a:lnTo>
                  <a:lnTo>
                    <a:pt x="17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5" name="Freeform 135"/>
            <p:cNvSpPr>
              <a:spLocks/>
            </p:cNvSpPr>
            <p:nvPr/>
          </p:nvSpPr>
          <p:spPr bwMode="auto">
            <a:xfrm>
              <a:off x="6983884" y="2751992"/>
              <a:ext cx="25400" cy="24125"/>
            </a:xfrm>
            <a:custGeom>
              <a:avLst/>
              <a:gdLst>
                <a:gd name="T0" fmla="*/ 0 w 18"/>
                <a:gd name="T1" fmla="*/ 33851141 h 18"/>
                <a:gd name="T2" fmla="*/ 29868987 w 18"/>
                <a:gd name="T3" fmla="*/ 3982155 h 18"/>
                <a:gd name="T4" fmla="*/ 33851141 w 18"/>
                <a:gd name="T5" fmla="*/ 0 h 18"/>
                <a:gd name="T6" fmla="*/ 0 60000 65536"/>
                <a:gd name="T7" fmla="*/ 0 60000 65536"/>
                <a:gd name="T8" fmla="*/ 0 60000 65536"/>
                <a:gd name="T9" fmla="*/ 0 w 18"/>
                <a:gd name="T10" fmla="*/ 0 h 18"/>
                <a:gd name="T11" fmla="*/ 18 w 18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8">
                  <a:moveTo>
                    <a:pt x="0" y="17"/>
                  </a:moveTo>
                  <a:lnTo>
                    <a:pt x="15" y="2"/>
                  </a:lnTo>
                  <a:lnTo>
                    <a:pt x="17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6" name="Line 136"/>
            <p:cNvSpPr>
              <a:spLocks noChangeShapeType="1"/>
            </p:cNvSpPr>
            <p:nvPr/>
          </p:nvSpPr>
          <p:spPr bwMode="auto">
            <a:xfrm>
              <a:off x="7002934" y="2751992"/>
              <a:ext cx="238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7" name="Freeform 137"/>
            <p:cNvSpPr>
              <a:spLocks/>
            </p:cNvSpPr>
            <p:nvPr/>
          </p:nvSpPr>
          <p:spPr bwMode="auto">
            <a:xfrm>
              <a:off x="7048971" y="2741437"/>
              <a:ext cx="25400" cy="22618"/>
            </a:xfrm>
            <a:custGeom>
              <a:avLst/>
              <a:gdLst>
                <a:gd name="T0" fmla="*/ 0 w 18"/>
                <a:gd name="T1" fmla="*/ 29753018 h 18"/>
                <a:gd name="T2" fmla="*/ 0 w 18"/>
                <a:gd name="T3" fmla="*/ 29753018 h 18"/>
                <a:gd name="T4" fmla="*/ 33851141 w 18"/>
                <a:gd name="T5" fmla="*/ 0 h 18"/>
                <a:gd name="T6" fmla="*/ 0 60000 65536"/>
                <a:gd name="T7" fmla="*/ 0 60000 65536"/>
                <a:gd name="T8" fmla="*/ 0 60000 65536"/>
                <a:gd name="T9" fmla="*/ 0 w 18"/>
                <a:gd name="T10" fmla="*/ 0 h 18"/>
                <a:gd name="T11" fmla="*/ 18 w 18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8">
                  <a:moveTo>
                    <a:pt x="0" y="17"/>
                  </a:moveTo>
                  <a:lnTo>
                    <a:pt x="0" y="17"/>
                  </a:lnTo>
                  <a:lnTo>
                    <a:pt x="17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8" name="Freeform 138"/>
            <p:cNvSpPr>
              <a:spLocks/>
            </p:cNvSpPr>
            <p:nvPr/>
          </p:nvSpPr>
          <p:spPr bwMode="auto">
            <a:xfrm>
              <a:off x="7082309" y="2720328"/>
              <a:ext cx="23812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33851141 h 18"/>
                <a:gd name="T4" fmla="*/ 29750446 w 18"/>
                <a:gd name="T5" fmla="*/ 0 h 18"/>
                <a:gd name="T6" fmla="*/ 0 60000 65536"/>
                <a:gd name="T7" fmla="*/ 0 60000 65536"/>
                <a:gd name="T8" fmla="*/ 0 60000 65536"/>
                <a:gd name="T9" fmla="*/ 0 w 18"/>
                <a:gd name="T10" fmla="*/ 0 h 18"/>
                <a:gd name="T11" fmla="*/ 18 w 18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8">
                  <a:moveTo>
                    <a:pt x="0" y="17"/>
                  </a:moveTo>
                  <a:lnTo>
                    <a:pt x="0" y="17"/>
                  </a:lnTo>
                  <a:lnTo>
                    <a:pt x="17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9" name="Freeform 139"/>
            <p:cNvSpPr>
              <a:spLocks/>
            </p:cNvSpPr>
            <p:nvPr/>
          </p:nvSpPr>
          <p:spPr bwMode="auto">
            <a:xfrm>
              <a:off x="7129934" y="2742946"/>
              <a:ext cx="25400" cy="24125"/>
            </a:xfrm>
            <a:custGeom>
              <a:avLst/>
              <a:gdLst>
                <a:gd name="T0" fmla="*/ 0 w 18"/>
                <a:gd name="T1" fmla="*/ 33851141 h 18"/>
                <a:gd name="T2" fmla="*/ 17921109 w 18"/>
                <a:gd name="T3" fmla="*/ 0 h 18"/>
                <a:gd name="T4" fmla="*/ 33851141 w 18"/>
                <a:gd name="T5" fmla="*/ 0 h 18"/>
                <a:gd name="T6" fmla="*/ 0 60000 65536"/>
                <a:gd name="T7" fmla="*/ 0 60000 65536"/>
                <a:gd name="T8" fmla="*/ 0 60000 65536"/>
                <a:gd name="T9" fmla="*/ 0 w 18"/>
                <a:gd name="T10" fmla="*/ 0 h 18"/>
                <a:gd name="T11" fmla="*/ 18 w 18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8">
                  <a:moveTo>
                    <a:pt x="0" y="17"/>
                  </a:moveTo>
                  <a:lnTo>
                    <a:pt x="9" y="0"/>
                  </a:lnTo>
                  <a:lnTo>
                    <a:pt x="17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0" name="Freeform 140"/>
            <p:cNvSpPr>
              <a:spLocks/>
            </p:cNvSpPr>
            <p:nvPr/>
          </p:nvSpPr>
          <p:spPr bwMode="auto">
            <a:xfrm>
              <a:off x="7152159" y="2747468"/>
              <a:ext cx="22225" cy="24125"/>
            </a:xfrm>
            <a:custGeom>
              <a:avLst/>
              <a:gdLst>
                <a:gd name="T0" fmla="*/ 0 w 17"/>
                <a:gd name="T1" fmla="*/ 0 h 18"/>
                <a:gd name="T2" fmla="*/ 13673603 w 17"/>
                <a:gd name="T3" fmla="*/ 19912186 h 18"/>
                <a:gd name="T4" fmla="*/ 27347207 w 17"/>
                <a:gd name="T5" fmla="*/ 33851141 h 18"/>
                <a:gd name="T6" fmla="*/ 0 60000 65536"/>
                <a:gd name="T7" fmla="*/ 0 60000 65536"/>
                <a:gd name="T8" fmla="*/ 0 60000 65536"/>
                <a:gd name="T9" fmla="*/ 0 w 17"/>
                <a:gd name="T10" fmla="*/ 0 h 18"/>
                <a:gd name="T11" fmla="*/ 17 w 17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" h="18">
                  <a:moveTo>
                    <a:pt x="0" y="0"/>
                  </a:moveTo>
                  <a:lnTo>
                    <a:pt x="8" y="10"/>
                  </a:lnTo>
                  <a:lnTo>
                    <a:pt x="16" y="17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1" name="Line 141"/>
            <p:cNvSpPr>
              <a:spLocks noChangeShapeType="1"/>
            </p:cNvSpPr>
            <p:nvPr/>
          </p:nvSpPr>
          <p:spPr bwMode="auto">
            <a:xfrm>
              <a:off x="7198196" y="2771593"/>
              <a:ext cx="206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2" name="Line 142"/>
            <p:cNvSpPr>
              <a:spLocks noChangeShapeType="1"/>
            </p:cNvSpPr>
            <p:nvPr/>
          </p:nvSpPr>
          <p:spPr bwMode="auto">
            <a:xfrm>
              <a:off x="7237884" y="2748977"/>
              <a:ext cx="254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3" name="Line 143"/>
            <p:cNvSpPr>
              <a:spLocks noChangeShapeType="1"/>
            </p:cNvSpPr>
            <p:nvPr/>
          </p:nvSpPr>
          <p:spPr bwMode="auto">
            <a:xfrm flipV="1">
              <a:off x="7293446" y="2667555"/>
              <a:ext cx="28575" cy="2864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4" name="Freeform 144"/>
            <p:cNvSpPr>
              <a:spLocks/>
            </p:cNvSpPr>
            <p:nvPr/>
          </p:nvSpPr>
          <p:spPr bwMode="auto">
            <a:xfrm>
              <a:off x="7342659" y="2622320"/>
              <a:ext cx="0" cy="25632"/>
            </a:xfrm>
            <a:custGeom>
              <a:avLst/>
              <a:gdLst>
                <a:gd name="T0" fmla="*/ 0 w 1"/>
                <a:gd name="T1" fmla="*/ 38213588 h 18"/>
                <a:gd name="T2" fmla="*/ 0 w 1"/>
                <a:gd name="T3" fmla="*/ 38213588 h 18"/>
                <a:gd name="T4" fmla="*/ 0 w 1"/>
                <a:gd name="T5" fmla="*/ 0 h 18"/>
                <a:gd name="T6" fmla="*/ 0 60000 65536"/>
                <a:gd name="T7" fmla="*/ 0 60000 65536"/>
                <a:gd name="T8" fmla="*/ 0 60000 65536"/>
                <a:gd name="T9" fmla="*/ 0 w 1"/>
                <a:gd name="T10" fmla="*/ 0 h 18"/>
                <a:gd name="T11" fmla="*/ 0 w 1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8">
                  <a:moveTo>
                    <a:pt x="0" y="17"/>
                  </a:moveTo>
                  <a:lnTo>
                    <a:pt x="0" y="17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" name="Line 145"/>
            <p:cNvSpPr>
              <a:spLocks noChangeShapeType="1"/>
            </p:cNvSpPr>
            <p:nvPr/>
          </p:nvSpPr>
          <p:spPr bwMode="auto">
            <a:xfrm>
              <a:off x="7350596" y="2580102"/>
              <a:ext cx="2381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6" name="Freeform 146"/>
            <p:cNvSpPr>
              <a:spLocks/>
            </p:cNvSpPr>
            <p:nvPr/>
          </p:nvSpPr>
          <p:spPr bwMode="auto">
            <a:xfrm>
              <a:off x="7396634" y="2549945"/>
              <a:ext cx="25400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33851141 h 18"/>
                <a:gd name="T4" fmla="*/ 33851141 w 18"/>
                <a:gd name="T5" fmla="*/ 0 h 18"/>
                <a:gd name="T6" fmla="*/ 0 60000 65536"/>
                <a:gd name="T7" fmla="*/ 0 60000 65536"/>
                <a:gd name="T8" fmla="*/ 0 60000 65536"/>
                <a:gd name="T9" fmla="*/ 0 w 18"/>
                <a:gd name="T10" fmla="*/ 0 h 18"/>
                <a:gd name="T11" fmla="*/ 18 w 18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8">
                  <a:moveTo>
                    <a:pt x="0" y="17"/>
                  </a:moveTo>
                  <a:lnTo>
                    <a:pt x="0" y="17"/>
                  </a:lnTo>
                  <a:lnTo>
                    <a:pt x="17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7" name="Freeform 147"/>
            <p:cNvSpPr>
              <a:spLocks/>
            </p:cNvSpPr>
            <p:nvPr/>
          </p:nvSpPr>
          <p:spPr bwMode="auto">
            <a:xfrm>
              <a:off x="7407746" y="2549945"/>
              <a:ext cx="23813" cy="24125"/>
            </a:xfrm>
            <a:custGeom>
              <a:avLst/>
              <a:gdLst>
                <a:gd name="T0" fmla="*/ 0 w 19"/>
                <a:gd name="T1" fmla="*/ 0 h 18"/>
                <a:gd name="T2" fmla="*/ 25132741 w 19"/>
                <a:gd name="T3" fmla="*/ 27877910 h 18"/>
                <a:gd name="T4" fmla="*/ 28274803 w 19"/>
                <a:gd name="T5" fmla="*/ 33851141 h 18"/>
                <a:gd name="T6" fmla="*/ 0 60000 65536"/>
                <a:gd name="T7" fmla="*/ 0 60000 65536"/>
                <a:gd name="T8" fmla="*/ 0 60000 65536"/>
                <a:gd name="T9" fmla="*/ 0 w 19"/>
                <a:gd name="T10" fmla="*/ 0 h 18"/>
                <a:gd name="T11" fmla="*/ 19 w 19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18">
                  <a:moveTo>
                    <a:pt x="0" y="0"/>
                  </a:moveTo>
                  <a:lnTo>
                    <a:pt x="16" y="14"/>
                  </a:lnTo>
                  <a:lnTo>
                    <a:pt x="18" y="17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8" name="Freeform 148"/>
            <p:cNvSpPr>
              <a:spLocks/>
            </p:cNvSpPr>
            <p:nvPr/>
          </p:nvSpPr>
          <p:spPr bwMode="auto">
            <a:xfrm>
              <a:off x="7468071" y="2566531"/>
              <a:ext cx="23813" cy="1508"/>
            </a:xfrm>
            <a:custGeom>
              <a:avLst/>
              <a:gdLst>
                <a:gd name="T0" fmla="*/ 0 w 18"/>
                <a:gd name="T1" fmla="*/ 0 h 1"/>
                <a:gd name="T2" fmla="*/ 0 w 18"/>
                <a:gd name="T3" fmla="*/ 0 h 1"/>
                <a:gd name="T4" fmla="*/ 29753018 w 18"/>
                <a:gd name="T5" fmla="*/ 0 h 1"/>
                <a:gd name="T6" fmla="*/ 0 60000 65536"/>
                <a:gd name="T7" fmla="*/ 0 60000 65536"/>
                <a:gd name="T8" fmla="*/ 0 60000 65536"/>
                <a:gd name="T9" fmla="*/ 0 w 18"/>
                <a:gd name="T10" fmla="*/ 0 h 1"/>
                <a:gd name="T11" fmla="*/ 18 w 18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9" name="Freeform 149"/>
            <p:cNvSpPr>
              <a:spLocks/>
            </p:cNvSpPr>
            <p:nvPr/>
          </p:nvSpPr>
          <p:spPr bwMode="auto">
            <a:xfrm>
              <a:off x="7456959" y="2530343"/>
              <a:ext cx="25400" cy="25633"/>
            </a:xfrm>
            <a:custGeom>
              <a:avLst/>
              <a:gdLst>
                <a:gd name="T0" fmla="*/ 35718372 w 17"/>
                <a:gd name="T1" fmla="*/ 38216503 h 18"/>
                <a:gd name="T2" fmla="*/ 35718372 w 17"/>
                <a:gd name="T3" fmla="*/ 38216503 h 18"/>
                <a:gd name="T4" fmla="*/ 0 w 17"/>
                <a:gd name="T5" fmla="*/ 0 h 18"/>
                <a:gd name="T6" fmla="*/ 0 60000 65536"/>
                <a:gd name="T7" fmla="*/ 0 60000 65536"/>
                <a:gd name="T8" fmla="*/ 0 60000 65536"/>
                <a:gd name="T9" fmla="*/ 0 w 17"/>
                <a:gd name="T10" fmla="*/ 0 h 18"/>
                <a:gd name="T11" fmla="*/ 17 w 17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" h="18">
                  <a:moveTo>
                    <a:pt x="16" y="17"/>
                  </a:moveTo>
                  <a:lnTo>
                    <a:pt x="16" y="17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0" name="Freeform 150"/>
            <p:cNvSpPr>
              <a:spLocks/>
            </p:cNvSpPr>
            <p:nvPr/>
          </p:nvSpPr>
          <p:spPr bwMode="auto">
            <a:xfrm>
              <a:off x="7464896" y="2480586"/>
              <a:ext cx="25400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33851141 h 18"/>
                <a:gd name="T4" fmla="*/ 33851141 w 18"/>
                <a:gd name="T5" fmla="*/ 0 h 18"/>
                <a:gd name="T6" fmla="*/ 0 60000 65536"/>
                <a:gd name="T7" fmla="*/ 0 60000 65536"/>
                <a:gd name="T8" fmla="*/ 0 60000 65536"/>
                <a:gd name="T9" fmla="*/ 0 w 18"/>
                <a:gd name="T10" fmla="*/ 0 h 18"/>
                <a:gd name="T11" fmla="*/ 18 w 18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8">
                  <a:moveTo>
                    <a:pt x="0" y="17"/>
                  </a:moveTo>
                  <a:lnTo>
                    <a:pt x="0" y="17"/>
                  </a:lnTo>
                  <a:lnTo>
                    <a:pt x="17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1" name="Freeform 151"/>
            <p:cNvSpPr>
              <a:spLocks/>
            </p:cNvSpPr>
            <p:nvPr/>
          </p:nvSpPr>
          <p:spPr bwMode="auto">
            <a:xfrm>
              <a:off x="7466484" y="2444398"/>
              <a:ext cx="25400" cy="27141"/>
            </a:xfrm>
            <a:custGeom>
              <a:avLst/>
              <a:gdLst>
                <a:gd name="T0" fmla="*/ 0 w 18"/>
                <a:gd name="T1" fmla="*/ 37030476 h 21"/>
                <a:gd name="T2" fmla="*/ 21903263 w 18"/>
                <a:gd name="T3" fmla="*/ 7406368 h 21"/>
                <a:gd name="T4" fmla="*/ 33851141 w 18"/>
                <a:gd name="T5" fmla="*/ 0 h 21"/>
                <a:gd name="T6" fmla="*/ 0 60000 65536"/>
                <a:gd name="T7" fmla="*/ 0 60000 65536"/>
                <a:gd name="T8" fmla="*/ 0 60000 65536"/>
                <a:gd name="T9" fmla="*/ 0 w 18"/>
                <a:gd name="T10" fmla="*/ 0 h 21"/>
                <a:gd name="T11" fmla="*/ 18 w 18"/>
                <a:gd name="T12" fmla="*/ 21 h 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1">
                  <a:moveTo>
                    <a:pt x="0" y="20"/>
                  </a:moveTo>
                  <a:lnTo>
                    <a:pt x="11" y="4"/>
                  </a:lnTo>
                  <a:lnTo>
                    <a:pt x="17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2" name="Line 152"/>
            <p:cNvSpPr>
              <a:spLocks noChangeShapeType="1"/>
            </p:cNvSpPr>
            <p:nvPr/>
          </p:nvSpPr>
          <p:spPr bwMode="auto">
            <a:xfrm>
              <a:off x="7480771" y="2408211"/>
              <a:ext cx="206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3" name="Freeform 153"/>
            <p:cNvSpPr>
              <a:spLocks/>
            </p:cNvSpPr>
            <p:nvPr/>
          </p:nvSpPr>
          <p:spPr bwMode="auto">
            <a:xfrm>
              <a:off x="7487121" y="2359961"/>
              <a:ext cx="1588" cy="24125"/>
            </a:xfrm>
            <a:custGeom>
              <a:avLst/>
              <a:gdLst>
                <a:gd name="T0" fmla="*/ 0 w 1"/>
                <a:gd name="T1" fmla="*/ 33851141 h 18"/>
                <a:gd name="T2" fmla="*/ 0 w 1"/>
                <a:gd name="T3" fmla="*/ 33851141 h 18"/>
                <a:gd name="T4" fmla="*/ 0 w 1"/>
                <a:gd name="T5" fmla="*/ 0 h 18"/>
                <a:gd name="T6" fmla="*/ 0 60000 65536"/>
                <a:gd name="T7" fmla="*/ 0 60000 65536"/>
                <a:gd name="T8" fmla="*/ 0 60000 65536"/>
                <a:gd name="T9" fmla="*/ 0 w 1"/>
                <a:gd name="T10" fmla="*/ 0 h 18"/>
                <a:gd name="T11" fmla="*/ 1 w 1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8">
                  <a:moveTo>
                    <a:pt x="0" y="17"/>
                  </a:moveTo>
                  <a:lnTo>
                    <a:pt x="0" y="17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4" name="Line 154"/>
            <p:cNvSpPr>
              <a:spLocks noChangeShapeType="1"/>
            </p:cNvSpPr>
            <p:nvPr/>
          </p:nvSpPr>
          <p:spPr bwMode="auto">
            <a:xfrm flipH="1" flipV="1">
              <a:off x="7490296" y="2311711"/>
              <a:ext cx="31750" cy="150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5" name="Line 155"/>
            <p:cNvSpPr>
              <a:spLocks noChangeShapeType="1"/>
            </p:cNvSpPr>
            <p:nvPr/>
          </p:nvSpPr>
          <p:spPr bwMode="auto">
            <a:xfrm>
              <a:off x="7445846" y="2311711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" name="Line 156"/>
            <p:cNvSpPr>
              <a:spLocks noChangeShapeType="1"/>
            </p:cNvSpPr>
            <p:nvPr/>
          </p:nvSpPr>
          <p:spPr bwMode="auto">
            <a:xfrm>
              <a:off x="7406159" y="2311711"/>
              <a:ext cx="2063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7" name="Line 157"/>
            <p:cNvSpPr>
              <a:spLocks noChangeShapeType="1"/>
            </p:cNvSpPr>
            <p:nvPr/>
          </p:nvSpPr>
          <p:spPr bwMode="auto">
            <a:xfrm flipH="1">
              <a:off x="7318846" y="2307187"/>
              <a:ext cx="317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8" name="Freeform 158"/>
            <p:cNvSpPr>
              <a:spLocks/>
            </p:cNvSpPr>
            <p:nvPr/>
          </p:nvSpPr>
          <p:spPr bwMode="auto">
            <a:xfrm>
              <a:off x="7271221" y="2307187"/>
              <a:ext cx="25400" cy="0"/>
            </a:xfrm>
            <a:custGeom>
              <a:avLst/>
              <a:gdLst>
                <a:gd name="T0" fmla="*/ 33851141 w 18"/>
                <a:gd name="T1" fmla="*/ 0 h 1"/>
                <a:gd name="T2" fmla="*/ 33851141 w 18"/>
                <a:gd name="T3" fmla="*/ 0 h 1"/>
                <a:gd name="T4" fmla="*/ 0 w 18"/>
                <a:gd name="T5" fmla="*/ 0 h 1"/>
                <a:gd name="T6" fmla="*/ 0 60000 65536"/>
                <a:gd name="T7" fmla="*/ 0 60000 65536"/>
                <a:gd name="T8" fmla="*/ 0 60000 65536"/>
                <a:gd name="T9" fmla="*/ 0 w 18"/>
                <a:gd name="T10" fmla="*/ 0 h 1"/>
                <a:gd name="T11" fmla="*/ 18 w 18"/>
                <a:gd name="T12" fmla="*/ 0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">
                  <a:moveTo>
                    <a:pt x="17" y="0"/>
                  </a:moveTo>
                  <a:lnTo>
                    <a:pt x="17" y="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9" name="Line 159"/>
            <p:cNvSpPr>
              <a:spLocks noChangeShapeType="1"/>
            </p:cNvSpPr>
            <p:nvPr/>
          </p:nvSpPr>
          <p:spPr bwMode="auto">
            <a:xfrm>
              <a:off x="7236296" y="2320758"/>
              <a:ext cx="206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0" name="Line 160"/>
            <p:cNvSpPr>
              <a:spLocks noChangeShapeType="1"/>
            </p:cNvSpPr>
            <p:nvPr/>
          </p:nvSpPr>
          <p:spPr bwMode="auto">
            <a:xfrm flipH="1">
              <a:off x="7155334" y="2325281"/>
              <a:ext cx="31750" cy="45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1" name="Line 161"/>
            <p:cNvSpPr>
              <a:spLocks noChangeShapeType="1"/>
            </p:cNvSpPr>
            <p:nvPr/>
          </p:nvSpPr>
          <p:spPr bwMode="auto">
            <a:xfrm>
              <a:off x="7109296" y="2329805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2" name="Line 162"/>
            <p:cNvSpPr>
              <a:spLocks noChangeShapeType="1"/>
            </p:cNvSpPr>
            <p:nvPr/>
          </p:nvSpPr>
          <p:spPr bwMode="auto">
            <a:xfrm>
              <a:off x="7069609" y="2334327"/>
              <a:ext cx="2063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3" name="Line 163"/>
            <p:cNvSpPr>
              <a:spLocks noChangeShapeType="1"/>
            </p:cNvSpPr>
            <p:nvPr/>
          </p:nvSpPr>
          <p:spPr bwMode="auto">
            <a:xfrm flipH="1">
              <a:off x="6985471" y="2335836"/>
              <a:ext cx="30163" cy="150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4" name="Line 164"/>
            <p:cNvSpPr>
              <a:spLocks noChangeShapeType="1"/>
            </p:cNvSpPr>
            <p:nvPr/>
          </p:nvSpPr>
          <p:spPr bwMode="auto">
            <a:xfrm>
              <a:off x="6944196" y="2335836"/>
              <a:ext cx="2381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5" name="Line 165"/>
            <p:cNvSpPr>
              <a:spLocks noChangeShapeType="1"/>
            </p:cNvSpPr>
            <p:nvPr/>
          </p:nvSpPr>
          <p:spPr bwMode="auto">
            <a:xfrm>
              <a:off x="6901334" y="2334327"/>
              <a:ext cx="238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6" name="Line 166"/>
            <p:cNvSpPr>
              <a:spLocks noChangeShapeType="1"/>
            </p:cNvSpPr>
            <p:nvPr/>
          </p:nvSpPr>
          <p:spPr bwMode="auto">
            <a:xfrm flipH="1" flipV="1">
              <a:off x="6818784" y="2329805"/>
              <a:ext cx="31750" cy="30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7" name="Line 167"/>
            <p:cNvSpPr>
              <a:spLocks noChangeShapeType="1"/>
            </p:cNvSpPr>
            <p:nvPr/>
          </p:nvSpPr>
          <p:spPr bwMode="auto">
            <a:xfrm>
              <a:off x="6777509" y="2328296"/>
              <a:ext cx="2063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8" name="Line 168"/>
            <p:cNvSpPr>
              <a:spLocks noChangeShapeType="1"/>
            </p:cNvSpPr>
            <p:nvPr/>
          </p:nvSpPr>
          <p:spPr bwMode="auto">
            <a:xfrm>
              <a:off x="6736234" y="2325281"/>
              <a:ext cx="2063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9" name="Freeform 169"/>
            <p:cNvSpPr>
              <a:spLocks/>
            </p:cNvSpPr>
            <p:nvPr/>
          </p:nvSpPr>
          <p:spPr bwMode="auto">
            <a:xfrm>
              <a:off x="6675909" y="2320758"/>
              <a:ext cx="25400" cy="0"/>
            </a:xfrm>
            <a:custGeom>
              <a:avLst/>
              <a:gdLst>
                <a:gd name="T0" fmla="*/ 33851141 w 18"/>
                <a:gd name="T1" fmla="*/ 0 h 1"/>
                <a:gd name="T2" fmla="*/ 33851141 w 18"/>
                <a:gd name="T3" fmla="*/ 0 h 1"/>
                <a:gd name="T4" fmla="*/ 0 w 18"/>
                <a:gd name="T5" fmla="*/ 0 h 1"/>
                <a:gd name="T6" fmla="*/ 0 60000 65536"/>
                <a:gd name="T7" fmla="*/ 0 60000 65536"/>
                <a:gd name="T8" fmla="*/ 0 60000 65536"/>
                <a:gd name="T9" fmla="*/ 0 w 18"/>
                <a:gd name="T10" fmla="*/ 0 h 1"/>
                <a:gd name="T11" fmla="*/ 18 w 18"/>
                <a:gd name="T12" fmla="*/ 0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">
                  <a:moveTo>
                    <a:pt x="17" y="0"/>
                  </a:moveTo>
                  <a:lnTo>
                    <a:pt x="17" y="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" name="Line 170"/>
            <p:cNvSpPr>
              <a:spLocks noChangeShapeType="1"/>
            </p:cNvSpPr>
            <p:nvPr/>
          </p:nvSpPr>
          <p:spPr bwMode="auto">
            <a:xfrm flipH="1">
              <a:off x="6648921" y="2320758"/>
              <a:ext cx="2381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" name="Line 171"/>
            <p:cNvSpPr>
              <a:spLocks noChangeShapeType="1"/>
            </p:cNvSpPr>
            <p:nvPr/>
          </p:nvSpPr>
          <p:spPr bwMode="auto">
            <a:xfrm>
              <a:off x="6609234" y="2322265"/>
              <a:ext cx="2063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2" name="Line 172"/>
            <p:cNvSpPr>
              <a:spLocks noChangeShapeType="1"/>
            </p:cNvSpPr>
            <p:nvPr/>
          </p:nvSpPr>
          <p:spPr bwMode="auto">
            <a:xfrm>
              <a:off x="6566371" y="2325281"/>
              <a:ext cx="2381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3" name="Line 173"/>
            <p:cNvSpPr>
              <a:spLocks noChangeShapeType="1"/>
            </p:cNvSpPr>
            <p:nvPr/>
          </p:nvSpPr>
          <p:spPr bwMode="auto">
            <a:xfrm flipH="1">
              <a:off x="6483821" y="2328296"/>
              <a:ext cx="31750" cy="15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4" name="Line 174"/>
            <p:cNvSpPr>
              <a:spLocks noChangeShapeType="1"/>
            </p:cNvSpPr>
            <p:nvPr/>
          </p:nvSpPr>
          <p:spPr bwMode="auto">
            <a:xfrm>
              <a:off x="6440959" y="2329805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5" name="Line 175"/>
            <p:cNvSpPr>
              <a:spLocks noChangeShapeType="1"/>
            </p:cNvSpPr>
            <p:nvPr/>
          </p:nvSpPr>
          <p:spPr bwMode="auto">
            <a:xfrm>
              <a:off x="6399684" y="2332820"/>
              <a:ext cx="2063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6" name="Line 176"/>
            <p:cNvSpPr>
              <a:spLocks noChangeShapeType="1"/>
            </p:cNvSpPr>
            <p:nvPr/>
          </p:nvSpPr>
          <p:spPr bwMode="auto">
            <a:xfrm flipH="1">
              <a:off x="6317134" y="2334327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7" name="Line 177"/>
            <p:cNvSpPr>
              <a:spLocks noChangeShapeType="1"/>
            </p:cNvSpPr>
            <p:nvPr/>
          </p:nvSpPr>
          <p:spPr bwMode="auto">
            <a:xfrm>
              <a:off x="6275859" y="2335836"/>
              <a:ext cx="2063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8" name="Line 178"/>
            <p:cNvSpPr>
              <a:spLocks noChangeShapeType="1"/>
            </p:cNvSpPr>
            <p:nvPr/>
          </p:nvSpPr>
          <p:spPr bwMode="auto">
            <a:xfrm>
              <a:off x="6231409" y="2337343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9" name="Line 179"/>
            <p:cNvSpPr>
              <a:spLocks noChangeShapeType="1"/>
            </p:cNvSpPr>
            <p:nvPr/>
          </p:nvSpPr>
          <p:spPr bwMode="auto">
            <a:xfrm flipH="1">
              <a:off x="6150446" y="2338851"/>
              <a:ext cx="3016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0" name="Line 180"/>
            <p:cNvSpPr>
              <a:spLocks noChangeShapeType="1"/>
            </p:cNvSpPr>
            <p:nvPr/>
          </p:nvSpPr>
          <p:spPr bwMode="auto">
            <a:xfrm>
              <a:off x="6107584" y="2340359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1" name="Line 181"/>
            <p:cNvSpPr>
              <a:spLocks noChangeShapeType="1"/>
            </p:cNvSpPr>
            <p:nvPr/>
          </p:nvSpPr>
          <p:spPr bwMode="auto">
            <a:xfrm>
              <a:off x="6064721" y="2341867"/>
              <a:ext cx="206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2" name="Line 182"/>
            <p:cNvSpPr>
              <a:spLocks noChangeShapeType="1"/>
            </p:cNvSpPr>
            <p:nvPr/>
          </p:nvSpPr>
          <p:spPr bwMode="auto">
            <a:xfrm flipH="1">
              <a:off x="5988521" y="2349406"/>
              <a:ext cx="317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3" name="Line 183"/>
            <p:cNvSpPr>
              <a:spLocks noChangeShapeType="1"/>
            </p:cNvSpPr>
            <p:nvPr/>
          </p:nvSpPr>
          <p:spPr bwMode="auto">
            <a:xfrm>
              <a:off x="5945659" y="2349406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4" name="Line 184"/>
            <p:cNvSpPr>
              <a:spLocks noChangeShapeType="1"/>
            </p:cNvSpPr>
            <p:nvPr/>
          </p:nvSpPr>
          <p:spPr bwMode="auto">
            <a:xfrm>
              <a:off x="5902796" y="2349406"/>
              <a:ext cx="254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5" name="Line 185"/>
            <p:cNvSpPr>
              <a:spLocks noChangeShapeType="1"/>
            </p:cNvSpPr>
            <p:nvPr/>
          </p:nvSpPr>
          <p:spPr bwMode="auto">
            <a:xfrm flipH="1">
              <a:off x="5820246" y="2349406"/>
              <a:ext cx="317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6" name="Line 186"/>
            <p:cNvSpPr>
              <a:spLocks noChangeShapeType="1"/>
            </p:cNvSpPr>
            <p:nvPr/>
          </p:nvSpPr>
          <p:spPr bwMode="auto">
            <a:xfrm>
              <a:off x="5778971" y="2349406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7" name="Line 187"/>
            <p:cNvSpPr>
              <a:spLocks noChangeShapeType="1"/>
            </p:cNvSpPr>
            <p:nvPr/>
          </p:nvSpPr>
          <p:spPr bwMode="auto">
            <a:xfrm>
              <a:off x="5737696" y="2349406"/>
              <a:ext cx="190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8" name="Line 188"/>
            <p:cNvSpPr>
              <a:spLocks noChangeShapeType="1"/>
            </p:cNvSpPr>
            <p:nvPr/>
          </p:nvSpPr>
          <p:spPr bwMode="auto">
            <a:xfrm flipH="1">
              <a:off x="5651971" y="2349406"/>
              <a:ext cx="317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9" name="Line 189"/>
            <p:cNvSpPr>
              <a:spLocks noChangeShapeType="1"/>
            </p:cNvSpPr>
            <p:nvPr/>
          </p:nvSpPr>
          <p:spPr bwMode="auto">
            <a:xfrm>
              <a:off x="5609109" y="2349406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0" name="Line 190"/>
            <p:cNvSpPr>
              <a:spLocks noChangeShapeType="1"/>
            </p:cNvSpPr>
            <p:nvPr/>
          </p:nvSpPr>
          <p:spPr bwMode="auto">
            <a:xfrm>
              <a:off x="5569421" y="2349406"/>
              <a:ext cx="206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1" name="Line 191"/>
            <p:cNvSpPr>
              <a:spLocks noChangeShapeType="1"/>
            </p:cNvSpPr>
            <p:nvPr/>
          </p:nvSpPr>
          <p:spPr bwMode="auto">
            <a:xfrm flipH="1" flipV="1">
              <a:off x="5486871" y="2343374"/>
              <a:ext cx="31750" cy="150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2" name="Line 192"/>
            <p:cNvSpPr>
              <a:spLocks noChangeShapeType="1"/>
            </p:cNvSpPr>
            <p:nvPr/>
          </p:nvSpPr>
          <p:spPr bwMode="auto">
            <a:xfrm>
              <a:off x="5442421" y="2341867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3" name="Line 193"/>
            <p:cNvSpPr>
              <a:spLocks noChangeShapeType="1"/>
            </p:cNvSpPr>
            <p:nvPr/>
          </p:nvSpPr>
          <p:spPr bwMode="auto">
            <a:xfrm>
              <a:off x="5401146" y="2338851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4" name="Line 194"/>
            <p:cNvSpPr>
              <a:spLocks noChangeShapeType="1"/>
            </p:cNvSpPr>
            <p:nvPr/>
          </p:nvSpPr>
          <p:spPr bwMode="auto">
            <a:xfrm flipH="1" flipV="1">
              <a:off x="5318596" y="2334327"/>
              <a:ext cx="30163" cy="150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" name="Line 195"/>
            <p:cNvSpPr>
              <a:spLocks noChangeShapeType="1"/>
            </p:cNvSpPr>
            <p:nvPr/>
          </p:nvSpPr>
          <p:spPr bwMode="auto">
            <a:xfrm>
              <a:off x="5275734" y="2329805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" name="Line 196"/>
            <p:cNvSpPr>
              <a:spLocks noChangeShapeType="1"/>
            </p:cNvSpPr>
            <p:nvPr/>
          </p:nvSpPr>
          <p:spPr bwMode="auto">
            <a:xfrm>
              <a:off x="5232871" y="2328296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" name="Line 197"/>
            <p:cNvSpPr>
              <a:spLocks noChangeShapeType="1"/>
            </p:cNvSpPr>
            <p:nvPr/>
          </p:nvSpPr>
          <p:spPr bwMode="auto">
            <a:xfrm flipH="1" flipV="1">
              <a:off x="5150321" y="2320758"/>
              <a:ext cx="30163" cy="150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8" name="Line 198"/>
            <p:cNvSpPr>
              <a:spLocks noChangeShapeType="1"/>
            </p:cNvSpPr>
            <p:nvPr/>
          </p:nvSpPr>
          <p:spPr bwMode="auto">
            <a:xfrm>
              <a:off x="5109046" y="2320758"/>
              <a:ext cx="206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9" name="Line 199"/>
            <p:cNvSpPr>
              <a:spLocks noChangeShapeType="1"/>
            </p:cNvSpPr>
            <p:nvPr/>
          </p:nvSpPr>
          <p:spPr bwMode="auto">
            <a:xfrm>
              <a:off x="5067771" y="2317742"/>
              <a:ext cx="206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0" name="Line 200"/>
            <p:cNvSpPr>
              <a:spLocks noChangeShapeType="1"/>
            </p:cNvSpPr>
            <p:nvPr/>
          </p:nvSpPr>
          <p:spPr bwMode="auto">
            <a:xfrm flipH="1" flipV="1">
              <a:off x="4980459" y="2313218"/>
              <a:ext cx="34925" cy="150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1" name="Line 201"/>
            <p:cNvSpPr>
              <a:spLocks noChangeShapeType="1"/>
            </p:cNvSpPr>
            <p:nvPr/>
          </p:nvSpPr>
          <p:spPr bwMode="auto">
            <a:xfrm>
              <a:off x="4942359" y="2311711"/>
              <a:ext cx="190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2" name="Line 202"/>
            <p:cNvSpPr>
              <a:spLocks noChangeShapeType="1"/>
            </p:cNvSpPr>
            <p:nvPr/>
          </p:nvSpPr>
          <p:spPr bwMode="auto">
            <a:xfrm>
              <a:off x="4899496" y="2310202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3" name="Freeform 203"/>
            <p:cNvSpPr>
              <a:spLocks/>
            </p:cNvSpPr>
            <p:nvPr/>
          </p:nvSpPr>
          <p:spPr bwMode="auto">
            <a:xfrm>
              <a:off x="4842346" y="2307187"/>
              <a:ext cx="23813" cy="0"/>
            </a:xfrm>
            <a:custGeom>
              <a:avLst/>
              <a:gdLst>
                <a:gd name="T0" fmla="*/ 29753018 w 18"/>
                <a:gd name="T1" fmla="*/ 0 h 1"/>
                <a:gd name="T2" fmla="*/ 29753018 w 18"/>
                <a:gd name="T3" fmla="*/ 0 h 1"/>
                <a:gd name="T4" fmla="*/ 0 w 18"/>
                <a:gd name="T5" fmla="*/ 0 h 1"/>
                <a:gd name="T6" fmla="*/ 0 60000 65536"/>
                <a:gd name="T7" fmla="*/ 0 60000 65536"/>
                <a:gd name="T8" fmla="*/ 0 60000 65536"/>
                <a:gd name="T9" fmla="*/ 0 w 18"/>
                <a:gd name="T10" fmla="*/ 0 h 1"/>
                <a:gd name="T11" fmla="*/ 18 w 18"/>
                <a:gd name="T12" fmla="*/ 0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">
                  <a:moveTo>
                    <a:pt x="17" y="0"/>
                  </a:moveTo>
                  <a:lnTo>
                    <a:pt x="17" y="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4" name="Line 204"/>
            <p:cNvSpPr>
              <a:spLocks noChangeShapeType="1"/>
            </p:cNvSpPr>
            <p:nvPr/>
          </p:nvSpPr>
          <p:spPr bwMode="auto">
            <a:xfrm flipH="1" flipV="1">
              <a:off x="4815359" y="2305679"/>
              <a:ext cx="22225" cy="150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5" name="Line 205"/>
            <p:cNvSpPr>
              <a:spLocks noChangeShapeType="1"/>
            </p:cNvSpPr>
            <p:nvPr/>
          </p:nvSpPr>
          <p:spPr bwMode="auto">
            <a:xfrm>
              <a:off x="4774084" y="2304171"/>
              <a:ext cx="2063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6" name="Line 206"/>
            <p:cNvSpPr>
              <a:spLocks noChangeShapeType="1"/>
            </p:cNvSpPr>
            <p:nvPr/>
          </p:nvSpPr>
          <p:spPr bwMode="auto">
            <a:xfrm>
              <a:off x="4731221" y="2301156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7" name="Line 207"/>
            <p:cNvSpPr>
              <a:spLocks noChangeShapeType="1"/>
            </p:cNvSpPr>
            <p:nvPr/>
          </p:nvSpPr>
          <p:spPr bwMode="auto">
            <a:xfrm flipH="1" flipV="1">
              <a:off x="4648671" y="2296633"/>
              <a:ext cx="28575" cy="150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8" name="Line 208"/>
            <p:cNvSpPr>
              <a:spLocks noChangeShapeType="1"/>
            </p:cNvSpPr>
            <p:nvPr/>
          </p:nvSpPr>
          <p:spPr bwMode="auto">
            <a:xfrm>
              <a:off x="4607396" y="2296633"/>
              <a:ext cx="206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9" name="Line 209"/>
            <p:cNvSpPr>
              <a:spLocks noChangeShapeType="1"/>
            </p:cNvSpPr>
            <p:nvPr/>
          </p:nvSpPr>
          <p:spPr bwMode="auto">
            <a:xfrm>
              <a:off x="4562946" y="2295124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0" name="Line 210"/>
            <p:cNvSpPr>
              <a:spLocks noChangeShapeType="1"/>
            </p:cNvSpPr>
            <p:nvPr/>
          </p:nvSpPr>
          <p:spPr bwMode="auto">
            <a:xfrm flipH="1" flipV="1">
              <a:off x="4481984" y="2290601"/>
              <a:ext cx="30162" cy="150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1" name="Line 211"/>
            <p:cNvSpPr>
              <a:spLocks noChangeShapeType="1"/>
            </p:cNvSpPr>
            <p:nvPr/>
          </p:nvSpPr>
          <p:spPr bwMode="auto">
            <a:xfrm>
              <a:off x="4440709" y="2289093"/>
              <a:ext cx="190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2" name="Line 212"/>
            <p:cNvSpPr>
              <a:spLocks noChangeShapeType="1"/>
            </p:cNvSpPr>
            <p:nvPr/>
          </p:nvSpPr>
          <p:spPr bwMode="auto">
            <a:xfrm>
              <a:off x="4396259" y="2284570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3" name="Line 213"/>
            <p:cNvSpPr>
              <a:spLocks noChangeShapeType="1"/>
            </p:cNvSpPr>
            <p:nvPr/>
          </p:nvSpPr>
          <p:spPr bwMode="auto">
            <a:xfrm flipH="1" flipV="1">
              <a:off x="4312121" y="2283062"/>
              <a:ext cx="317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4" name="Line 214"/>
            <p:cNvSpPr>
              <a:spLocks noChangeShapeType="1"/>
            </p:cNvSpPr>
            <p:nvPr/>
          </p:nvSpPr>
          <p:spPr bwMode="auto">
            <a:xfrm>
              <a:off x="4270846" y="2280046"/>
              <a:ext cx="2381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5" name="Line 215"/>
            <p:cNvSpPr>
              <a:spLocks noChangeShapeType="1"/>
            </p:cNvSpPr>
            <p:nvPr/>
          </p:nvSpPr>
          <p:spPr bwMode="auto">
            <a:xfrm>
              <a:off x="4226396" y="2277031"/>
              <a:ext cx="2381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6" name="Line 216"/>
            <p:cNvSpPr>
              <a:spLocks noChangeShapeType="1"/>
            </p:cNvSpPr>
            <p:nvPr/>
          </p:nvSpPr>
          <p:spPr bwMode="auto">
            <a:xfrm flipH="1" flipV="1">
              <a:off x="4145434" y="2275523"/>
              <a:ext cx="317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7" name="Line 217"/>
            <p:cNvSpPr>
              <a:spLocks noChangeShapeType="1"/>
            </p:cNvSpPr>
            <p:nvPr/>
          </p:nvSpPr>
          <p:spPr bwMode="auto">
            <a:xfrm>
              <a:off x="4102571" y="2274015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8" name="Line 218"/>
            <p:cNvSpPr>
              <a:spLocks noChangeShapeType="1"/>
            </p:cNvSpPr>
            <p:nvPr/>
          </p:nvSpPr>
          <p:spPr bwMode="auto">
            <a:xfrm>
              <a:off x="4062884" y="2272508"/>
              <a:ext cx="2063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9" name="Freeform 219"/>
            <p:cNvSpPr>
              <a:spLocks/>
            </p:cNvSpPr>
            <p:nvPr/>
          </p:nvSpPr>
          <p:spPr bwMode="auto">
            <a:xfrm>
              <a:off x="3975571" y="2267984"/>
              <a:ext cx="34925" cy="27141"/>
            </a:xfrm>
            <a:custGeom>
              <a:avLst/>
              <a:gdLst>
                <a:gd name="T0" fmla="*/ 45109675 w 26"/>
                <a:gd name="T1" fmla="*/ 42843444 h 18"/>
                <a:gd name="T2" fmla="*/ 1804011 w 26"/>
                <a:gd name="T3" fmla="*/ 0 h 18"/>
                <a:gd name="T4" fmla="*/ 0 w 26"/>
                <a:gd name="T5" fmla="*/ 0 h 18"/>
                <a:gd name="T6" fmla="*/ 0 60000 65536"/>
                <a:gd name="T7" fmla="*/ 0 60000 65536"/>
                <a:gd name="T8" fmla="*/ 0 60000 65536"/>
                <a:gd name="T9" fmla="*/ 0 w 26"/>
                <a:gd name="T10" fmla="*/ 0 h 18"/>
                <a:gd name="T11" fmla="*/ 26 w 26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18">
                  <a:moveTo>
                    <a:pt x="25" y="17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0" name="Freeform 220"/>
            <p:cNvSpPr>
              <a:spLocks/>
            </p:cNvSpPr>
            <p:nvPr/>
          </p:nvSpPr>
          <p:spPr bwMode="auto">
            <a:xfrm>
              <a:off x="3927946" y="2281554"/>
              <a:ext cx="22225" cy="24125"/>
            </a:xfrm>
            <a:custGeom>
              <a:avLst/>
              <a:gdLst>
                <a:gd name="T0" fmla="*/ 27347207 w 17"/>
                <a:gd name="T1" fmla="*/ 0 h 18"/>
                <a:gd name="T2" fmla="*/ 27347207 w 17"/>
                <a:gd name="T3" fmla="*/ 0 h 18"/>
                <a:gd name="T4" fmla="*/ 0 w 17"/>
                <a:gd name="T5" fmla="*/ 33851141 h 18"/>
                <a:gd name="T6" fmla="*/ 0 60000 65536"/>
                <a:gd name="T7" fmla="*/ 0 60000 65536"/>
                <a:gd name="T8" fmla="*/ 0 60000 65536"/>
                <a:gd name="T9" fmla="*/ 0 w 17"/>
                <a:gd name="T10" fmla="*/ 0 h 18"/>
                <a:gd name="T11" fmla="*/ 17 w 17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" h="18">
                  <a:moveTo>
                    <a:pt x="16" y="0"/>
                  </a:moveTo>
                  <a:lnTo>
                    <a:pt x="16" y="0"/>
                  </a:lnTo>
                  <a:lnTo>
                    <a:pt x="0" y="17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1" name="Freeform 221"/>
            <p:cNvSpPr>
              <a:spLocks/>
            </p:cNvSpPr>
            <p:nvPr/>
          </p:nvSpPr>
          <p:spPr bwMode="auto">
            <a:xfrm>
              <a:off x="3889846" y="2272508"/>
              <a:ext cx="25400" cy="24125"/>
            </a:xfrm>
            <a:custGeom>
              <a:avLst/>
              <a:gdLst>
                <a:gd name="T0" fmla="*/ 33851141 w 18"/>
                <a:gd name="T1" fmla="*/ 33851141 h 18"/>
                <a:gd name="T2" fmla="*/ 33851141 w 18"/>
                <a:gd name="T3" fmla="*/ 33851141 h 18"/>
                <a:gd name="T4" fmla="*/ 0 w 18"/>
                <a:gd name="T5" fmla="*/ 0 h 18"/>
                <a:gd name="T6" fmla="*/ 0 60000 65536"/>
                <a:gd name="T7" fmla="*/ 0 60000 65536"/>
                <a:gd name="T8" fmla="*/ 0 60000 65536"/>
                <a:gd name="T9" fmla="*/ 0 w 18"/>
                <a:gd name="T10" fmla="*/ 0 h 18"/>
                <a:gd name="T11" fmla="*/ 18 w 18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8">
                  <a:moveTo>
                    <a:pt x="17" y="17"/>
                  </a:moveTo>
                  <a:lnTo>
                    <a:pt x="17" y="17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2" name="Line 222"/>
            <p:cNvSpPr>
              <a:spLocks noChangeShapeType="1"/>
            </p:cNvSpPr>
            <p:nvPr/>
          </p:nvSpPr>
          <p:spPr bwMode="auto">
            <a:xfrm flipH="1" flipV="1">
              <a:off x="3812059" y="2267984"/>
              <a:ext cx="30162" cy="150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3" name="Line 223"/>
            <p:cNvSpPr>
              <a:spLocks noChangeShapeType="1"/>
            </p:cNvSpPr>
            <p:nvPr/>
          </p:nvSpPr>
          <p:spPr bwMode="auto">
            <a:xfrm>
              <a:off x="3769196" y="2267984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4" name="Line 224"/>
            <p:cNvSpPr>
              <a:spLocks noChangeShapeType="1"/>
            </p:cNvSpPr>
            <p:nvPr/>
          </p:nvSpPr>
          <p:spPr bwMode="auto">
            <a:xfrm>
              <a:off x="3727921" y="2266476"/>
              <a:ext cx="206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5" name="Line 225"/>
            <p:cNvSpPr>
              <a:spLocks noChangeShapeType="1"/>
            </p:cNvSpPr>
            <p:nvPr/>
          </p:nvSpPr>
          <p:spPr bwMode="auto">
            <a:xfrm flipH="1" flipV="1">
              <a:off x="3642196" y="2266476"/>
              <a:ext cx="333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6" name="Line 226"/>
            <p:cNvSpPr>
              <a:spLocks noChangeShapeType="1"/>
            </p:cNvSpPr>
            <p:nvPr/>
          </p:nvSpPr>
          <p:spPr bwMode="auto">
            <a:xfrm>
              <a:off x="3602509" y="2266476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7" name="Line 227"/>
            <p:cNvSpPr>
              <a:spLocks noChangeShapeType="1"/>
            </p:cNvSpPr>
            <p:nvPr/>
          </p:nvSpPr>
          <p:spPr bwMode="auto">
            <a:xfrm>
              <a:off x="3559646" y="2264968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8" name="Line 228"/>
            <p:cNvSpPr>
              <a:spLocks noChangeShapeType="1"/>
            </p:cNvSpPr>
            <p:nvPr/>
          </p:nvSpPr>
          <p:spPr bwMode="auto">
            <a:xfrm flipH="1">
              <a:off x="3478684" y="2263461"/>
              <a:ext cx="3016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9" name="Line 229"/>
            <p:cNvSpPr>
              <a:spLocks noChangeShapeType="1"/>
            </p:cNvSpPr>
            <p:nvPr/>
          </p:nvSpPr>
          <p:spPr bwMode="auto">
            <a:xfrm>
              <a:off x="3434234" y="2258937"/>
              <a:ext cx="2063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0" name="Line 230"/>
            <p:cNvSpPr>
              <a:spLocks noChangeShapeType="1"/>
            </p:cNvSpPr>
            <p:nvPr/>
          </p:nvSpPr>
          <p:spPr bwMode="auto">
            <a:xfrm>
              <a:off x="3391371" y="2258937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1" name="Line 231"/>
            <p:cNvSpPr>
              <a:spLocks noChangeShapeType="1"/>
            </p:cNvSpPr>
            <p:nvPr/>
          </p:nvSpPr>
          <p:spPr bwMode="auto">
            <a:xfrm flipH="1">
              <a:off x="3307234" y="2257429"/>
              <a:ext cx="317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2" name="Line 232"/>
            <p:cNvSpPr>
              <a:spLocks noChangeShapeType="1"/>
            </p:cNvSpPr>
            <p:nvPr/>
          </p:nvSpPr>
          <p:spPr bwMode="auto">
            <a:xfrm>
              <a:off x="3265959" y="2257429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3" name="Line 233"/>
            <p:cNvSpPr>
              <a:spLocks noChangeShapeType="1"/>
            </p:cNvSpPr>
            <p:nvPr/>
          </p:nvSpPr>
          <p:spPr bwMode="auto">
            <a:xfrm>
              <a:off x="3226271" y="2257429"/>
              <a:ext cx="206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4" name="Line 234"/>
            <p:cNvSpPr>
              <a:spLocks noChangeShapeType="1"/>
            </p:cNvSpPr>
            <p:nvPr/>
          </p:nvSpPr>
          <p:spPr bwMode="auto">
            <a:xfrm flipH="1" flipV="1">
              <a:off x="3142134" y="2255921"/>
              <a:ext cx="30162" cy="150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5" name="Line 235"/>
            <p:cNvSpPr>
              <a:spLocks noChangeShapeType="1"/>
            </p:cNvSpPr>
            <p:nvPr/>
          </p:nvSpPr>
          <p:spPr bwMode="auto">
            <a:xfrm>
              <a:off x="3099271" y="2252906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6" name="Line 236"/>
            <p:cNvSpPr>
              <a:spLocks noChangeShapeType="1"/>
            </p:cNvSpPr>
            <p:nvPr/>
          </p:nvSpPr>
          <p:spPr bwMode="auto">
            <a:xfrm>
              <a:off x="3057996" y="2252906"/>
              <a:ext cx="190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7" name="Freeform 237"/>
            <p:cNvSpPr>
              <a:spLocks/>
            </p:cNvSpPr>
            <p:nvPr/>
          </p:nvSpPr>
          <p:spPr bwMode="auto">
            <a:xfrm>
              <a:off x="2989734" y="2251398"/>
              <a:ext cx="22225" cy="1507"/>
            </a:xfrm>
            <a:custGeom>
              <a:avLst/>
              <a:gdLst>
                <a:gd name="T0" fmla="*/ 27347207 w 17"/>
                <a:gd name="T1" fmla="*/ 0 h 1"/>
                <a:gd name="T2" fmla="*/ 10254874 w 17"/>
                <a:gd name="T3" fmla="*/ 0 h 1"/>
                <a:gd name="T4" fmla="*/ 0 w 17"/>
                <a:gd name="T5" fmla="*/ 0 h 1"/>
                <a:gd name="T6" fmla="*/ 0 60000 65536"/>
                <a:gd name="T7" fmla="*/ 0 60000 65536"/>
                <a:gd name="T8" fmla="*/ 0 60000 65536"/>
                <a:gd name="T9" fmla="*/ 0 w 17"/>
                <a:gd name="T10" fmla="*/ 0 h 1"/>
                <a:gd name="T11" fmla="*/ 17 w 17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" h="1">
                  <a:moveTo>
                    <a:pt x="16" y="0"/>
                  </a:move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8" name="Line 238"/>
            <p:cNvSpPr>
              <a:spLocks noChangeShapeType="1"/>
            </p:cNvSpPr>
            <p:nvPr/>
          </p:nvSpPr>
          <p:spPr bwMode="auto">
            <a:xfrm flipV="1">
              <a:off x="2989734" y="2237827"/>
              <a:ext cx="0" cy="75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9" name="Line 239"/>
            <p:cNvSpPr>
              <a:spLocks noChangeShapeType="1"/>
            </p:cNvSpPr>
            <p:nvPr/>
          </p:nvSpPr>
          <p:spPr bwMode="auto">
            <a:xfrm>
              <a:off x="2981796" y="2203148"/>
              <a:ext cx="206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0" name="Line 240"/>
            <p:cNvSpPr>
              <a:spLocks noChangeShapeType="1"/>
            </p:cNvSpPr>
            <p:nvPr/>
          </p:nvSpPr>
          <p:spPr bwMode="auto">
            <a:xfrm>
              <a:off x="2938934" y="2197117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1" name="Line 241"/>
            <p:cNvSpPr>
              <a:spLocks noChangeShapeType="1"/>
            </p:cNvSpPr>
            <p:nvPr/>
          </p:nvSpPr>
          <p:spPr bwMode="auto">
            <a:xfrm flipH="1" flipV="1">
              <a:off x="2853209" y="2188070"/>
              <a:ext cx="33337" cy="30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2" name="Line 242"/>
            <p:cNvSpPr>
              <a:spLocks noChangeShapeType="1"/>
            </p:cNvSpPr>
            <p:nvPr/>
          </p:nvSpPr>
          <p:spPr bwMode="auto">
            <a:xfrm>
              <a:off x="2829396" y="2194101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3" name="Line 243"/>
            <p:cNvSpPr>
              <a:spLocks noChangeShapeType="1"/>
            </p:cNvSpPr>
            <p:nvPr/>
          </p:nvSpPr>
          <p:spPr bwMode="auto">
            <a:xfrm>
              <a:off x="2834159" y="2236320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4" name="Freeform 244"/>
            <p:cNvSpPr>
              <a:spLocks/>
            </p:cNvSpPr>
            <p:nvPr/>
          </p:nvSpPr>
          <p:spPr bwMode="auto">
            <a:xfrm>
              <a:off x="2838921" y="2290601"/>
              <a:ext cx="1588" cy="22617"/>
            </a:xfrm>
            <a:custGeom>
              <a:avLst/>
              <a:gdLst>
                <a:gd name="T0" fmla="*/ 0 w 1"/>
                <a:gd name="T1" fmla="*/ 0 h 18"/>
                <a:gd name="T2" fmla="*/ 0 w 1"/>
                <a:gd name="T3" fmla="*/ 0 h 18"/>
                <a:gd name="T4" fmla="*/ 0 w 1"/>
                <a:gd name="T5" fmla="*/ 29750446 h 18"/>
                <a:gd name="T6" fmla="*/ 0 60000 65536"/>
                <a:gd name="T7" fmla="*/ 0 60000 65536"/>
                <a:gd name="T8" fmla="*/ 0 60000 65536"/>
                <a:gd name="T9" fmla="*/ 0 w 1"/>
                <a:gd name="T10" fmla="*/ 0 h 18"/>
                <a:gd name="T11" fmla="*/ 1 w 1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8">
                  <a:moveTo>
                    <a:pt x="0" y="0"/>
                  </a:moveTo>
                  <a:lnTo>
                    <a:pt x="0" y="0"/>
                  </a:lnTo>
                  <a:lnTo>
                    <a:pt x="0" y="17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5" name="Line 245"/>
            <p:cNvSpPr>
              <a:spLocks noChangeShapeType="1"/>
            </p:cNvSpPr>
            <p:nvPr/>
          </p:nvSpPr>
          <p:spPr bwMode="auto">
            <a:xfrm>
              <a:off x="2838921" y="2301156"/>
              <a:ext cx="0" cy="1960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6" name="Freeform 246"/>
            <p:cNvSpPr>
              <a:spLocks/>
            </p:cNvSpPr>
            <p:nvPr/>
          </p:nvSpPr>
          <p:spPr bwMode="auto">
            <a:xfrm>
              <a:off x="2829396" y="2364484"/>
              <a:ext cx="23813" cy="24125"/>
            </a:xfrm>
            <a:custGeom>
              <a:avLst/>
              <a:gdLst>
                <a:gd name="T0" fmla="*/ 29753018 w 18"/>
                <a:gd name="T1" fmla="*/ 0 h 18"/>
                <a:gd name="T2" fmla="*/ 29753018 w 18"/>
                <a:gd name="T3" fmla="*/ 0 h 18"/>
                <a:gd name="T4" fmla="*/ 0 w 18"/>
                <a:gd name="T5" fmla="*/ 33851141 h 18"/>
                <a:gd name="T6" fmla="*/ 0 60000 65536"/>
                <a:gd name="T7" fmla="*/ 0 60000 65536"/>
                <a:gd name="T8" fmla="*/ 0 60000 65536"/>
                <a:gd name="T9" fmla="*/ 0 w 18"/>
                <a:gd name="T10" fmla="*/ 0 h 18"/>
                <a:gd name="T11" fmla="*/ 18 w 18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8">
                  <a:moveTo>
                    <a:pt x="17" y="0"/>
                  </a:moveTo>
                  <a:lnTo>
                    <a:pt x="17" y="0"/>
                  </a:lnTo>
                  <a:lnTo>
                    <a:pt x="0" y="17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7" name="Line 247"/>
            <p:cNvSpPr>
              <a:spLocks noChangeShapeType="1"/>
            </p:cNvSpPr>
            <p:nvPr/>
          </p:nvSpPr>
          <p:spPr bwMode="auto">
            <a:xfrm>
              <a:off x="2818284" y="2408211"/>
              <a:ext cx="2063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8" name="Freeform 248"/>
            <p:cNvSpPr>
              <a:spLocks/>
            </p:cNvSpPr>
            <p:nvPr/>
          </p:nvSpPr>
          <p:spPr bwMode="auto">
            <a:xfrm>
              <a:off x="2821459" y="2459477"/>
              <a:ext cx="20637" cy="24125"/>
            </a:xfrm>
            <a:custGeom>
              <a:avLst/>
              <a:gdLst>
                <a:gd name="T0" fmla="*/ 0 w 17"/>
                <a:gd name="T1" fmla="*/ 0 h 18"/>
                <a:gd name="T2" fmla="*/ 0 w 17"/>
                <a:gd name="T3" fmla="*/ 0 h 18"/>
                <a:gd name="T4" fmla="*/ 23578378 w 17"/>
                <a:gd name="T5" fmla="*/ 33851141 h 18"/>
                <a:gd name="T6" fmla="*/ 0 60000 65536"/>
                <a:gd name="T7" fmla="*/ 0 60000 65536"/>
                <a:gd name="T8" fmla="*/ 0 60000 65536"/>
                <a:gd name="T9" fmla="*/ 0 w 17"/>
                <a:gd name="T10" fmla="*/ 0 h 18"/>
                <a:gd name="T11" fmla="*/ 17 w 17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" h="18">
                  <a:moveTo>
                    <a:pt x="0" y="0"/>
                  </a:moveTo>
                  <a:lnTo>
                    <a:pt x="0" y="0"/>
                  </a:lnTo>
                  <a:lnTo>
                    <a:pt x="16" y="17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9" name="Freeform 249"/>
            <p:cNvSpPr>
              <a:spLocks/>
            </p:cNvSpPr>
            <p:nvPr/>
          </p:nvSpPr>
          <p:spPr bwMode="auto">
            <a:xfrm>
              <a:off x="2802409" y="2454953"/>
              <a:ext cx="23812" cy="25633"/>
            </a:xfrm>
            <a:custGeom>
              <a:avLst/>
              <a:gdLst>
                <a:gd name="T0" fmla="*/ 29750446 w 18"/>
                <a:gd name="T1" fmla="*/ 36317322 h 19"/>
                <a:gd name="T2" fmla="*/ 12249951 w 18"/>
                <a:gd name="T3" fmla="*/ 16140243 h 19"/>
                <a:gd name="T4" fmla="*/ 0 w 18"/>
                <a:gd name="T5" fmla="*/ 0 h 19"/>
                <a:gd name="T6" fmla="*/ 0 60000 65536"/>
                <a:gd name="T7" fmla="*/ 0 60000 65536"/>
                <a:gd name="T8" fmla="*/ 0 60000 65536"/>
                <a:gd name="T9" fmla="*/ 0 w 18"/>
                <a:gd name="T10" fmla="*/ 0 h 19"/>
                <a:gd name="T11" fmla="*/ 18 w 18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9">
                  <a:moveTo>
                    <a:pt x="17" y="18"/>
                  </a:moveTo>
                  <a:lnTo>
                    <a:pt x="7" y="8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0" name="Line 250"/>
            <p:cNvSpPr>
              <a:spLocks noChangeShapeType="1"/>
            </p:cNvSpPr>
            <p:nvPr/>
          </p:nvSpPr>
          <p:spPr bwMode="auto">
            <a:xfrm>
              <a:off x="2802409" y="2456461"/>
              <a:ext cx="2063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1" name="Freeform 251"/>
            <p:cNvSpPr>
              <a:spLocks/>
            </p:cNvSpPr>
            <p:nvPr/>
          </p:nvSpPr>
          <p:spPr bwMode="auto">
            <a:xfrm>
              <a:off x="2786534" y="2459477"/>
              <a:ext cx="23812" cy="24125"/>
            </a:xfrm>
            <a:custGeom>
              <a:avLst/>
              <a:gdLst>
                <a:gd name="T0" fmla="*/ 29750446 w 18"/>
                <a:gd name="T1" fmla="*/ 33851141 h 18"/>
                <a:gd name="T2" fmla="*/ 29750446 w 18"/>
                <a:gd name="T3" fmla="*/ 33851141 h 18"/>
                <a:gd name="T4" fmla="*/ 0 w 18"/>
                <a:gd name="T5" fmla="*/ 0 h 18"/>
                <a:gd name="T6" fmla="*/ 0 60000 65536"/>
                <a:gd name="T7" fmla="*/ 0 60000 65536"/>
                <a:gd name="T8" fmla="*/ 0 60000 65536"/>
                <a:gd name="T9" fmla="*/ 0 w 18"/>
                <a:gd name="T10" fmla="*/ 0 h 18"/>
                <a:gd name="T11" fmla="*/ 18 w 18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8">
                  <a:moveTo>
                    <a:pt x="17" y="17"/>
                  </a:moveTo>
                  <a:lnTo>
                    <a:pt x="17" y="17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2" name="Line 252"/>
            <p:cNvSpPr>
              <a:spLocks noChangeShapeType="1"/>
            </p:cNvSpPr>
            <p:nvPr/>
          </p:nvSpPr>
          <p:spPr bwMode="auto">
            <a:xfrm>
              <a:off x="2797646" y="2430828"/>
              <a:ext cx="206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3" name="Freeform 253"/>
            <p:cNvSpPr>
              <a:spLocks/>
            </p:cNvSpPr>
            <p:nvPr/>
          </p:nvSpPr>
          <p:spPr bwMode="auto">
            <a:xfrm>
              <a:off x="2813521" y="2364484"/>
              <a:ext cx="22225" cy="24125"/>
            </a:xfrm>
            <a:custGeom>
              <a:avLst/>
              <a:gdLst>
                <a:gd name="T0" fmla="*/ 0 w 18"/>
                <a:gd name="T1" fmla="*/ 33851141 h 18"/>
                <a:gd name="T2" fmla="*/ 12196586 w 18"/>
                <a:gd name="T3" fmla="*/ 15930032 h 18"/>
                <a:gd name="T4" fmla="*/ 25916818 w 18"/>
                <a:gd name="T5" fmla="*/ 0 h 18"/>
                <a:gd name="T6" fmla="*/ 0 60000 65536"/>
                <a:gd name="T7" fmla="*/ 0 60000 65536"/>
                <a:gd name="T8" fmla="*/ 0 60000 65536"/>
                <a:gd name="T9" fmla="*/ 0 w 18"/>
                <a:gd name="T10" fmla="*/ 0 h 18"/>
                <a:gd name="T11" fmla="*/ 18 w 18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8">
                  <a:moveTo>
                    <a:pt x="0" y="17"/>
                  </a:moveTo>
                  <a:lnTo>
                    <a:pt x="8" y="8"/>
                  </a:lnTo>
                  <a:lnTo>
                    <a:pt x="17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4" name="Line 254"/>
            <p:cNvSpPr>
              <a:spLocks noChangeShapeType="1"/>
            </p:cNvSpPr>
            <p:nvPr/>
          </p:nvSpPr>
          <p:spPr bwMode="auto">
            <a:xfrm flipH="1">
              <a:off x="2803996" y="2364484"/>
              <a:ext cx="1111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5" name="Line 255"/>
            <p:cNvSpPr>
              <a:spLocks noChangeShapeType="1"/>
            </p:cNvSpPr>
            <p:nvPr/>
          </p:nvSpPr>
          <p:spPr bwMode="auto">
            <a:xfrm>
              <a:off x="2759546" y="2362976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6" name="Line 256"/>
            <p:cNvSpPr>
              <a:spLocks noChangeShapeType="1"/>
            </p:cNvSpPr>
            <p:nvPr/>
          </p:nvSpPr>
          <p:spPr bwMode="auto">
            <a:xfrm>
              <a:off x="2719859" y="2359961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7" name="Line 257"/>
            <p:cNvSpPr>
              <a:spLocks noChangeShapeType="1"/>
            </p:cNvSpPr>
            <p:nvPr/>
          </p:nvSpPr>
          <p:spPr bwMode="auto">
            <a:xfrm flipH="1">
              <a:off x="2634134" y="2358453"/>
              <a:ext cx="3333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8" name="Line 258"/>
            <p:cNvSpPr>
              <a:spLocks noChangeShapeType="1"/>
            </p:cNvSpPr>
            <p:nvPr/>
          </p:nvSpPr>
          <p:spPr bwMode="auto">
            <a:xfrm>
              <a:off x="2592859" y="2356945"/>
              <a:ext cx="2063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9" name="Line 259"/>
            <p:cNvSpPr>
              <a:spLocks noChangeShapeType="1"/>
            </p:cNvSpPr>
            <p:nvPr/>
          </p:nvSpPr>
          <p:spPr bwMode="auto">
            <a:xfrm>
              <a:off x="2553171" y="2356945"/>
              <a:ext cx="206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0" name="Freeform 260"/>
            <p:cNvSpPr>
              <a:spLocks/>
            </p:cNvSpPr>
            <p:nvPr/>
          </p:nvSpPr>
          <p:spPr bwMode="auto">
            <a:xfrm>
              <a:off x="2475384" y="2355437"/>
              <a:ext cx="22225" cy="24125"/>
            </a:xfrm>
            <a:custGeom>
              <a:avLst/>
              <a:gdLst>
                <a:gd name="T0" fmla="*/ 24628808 w 19"/>
                <a:gd name="T1" fmla="*/ 33851141 h 18"/>
                <a:gd name="T2" fmla="*/ 4104606 w 19"/>
                <a:gd name="T3" fmla="*/ 0 h 18"/>
                <a:gd name="T4" fmla="*/ 0 w 19"/>
                <a:gd name="T5" fmla="*/ 0 h 18"/>
                <a:gd name="T6" fmla="*/ 0 60000 65536"/>
                <a:gd name="T7" fmla="*/ 0 60000 65536"/>
                <a:gd name="T8" fmla="*/ 0 60000 65536"/>
                <a:gd name="T9" fmla="*/ 0 w 19"/>
                <a:gd name="T10" fmla="*/ 0 h 18"/>
                <a:gd name="T11" fmla="*/ 19 w 19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18">
                  <a:moveTo>
                    <a:pt x="18" y="17"/>
                  </a:move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1" name="Line 261"/>
            <p:cNvSpPr>
              <a:spLocks noChangeShapeType="1"/>
            </p:cNvSpPr>
            <p:nvPr/>
          </p:nvSpPr>
          <p:spPr bwMode="auto">
            <a:xfrm>
              <a:off x="2469034" y="2355437"/>
              <a:ext cx="2063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2" name="Line 262"/>
            <p:cNvSpPr>
              <a:spLocks noChangeShapeType="1"/>
            </p:cNvSpPr>
            <p:nvPr/>
          </p:nvSpPr>
          <p:spPr bwMode="auto">
            <a:xfrm>
              <a:off x="2427759" y="2352421"/>
              <a:ext cx="2063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3" name="Line 263"/>
            <p:cNvSpPr>
              <a:spLocks noChangeShapeType="1"/>
            </p:cNvSpPr>
            <p:nvPr/>
          </p:nvSpPr>
          <p:spPr bwMode="auto">
            <a:xfrm>
              <a:off x="2381721" y="2352421"/>
              <a:ext cx="254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4" name="Line 264"/>
            <p:cNvSpPr>
              <a:spLocks noChangeShapeType="1"/>
            </p:cNvSpPr>
            <p:nvPr/>
          </p:nvSpPr>
          <p:spPr bwMode="auto">
            <a:xfrm flipH="1">
              <a:off x="2300759" y="2352421"/>
              <a:ext cx="3333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5" name="Line 265"/>
            <p:cNvSpPr>
              <a:spLocks noChangeShapeType="1"/>
            </p:cNvSpPr>
            <p:nvPr/>
          </p:nvSpPr>
          <p:spPr bwMode="auto">
            <a:xfrm>
              <a:off x="2259484" y="2350914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6" name="Line 266"/>
            <p:cNvSpPr>
              <a:spLocks noChangeShapeType="1"/>
            </p:cNvSpPr>
            <p:nvPr/>
          </p:nvSpPr>
          <p:spPr bwMode="auto">
            <a:xfrm>
              <a:off x="2219796" y="2349406"/>
              <a:ext cx="206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7" name="Line 267"/>
            <p:cNvSpPr>
              <a:spLocks noChangeShapeType="1"/>
            </p:cNvSpPr>
            <p:nvPr/>
          </p:nvSpPr>
          <p:spPr bwMode="auto">
            <a:xfrm flipH="1">
              <a:off x="2134071" y="2347898"/>
              <a:ext cx="3016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8" name="Line 268"/>
            <p:cNvSpPr>
              <a:spLocks noChangeShapeType="1"/>
            </p:cNvSpPr>
            <p:nvPr/>
          </p:nvSpPr>
          <p:spPr bwMode="auto">
            <a:xfrm>
              <a:off x="2091209" y="2344883"/>
              <a:ext cx="238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9" name="Line 269"/>
            <p:cNvSpPr>
              <a:spLocks noChangeShapeType="1"/>
            </p:cNvSpPr>
            <p:nvPr/>
          </p:nvSpPr>
          <p:spPr bwMode="auto">
            <a:xfrm>
              <a:off x="2048346" y="2344883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0" name="Line 270"/>
            <p:cNvSpPr>
              <a:spLocks noChangeShapeType="1"/>
            </p:cNvSpPr>
            <p:nvPr/>
          </p:nvSpPr>
          <p:spPr bwMode="auto">
            <a:xfrm flipH="1" flipV="1">
              <a:off x="1964209" y="2341867"/>
              <a:ext cx="36512" cy="150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1" name="Line 271"/>
            <p:cNvSpPr>
              <a:spLocks noChangeShapeType="1"/>
            </p:cNvSpPr>
            <p:nvPr/>
          </p:nvSpPr>
          <p:spPr bwMode="auto">
            <a:xfrm>
              <a:off x="1922934" y="2340359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2" name="Line 272"/>
            <p:cNvSpPr>
              <a:spLocks noChangeShapeType="1"/>
            </p:cNvSpPr>
            <p:nvPr/>
          </p:nvSpPr>
          <p:spPr bwMode="auto">
            <a:xfrm>
              <a:off x="1881659" y="2338851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3" name="Freeform 273"/>
            <p:cNvSpPr>
              <a:spLocks/>
            </p:cNvSpPr>
            <p:nvPr/>
          </p:nvSpPr>
          <p:spPr bwMode="auto">
            <a:xfrm>
              <a:off x="1810221" y="2365992"/>
              <a:ext cx="23813" cy="24125"/>
            </a:xfrm>
            <a:custGeom>
              <a:avLst/>
              <a:gdLst>
                <a:gd name="T0" fmla="*/ 29753018 w 18"/>
                <a:gd name="T1" fmla="*/ 0 h 18"/>
                <a:gd name="T2" fmla="*/ 15752298 w 18"/>
                <a:gd name="T3" fmla="*/ 13938955 h 18"/>
                <a:gd name="T4" fmla="*/ 0 w 18"/>
                <a:gd name="T5" fmla="*/ 33851141 h 18"/>
                <a:gd name="T6" fmla="*/ 0 60000 65536"/>
                <a:gd name="T7" fmla="*/ 0 60000 65536"/>
                <a:gd name="T8" fmla="*/ 0 60000 65536"/>
                <a:gd name="T9" fmla="*/ 0 w 18"/>
                <a:gd name="T10" fmla="*/ 0 h 18"/>
                <a:gd name="T11" fmla="*/ 18 w 18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8">
                  <a:moveTo>
                    <a:pt x="17" y="0"/>
                  </a:moveTo>
                  <a:lnTo>
                    <a:pt x="9" y="7"/>
                  </a:lnTo>
                  <a:lnTo>
                    <a:pt x="0" y="17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4" name="Line 274"/>
            <p:cNvSpPr>
              <a:spLocks noChangeShapeType="1"/>
            </p:cNvSpPr>
            <p:nvPr/>
          </p:nvSpPr>
          <p:spPr bwMode="auto">
            <a:xfrm flipH="1" flipV="1">
              <a:off x="1800696" y="2375039"/>
              <a:ext cx="9525" cy="452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5" name="Line 275"/>
            <p:cNvSpPr>
              <a:spLocks noChangeShapeType="1"/>
            </p:cNvSpPr>
            <p:nvPr/>
          </p:nvSpPr>
          <p:spPr bwMode="auto">
            <a:xfrm>
              <a:off x="1761009" y="2387101"/>
              <a:ext cx="238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6" name="Line 276"/>
            <p:cNvSpPr>
              <a:spLocks noChangeShapeType="1"/>
            </p:cNvSpPr>
            <p:nvPr/>
          </p:nvSpPr>
          <p:spPr bwMode="auto">
            <a:xfrm>
              <a:off x="1781646" y="2429320"/>
              <a:ext cx="206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7" name="Freeform 277"/>
            <p:cNvSpPr>
              <a:spLocks/>
            </p:cNvSpPr>
            <p:nvPr/>
          </p:nvSpPr>
          <p:spPr bwMode="auto">
            <a:xfrm>
              <a:off x="1754659" y="2480586"/>
              <a:ext cx="26987" cy="24125"/>
            </a:xfrm>
            <a:custGeom>
              <a:avLst/>
              <a:gdLst>
                <a:gd name="T0" fmla="*/ 34594633 w 20"/>
                <a:gd name="T1" fmla="*/ 0 h 18"/>
                <a:gd name="T2" fmla="*/ 5462168 w 20"/>
                <a:gd name="T3" fmla="*/ 25885422 h 18"/>
                <a:gd name="T4" fmla="*/ 0 w 20"/>
                <a:gd name="T5" fmla="*/ 33851141 h 18"/>
                <a:gd name="T6" fmla="*/ 0 60000 65536"/>
                <a:gd name="T7" fmla="*/ 0 60000 65536"/>
                <a:gd name="T8" fmla="*/ 0 60000 65536"/>
                <a:gd name="T9" fmla="*/ 0 w 20"/>
                <a:gd name="T10" fmla="*/ 0 h 18"/>
                <a:gd name="T11" fmla="*/ 20 w 20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" h="18">
                  <a:moveTo>
                    <a:pt x="19" y="0"/>
                  </a:moveTo>
                  <a:lnTo>
                    <a:pt x="3" y="13"/>
                  </a:lnTo>
                  <a:lnTo>
                    <a:pt x="0" y="17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8" name="Line 278"/>
            <p:cNvSpPr>
              <a:spLocks noChangeShapeType="1"/>
            </p:cNvSpPr>
            <p:nvPr/>
          </p:nvSpPr>
          <p:spPr bwMode="auto">
            <a:xfrm>
              <a:off x="1749896" y="2494156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9" name="Freeform 279"/>
            <p:cNvSpPr>
              <a:spLocks/>
            </p:cNvSpPr>
            <p:nvPr/>
          </p:nvSpPr>
          <p:spPr bwMode="auto">
            <a:xfrm>
              <a:off x="1699096" y="2491140"/>
              <a:ext cx="23813" cy="24125"/>
            </a:xfrm>
            <a:custGeom>
              <a:avLst/>
              <a:gdLst>
                <a:gd name="T0" fmla="*/ 29753018 w 18"/>
                <a:gd name="T1" fmla="*/ 0 h 18"/>
                <a:gd name="T2" fmla="*/ 29753018 w 18"/>
                <a:gd name="T3" fmla="*/ 0 h 18"/>
                <a:gd name="T4" fmla="*/ 0 w 18"/>
                <a:gd name="T5" fmla="*/ 33851141 h 18"/>
                <a:gd name="T6" fmla="*/ 0 60000 65536"/>
                <a:gd name="T7" fmla="*/ 0 60000 65536"/>
                <a:gd name="T8" fmla="*/ 0 60000 65536"/>
                <a:gd name="T9" fmla="*/ 0 w 18"/>
                <a:gd name="T10" fmla="*/ 0 h 18"/>
                <a:gd name="T11" fmla="*/ 18 w 18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8">
                  <a:moveTo>
                    <a:pt x="17" y="0"/>
                  </a:moveTo>
                  <a:lnTo>
                    <a:pt x="17" y="0"/>
                  </a:lnTo>
                  <a:lnTo>
                    <a:pt x="0" y="17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0" name="Line 280"/>
            <p:cNvSpPr>
              <a:spLocks noChangeShapeType="1"/>
            </p:cNvSpPr>
            <p:nvPr/>
          </p:nvSpPr>
          <p:spPr bwMode="auto">
            <a:xfrm>
              <a:off x="1732434" y="2515265"/>
              <a:ext cx="238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1" name="Freeform 281"/>
            <p:cNvSpPr>
              <a:spLocks/>
            </p:cNvSpPr>
            <p:nvPr/>
          </p:nvSpPr>
          <p:spPr bwMode="auto">
            <a:xfrm>
              <a:off x="1738784" y="2552961"/>
              <a:ext cx="25400" cy="22617"/>
            </a:xfrm>
            <a:custGeom>
              <a:avLst/>
              <a:gdLst>
                <a:gd name="T0" fmla="*/ 33851141 w 18"/>
                <a:gd name="T1" fmla="*/ 0 h 18"/>
                <a:gd name="T2" fmla="*/ 7964310 w 18"/>
                <a:gd name="T3" fmla="*/ 22751044 h 18"/>
                <a:gd name="T4" fmla="*/ 0 w 18"/>
                <a:gd name="T5" fmla="*/ 29750446 h 18"/>
                <a:gd name="T6" fmla="*/ 0 60000 65536"/>
                <a:gd name="T7" fmla="*/ 0 60000 65536"/>
                <a:gd name="T8" fmla="*/ 0 60000 65536"/>
                <a:gd name="T9" fmla="*/ 0 w 18"/>
                <a:gd name="T10" fmla="*/ 0 h 18"/>
                <a:gd name="T11" fmla="*/ 18 w 18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8">
                  <a:moveTo>
                    <a:pt x="17" y="0"/>
                  </a:moveTo>
                  <a:lnTo>
                    <a:pt x="4" y="13"/>
                  </a:lnTo>
                  <a:lnTo>
                    <a:pt x="0" y="17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2" name="Line 282"/>
            <p:cNvSpPr>
              <a:spLocks noChangeShapeType="1"/>
            </p:cNvSpPr>
            <p:nvPr/>
          </p:nvSpPr>
          <p:spPr bwMode="auto">
            <a:xfrm flipH="1">
              <a:off x="1721321" y="2566531"/>
              <a:ext cx="1111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3" name="Freeform 283"/>
            <p:cNvSpPr>
              <a:spLocks/>
            </p:cNvSpPr>
            <p:nvPr/>
          </p:nvSpPr>
          <p:spPr bwMode="auto">
            <a:xfrm>
              <a:off x="1680046" y="2571055"/>
              <a:ext cx="22225" cy="1507"/>
            </a:xfrm>
            <a:custGeom>
              <a:avLst/>
              <a:gdLst>
                <a:gd name="T0" fmla="*/ 25916818 w 18"/>
                <a:gd name="T1" fmla="*/ 0 h 1"/>
                <a:gd name="T2" fmla="*/ 25916818 w 18"/>
                <a:gd name="T3" fmla="*/ 0 h 1"/>
                <a:gd name="T4" fmla="*/ 0 w 18"/>
                <a:gd name="T5" fmla="*/ 0 h 1"/>
                <a:gd name="T6" fmla="*/ 0 60000 65536"/>
                <a:gd name="T7" fmla="*/ 0 60000 65536"/>
                <a:gd name="T8" fmla="*/ 0 60000 65536"/>
                <a:gd name="T9" fmla="*/ 0 w 18"/>
                <a:gd name="T10" fmla="*/ 0 h 1"/>
                <a:gd name="T11" fmla="*/ 18 w 18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">
                  <a:moveTo>
                    <a:pt x="17" y="0"/>
                  </a:moveTo>
                  <a:lnTo>
                    <a:pt x="17" y="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4" name="Line 284"/>
            <p:cNvSpPr>
              <a:spLocks noChangeShapeType="1"/>
            </p:cNvSpPr>
            <p:nvPr/>
          </p:nvSpPr>
          <p:spPr bwMode="auto">
            <a:xfrm>
              <a:off x="1656234" y="2575578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5" name="Freeform 285"/>
            <p:cNvSpPr>
              <a:spLocks/>
            </p:cNvSpPr>
            <p:nvPr/>
          </p:nvSpPr>
          <p:spPr bwMode="auto">
            <a:xfrm>
              <a:off x="1695921" y="2629859"/>
              <a:ext cx="25400" cy="25633"/>
            </a:xfrm>
            <a:custGeom>
              <a:avLst/>
              <a:gdLst>
                <a:gd name="T0" fmla="*/ 0 w 18"/>
                <a:gd name="T1" fmla="*/ 0 h 18"/>
                <a:gd name="T2" fmla="*/ 0 w 18"/>
                <a:gd name="T3" fmla="*/ 0 h 18"/>
                <a:gd name="T4" fmla="*/ 33851141 w 18"/>
                <a:gd name="T5" fmla="*/ 38216503 h 18"/>
                <a:gd name="T6" fmla="*/ 0 60000 65536"/>
                <a:gd name="T7" fmla="*/ 0 60000 65536"/>
                <a:gd name="T8" fmla="*/ 0 60000 65536"/>
                <a:gd name="T9" fmla="*/ 0 w 18"/>
                <a:gd name="T10" fmla="*/ 0 h 18"/>
                <a:gd name="T11" fmla="*/ 18 w 18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8">
                  <a:moveTo>
                    <a:pt x="0" y="0"/>
                  </a:moveTo>
                  <a:lnTo>
                    <a:pt x="0" y="0"/>
                  </a:lnTo>
                  <a:lnTo>
                    <a:pt x="17" y="17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6" name="Freeform 286"/>
            <p:cNvSpPr>
              <a:spLocks/>
            </p:cNvSpPr>
            <p:nvPr/>
          </p:nvSpPr>
          <p:spPr bwMode="auto">
            <a:xfrm>
              <a:off x="1703859" y="2640414"/>
              <a:ext cx="0" cy="27141"/>
            </a:xfrm>
            <a:custGeom>
              <a:avLst/>
              <a:gdLst>
                <a:gd name="T0" fmla="*/ 0 w 1"/>
                <a:gd name="T1" fmla="*/ 0 h 21"/>
                <a:gd name="T2" fmla="*/ 0 w 1"/>
                <a:gd name="T3" fmla="*/ 27773540 h 21"/>
                <a:gd name="T4" fmla="*/ 0 w 1"/>
                <a:gd name="T5" fmla="*/ 37030476 h 21"/>
                <a:gd name="T6" fmla="*/ 0 60000 65536"/>
                <a:gd name="T7" fmla="*/ 0 60000 65536"/>
                <a:gd name="T8" fmla="*/ 0 60000 65536"/>
                <a:gd name="T9" fmla="*/ 0 w 1"/>
                <a:gd name="T10" fmla="*/ 0 h 21"/>
                <a:gd name="T11" fmla="*/ 0 w 1"/>
                <a:gd name="T12" fmla="*/ 21 h 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1">
                  <a:moveTo>
                    <a:pt x="0" y="0"/>
                  </a:moveTo>
                  <a:lnTo>
                    <a:pt x="0" y="15"/>
                  </a:lnTo>
                  <a:lnTo>
                    <a:pt x="0" y="2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7" name="Line 287"/>
            <p:cNvSpPr>
              <a:spLocks noChangeShapeType="1"/>
            </p:cNvSpPr>
            <p:nvPr/>
          </p:nvSpPr>
          <p:spPr bwMode="auto">
            <a:xfrm>
              <a:off x="1672109" y="2697711"/>
              <a:ext cx="2063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8" name="Freeform 288"/>
            <p:cNvSpPr>
              <a:spLocks/>
            </p:cNvSpPr>
            <p:nvPr/>
          </p:nvSpPr>
          <p:spPr bwMode="auto">
            <a:xfrm>
              <a:off x="1629246" y="2738422"/>
              <a:ext cx="25400" cy="22618"/>
            </a:xfrm>
            <a:custGeom>
              <a:avLst/>
              <a:gdLst>
                <a:gd name="T0" fmla="*/ 35718372 w 17"/>
                <a:gd name="T1" fmla="*/ 0 h 18"/>
                <a:gd name="T2" fmla="*/ 35718372 w 17"/>
                <a:gd name="T3" fmla="*/ 0 h 18"/>
                <a:gd name="T4" fmla="*/ 0 w 17"/>
                <a:gd name="T5" fmla="*/ 29753018 h 18"/>
                <a:gd name="T6" fmla="*/ 0 60000 65536"/>
                <a:gd name="T7" fmla="*/ 0 60000 65536"/>
                <a:gd name="T8" fmla="*/ 0 60000 65536"/>
                <a:gd name="T9" fmla="*/ 0 w 17"/>
                <a:gd name="T10" fmla="*/ 0 h 18"/>
                <a:gd name="T11" fmla="*/ 17 w 17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" h="18">
                  <a:moveTo>
                    <a:pt x="16" y="0"/>
                  </a:moveTo>
                  <a:lnTo>
                    <a:pt x="16" y="0"/>
                  </a:lnTo>
                  <a:lnTo>
                    <a:pt x="0" y="17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9" name="Freeform 289"/>
            <p:cNvSpPr>
              <a:spLocks/>
            </p:cNvSpPr>
            <p:nvPr/>
          </p:nvSpPr>
          <p:spPr bwMode="auto">
            <a:xfrm>
              <a:off x="1616546" y="2789687"/>
              <a:ext cx="25400" cy="24125"/>
            </a:xfrm>
            <a:custGeom>
              <a:avLst/>
              <a:gdLst>
                <a:gd name="T0" fmla="*/ 0 w 18"/>
                <a:gd name="T1" fmla="*/ 0 h 18"/>
                <a:gd name="T2" fmla="*/ 0 w 18"/>
                <a:gd name="T3" fmla="*/ 0 h 18"/>
                <a:gd name="T4" fmla="*/ 33851141 w 18"/>
                <a:gd name="T5" fmla="*/ 33851141 h 18"/>
                <a:gd name="T6" fmla="*/ 0 60000 65536"/>
                <a:gd name="T7" fmla="*/ 0 60000 65536"/>
                <a:gd name="T8" fmla="*/ 0 60000 65536"/>
                <a:gd name="T9" fmla="*/ 0 w 18"/>
                <a:gd name="T10" fmla="*/ 0 h 18"/>
                <a:gd name="T11" fmla="*/ 18 w 18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8">
                  <a:moveTo>
                    <a:pt x="0" y="0"/>
                  </a:moveTo>
                  <a:lnTo>
                    <a:pt x="0" y="0"/>
                  </a:lnTo>
                  <a:lnTo>
                    <a:pt x="17" y="17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0" name="Freeform 290"/>
            <p:cNvSpPr>
              <a:spLocks/>
            </p:cNvSpPr>
            <p:nvPr/>
          </p:nvSpPr>
          <p:spPr bwMode="auto">
            <a:xfrm>
              <a:off x="1619721" y="2798734"/>
              <a:ext cx="25400" cy="27141"/>
            </a:xfrm>
            <a:custGeom>
              <a:avLst/>
              <a:gdLst>
                <a:gd name="T0" fmla="*/ 0 w 18"/>
                <a:gd name="T1" fmla="*/ 0 h 19"/>
                <a:gd name="T2" fmla="*/ 15930032 w 18"/>
                <a:gd name="T3" fmla="*/ 27141739 h 19"/>
                <a:gd name="T4" fmla="*/ 33851141 w 18"/>
                <a:gd name="T5" fmla="*/ 40713355 h 19"/>
                <a:gd name="T6" fmla="*/ 0 60000 65536"/>
                <a:gd name="T7" fmla="*/ 0 60000 65536"/>
                <a:gd name="T8" fmla="*/ 0 60000 65536"/>
                <a:gd name="T9" fmla="*/ 0 w 18"/>
                <a:gd name="T10" fmla="*/ 0 h 19"/>
                <a:gd name="T11" fmla="*/ 18 w 18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9">
                  <a:moveTo>
                    <a:pt x="0" y="0"/>
                  </a:moveTo>
                  <a:lnTo>
                    <a:pt x="8" y="12"/>
                  </a:lnTo>
                  <a:lnTo>
                    <a:pt x="17" y="18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1" name="Line 291"/>
            <p:cNvSpPr>
              <a:spLocks noChangeShapeType="1"/>
            </p:cNvSpPr>
            <p:nvPr/>
          </p:nvSpPr>
          <p:spPr bwMode="auto">
            <a:xfrm>
              <a:off x="1627659" y="2821352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2" name="Line 292"/>
            <p:cNvSpPr>
              <a:spLocks noChangeShapeType="1"/>
            </p:cNvSpPr>
            <p:nvPr/>
          </p:nvSpPr>
          <p:spPr bwMode="auto">
            <a:xfrm>
              <a:off x="1659409" y="2859047"/>
              <a:ext cx="2063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3" name="Line 293"/>
            <p:cNvSpPr>
              <a:spLocks noChangeShapeType="1"/>
            </p:cNvSpPr>
            <p:nvPr/>
          </p:nvSpPr>
          <p:spPr bwMode="auto">
            <a:xfrm>
              <a:off x="1635596" y="2898250"/>
              <a:ext cx="254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4" name="Freeform 294"/>
            <p:cNvSpPr>
              <a:spLocks/>
            </p:cNvSpPr>
            <p:nvPr/>
          </p:nvSpPr>
          <p:spPr bwMode="auto">
            <a:xfrm>
              <a:off x="1576859" y="2878649"/>
              <a:ext cx="23812" cy="1507"/>
            </a:xfrm>
            <a:custGeom>
              <a:avLst/>
              <a:gdLst>
                <a:gd name="T0" fmla="*/ 29750446 w 18"/>
                <a:gd name="T1" fmla="*/ 0 h 1"/>
                <a:gd name="T2" fmla="*/ 29750446 w 18"/>
                <a:gd name="T3" fmla="*/ 0 h 1"/>
                <a:gd name="T4" fmla="*/ 0 w 18"/>
                <a:gd name="T5" fmla="*/ 0 h 1"/>
                <a:gd name="T6" fmla="*/ 0 60000 65536"/>
                <a:gd name="T7" fmla="*/ 0 60000 65536"/>
                <a:gd name="T8" fmla="*/ 0 60000 65536"/>
                <a:gd name="T9" fmla="*/ 0 w 18"/>
                <a:gd name="T10" fmla="*/ 0 h 1"/>
                <a:gd name="T11" fmla="*/ 18 w 18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">
                  <a:moveTo>
                    <a:pt x="17" y="0"/>
                  </a:moveTo>
                  <a:lnTo>
                    <a:pt x="17" y="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5" name="Freeform 295"/>
            <p:cNvSpPr>
              <a:spLocks/>
            </p:cNvSpPr>
            <p:nvPr/>
          </p:nvSpPr>
          <p:spPr bwMode="auto">
            <a:xfrm>
              <a:off x="1567334" y="2880156"/>
              <a:ext cx="23812" cy="22618"/>
            </a:xfrm>
            <a:custGeom>
              <a:avLst/>
              <a:gdLst>
                <a:gd name="T0" fmla="*/ 29750446 w 18"/>
                <a:gd name="T1" fmla="*/ 0 h 18"/>
                <a:gd name="T2" fmla="*/ 8749586 w 18"/>
                <a:gd name="T3" fmla="*/ 19251485 h 18"/>
                <a:gd name="T4" fmla="*/ 0 w 18"/>
                <a:gd name="T5" fmla="*/ 29753018 h 18"/>
                <a:gd name="T6" fmla="*/ 0 60000 65536"/>
                <a:gd name="T7" fmla="*/ 0 60000 65536"/>
                <a:gd name="T8" fmla="*/ 0 60000 65536"/>
                <a:gd name="T9" fmla="*/ 0 w 18"/>
                <a:gd name="T10" fmla="*/ 0 h 18"/>
                <a:gd name="T11" fmla="*/ 18 w 18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8">
                  <a:moveTo>
                    <a:pt x="17" y="0"/>
                  </a:moveTo>
                  <a:lnTo>
                    <a:pt x="5" y="11"/>
                  </a:lnTo>
                  <a:lnTo>
                    <a:pt x="0" y="17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6" name="Line 296"/>
            <p:cNvSpPr>
              <a:spLocks noChangeShapeType="1"/>
            </p:cNvSpPr>
            <p:nvPr/>
          </p:nvSpPr>
          <p:spPr bwMode="auto">
            <a:xfrm>
              <a:off x="1570509" y="2899758"/>
              <a:ext cx="2063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7" name="Freeform 297"/>
            <p:cNvSpPr>
              <a:spLocks/>
            </p:cNvSpPr>
            <p:nvPr/>
          </p:nvSpPr>
          <p:spPr bwMode="auto">
            <a:xfrm>
              <a:off x="1607021" y="2922375"/>
              <a:ext cx="23813" cy="27141"/>
            </a:xfrm>
            <a:custGeom>
              <a:avLst/>
              <a:gdLst>
                <a:gd name="T0" fmla="*/ 0 w 18"/>
                <a:gd name="T1" fmla="*/ 0 h 18"/>
                <a:gd name="T2" fmla="*/ 0 w 18"/>
                <a:gd name="T3" fmla="*/ 0 h 18"/>
                <a:gd name="T4" fmla="*/ 29753018 w 18"/>
                <a:gd name="T5" fmla="*/ 42843444 h 18"/>
                <a:gd name="T6" fmla="*/ 0 60000 65536"/>
                <a:gd name="T7" fmla="*/ 0 60000 65536"/>
                <a:gd name="T8" fmla="*/ 0 60000 65536"/>
                <a:gd name="T9" fmla="*/ 0 w 18"/>
                <a:gd name="T10" fmla="*/ 0 h 18"/>
                <a:gd name="T11" fmla="*/ 18 w 18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8">
                  <a:moveTo>
                    <a:pt x="0" y="0"/>
                  </a:moveTo>
                  <a:lnTo>
                    <a:pt x="0" y="0"/>
                  </a:lnTo>
                  <a:lnTo>
                    <a:pt x="17" y="17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8" name="Line 298"/>
            <p:cNvSpPr>
              <a:spLocks noChangeShapeType="1"/>
            </p:cNvSpPr>
            <p:nvPr/>
          </p:nvSpPr>
          <p:spPr bwMode="auto">
            <a:xfrm>
              <a:off x="1591146" y="2966102"/>
              <a:ext cx="2381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9" name="Freeform 299"/>
            <p:cNvSpPr>
              <a:spLocks/>
            </p:cNvSpPr>
            <p:nvPr/>
          </p:nvSpPr>
          <p:spPr bwMode="auto">
            <a:xfrm>
              <a:off x="1508596" y="2990227"/>
              <a:ext cx="33338" cy="24125"/>
            </a:xfrm>
            <a:custGeom>
              <a:avLst/>
              <a:gdLst>
                <a:gd name="T0" fmla="*/ 44379820 w 24"/>
                <a:gd name="T1" fmla="*/ 0 h 18"/>
                <a:gd name="T2" fmla="*/ 15436884 w 24"/>
                <a:gd name="T3" fmla="*/ 23894345 h 18"/>
                <a:gd name="T4" fmla="*/ 0 w 24"/>
                <a:gd name="T5" fmla="*/ 33851141 h 18"/>
                <a:gd name="T6" fmla="*/ 0 60000 65536"/>
                <a:gd name="T7" fmla="*/ 0 60000 65536"/>
                <a:gd name="T8" fmla="*/ 0 60000 65536"/>
                <a:gd name="T9" fmla="*/ 0 w 24"/>
                <a:gd name="T10" fmla="*/ 0 h 18"/>
                <a:gd name="T11" fmla="*/ 24 w 24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18">
                  <a:moveTo>
                    <a:pt x="23" y="0"/>
                  </a:moveTo>
                  <a:lnTo>
                    <a:pt x="8" y="12"/>
                  </a:lnTo>
                  <a:lnTo>
                    <a:pt x="0" y="17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0" name="Line 300"/>
            <p:cNvSpPr>
              <a:spLocks noChangeShapeType="1"/>
            </p:cNvSpPr>
            <p:nvPr/>
          </p:nvSpPr>
          <p:spPr bwMode="auto">
            <a:xfrm>
              <a:off x="1508596" y="3005305"/>
              <a:ext cx="2381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1" name="Line 301"/>
            <p:cNvSpPr>
              <a:spLocks noChangeShapeType="1"/>
            </p:cNvSpPr>
            <p:nvPr/>
          </p:nvSpPr>
          <p:spPr bwMode="auto">
            <a:xfrm>
              <a:off x="1467321" y="3014352"/>
              <a:ext cx="206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2" name="Freeform 302"/>
            <p:cNvSpPr>
              <a:spLocks/>
            </p:cNvSpPr>
            <p:nvPr/>
          </p:nvSpPr>
          <p:spPr bwMode="auto">
            <a:xfrm>
              <a:off x="1419696" y="3021891"/>
              <a:ext cx="25400" cy="25633"/>
            </a:xfrm>
            <a:custGeom>
              <a:avLst/>
              <a:gdLst>
                <a:gd name="T0" fmla="*/ 33851141 w 18"/>
                <a:gd name="T1" fmla="*/ 0 h 18"/>
                <a:gd name="T2" fmla="*/ 33851141 w 18"/>
                <a:gd name="T3" fmla="*/ 0 h 18"/>
                <a:gd name="T4" fmla="*/ 0 w 18"/>
                <a:gd name="T5" fmla="*/ 38216503 h 18"/>
                <a:gd name="T6" fmla="*/ 0 60000 65536"/>
                <a:gd name="T7" fmla="*/ 0 60000 65536"/>
                <a:gd name="T8" fmla="*/ 0 60000 65536"/>
                <a:gd name="T9" fmla="*/ 0 w 18"/>
                <a:gd name="T10" fmla="*/ 0 h 18"/>
                <a:gd name="T11" fmla="*/ 18 w 18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8">
                  <a:moveTo>
                    <a:pt x="17" y="0"/>
                  </a:moveTo>
                  <a:lnTo>
                    <a:pt x="17" y="0"/>
                  </a:lnTo>
                  <a:lnTo>
                    <a:pt x="0" y="17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3" name="Freeform 303"/>
            <p:cNvSpPr>
              <a:spLocks/>
            </p:cNvSpPr>
            <p:nvPr/>
          </p:nvSpPr>
          <p:spPr bwMode="auto">
            <a:xfrm>
              <a:off x="1443509" y="3053555"/>
              <a:ext cx="22225" cy="25632"/>
            </a:xfrm>
            <a:custGeom>
              <a:avLst/>
              <a:gdLst>
                <a:gd name="T0" fmla="*/ 0 w 18"/>
                <a:gd name="T1" fmla="*/ 0 h 18"/>
                <a:gd name="T2" fmla="*/ 0 w 18"/>
                <a:gd name="T3" fmla="*/ 0 h 18"/>
                <a:gd name="T4" fmla="*/ 25916818 w 18"/>
                <a:gd name="T5" fmla="*/ 38213588 h 18"/>
                <a:gd name="T6" fmla="*/ 0 60000 65536"/>
                <a:gd name="T7" fmla="*/ 0 60000 65536"/>
                <a:gd name="T8" fmla="*/ 0 60000 65536"/>
                <a:gd name="T9" fmla="*/ 0 w 18"/>
                <a:gd name="T10" fmla="*/ 0 h 18"/>
                <a:gd name="T11" fmla="*/ 18 w 18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8">
                  <a:moveTo>
                    <a:pt x="0" y="0"/>
                  </a:moveTo>
                  <a:lnTo>
                    <a:pt x="0" y="0"/>
                  </a:lnTo>
                  <a:lnTo>
                    <a:pt x="17" y="17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4" name="Freeform 304"/>
            <p:cNvSpPr>
              <a:spLocks/>
            </p:cNvSpPr>
            <p:nvPr/>
          </p:nvSpPr>
          <p:spPr bwMode="auto">
            <a:xfrm>
              <a:off x="1454621" y="3050540"/>
              <a:ext cx="20638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33851141 h 18"/>
                <a:gd name="T4" fmla="*/ 22347514 w 18"/>
                <a:gd name="T5" fmla="*/ 0 h 18"/>
                <a:gd name="T6" fmla="*/ 0 60000 65536"/>
                <a:gd name="T7" fmla="*/ 0 60000 65536"/>
                <a:gd name="T8" fmla="*/ 0 60000 65536"/>
                <a:gd name="T9" fmla="*/ 0 w 18"/>
                <a:gd name="T10" fmla="*/ 0 h 18"/>
                <a:gd name="T11" fmla="*/ 18 w 18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8">
                  <a:moveTo>
                    <a:pt x="0" y="17"/>
                  </a:moveTo>
                  <a:lnTo>
                    <a:pt x="0" y="17"/>
                  </a:lnTo>
                  <a:lnTo>
                    <a:pt x="17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5" name="Freeform 305"/>
            <p:cNvSpPr>
              <a:spLocks/>
            </p:cNvSpPr>
            <p:nvPr/>
          </p:nvSpPr>
          <p:spPr bwMode="auto">
            <a:xfrm>
              <a:off x="1462559" y="3050540"/>
              <a:ext cx="23812" cy="24125"/>
            </a:xfrm>
            <a:custGeom>
              <a:avLst/>
              <a:gdLst>
                <a:gd name="T0" fmla="*/ 0 w 17"/>
                <a:gd name="T1" fmla="*/ 0 h 18"/>
                <a:gd name="T2" fmla="*/ 19619684 w 17"/>
                <a:gd name="T3" fmla="*/ 0 h 18"/>
                <a:gd name="T4" fmla="*/ 31391216 w 17"/>
                <a:gd name="T5" fmla="*/ 33851141 h 18"/>
                <a:gd name="T6" fmla="*/ 0 60000 65536"/>
                <a:gd name="T7" fmla="*/ 0 60000 65536"/>
                <a:gd name="T8" fmla="*/ 0 60000 65536"/>
                <a:gd name="T9" fmla="*/ 0 w 17"/>
                <a:gd name="T10" fmla="*/ 0 h 18"/>
                <a:gd name="T11" fmla="*/ 17 w 17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" h="18">
                  <a:moveTo>
                    <a:pt x="0" y="0"/>
                  </a:moveTo>
                  <a:lnTo>
                    <a:pt x="10" y="0"/>
                  </a:lnTo>
                  <a:lnTo>
                    <a:pt x="16" y="17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6" name="Freeform 306"/>
            <p:cNvSpPr>
              <a:spLocks/>
            </p:cNvSpPr>
            <p:nvPr/>
          </p:nvSpPr>
          <p:spPr bwMode="auto">
            <a:xfrm>
              <a:off x="1476846" y="3088234"/>
              <a:ext cx="25400" cy="24125"/>
            </a:xfrm>
            <a:custGeom>
              <a:avLst/>
              <a:gdLst>
                <a:gd name="T0" fmla="*/ 33851141 w 18"/>
                <a:gd name="T1" fmla="*/ 0 h 18"/>
                <a:gd name="T2" fmla="*/ 33851141 w 18"/>
                <a:gd name="T3" fmla="*/ 0 h 18"/>
                <a:gd name="T4" fmla="*/ 0 w 18"/>
                <a:gd name="T5" fmla="*/ 33851141 h 18"/>
                <a:gd name="T6" fmla="*/ 0 60000 65536"/>
                <a:gd name="T7" fmla="*/ 0 60000 65536"/>
                <a:gd name="T8" fmla="*/ 0 60000 65536"/>
                <a:gd name="T9" fmla="*/ 0 w 18"/>
                <a:gd name="T10" fmla="*/ 0 h 18"/>
                <a:gd name="T11" fmla="*/ 18 w 18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8">
                  <a:moveTo>
                    <a:pt x="17" y="0"/>
                  </a:moveTo>
                  <a:lnTo>
                    <a:pt x="17" y="0"/>
                  </a:lnTo>
                  <a:lnTo>
                    <a:pt x="0" y="17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7" name="Freeform 307"/>
            <p:cNvSpPr>
              <a:spLocks/>
            </p:cNvSpPr>
            <p:nvPr/>
          </p:nvSpPr>
          <p:spPr bwMode="auto">
            <a:xfrm>
              <a:off x="1445096" y="3125930"/>
              <a:ext cx="23813" cy="24125"/>
            </a:xfrm>
            <a:custGeom>
              <a:avLst/>
              <a:gdLst>
                <a:gd name="T0" fmla="*/ 29753018 w 18"/>
                <a:gd name="T1" fmla="*/ 0 h 18"/>
                <a:gd name="T2" fmla="*/ 29753018 w 18"/>
                <a:gd name="T3" fmla="*/ 0 h 18"/>
                <a:gd name="T4" fmla="*/ 0 w 18"/>
                <a:gd name="T5" fmla="*/ 33851141 h 18"/>
                <a:gd name="T6" fmla="*/ 0 60000 65536"/>
                <a:gd name="T7" fmla="*/ 0 60000 65536"/>
                <a:gd name="T8" fmla="*/ 0 60000 65536"/>
                <a:gd name="T9" fmla="*/ 0 w 18"/>
                <a:gd name="T10" fmla="*/ 0 h 18"/>
                <a:gd name="T11" fmla="*/ 18 w 18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8">
                  <a:moveTo>
                    <a:pt x="17" y="0"/>
                  </a:moveTo>
                  <a:lnTo>
                    <a:pt x="17" y="0"/>
                  </a:lnTo>
                  <a:lnTo>
                    <a:pt x="0" y="17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" name="Freeform 308"/>
            <p:cNvSpPr>
              <a:spLocks/>
            </p:cNvSpPr>
            <p:nvPr/>
          </p:nvSpPr>
          <p:spPr bwMode="auto">
            <a:xfrm>
              <a:off x="1454621" y="3178703"/>
              <a:ext cx="1588" cy="24125"/>
            </a:xfrm>
            <a:custGeom>
              <a:avLst/>
              <a:gdLst>
                <a:gd name="T0" fmla="*/ 0 w 1"/>
                <a:gd name="T1" fmla="*/ 0 h 18"/>
                <a:gd name="T2" fmla="*/ 0 w 1"/>
                <a:gd name="T3" fmla="*/ 0 h 18"/>
                <a:gd name="T4" fmla="*/ 0 w 1"/>
                <a:gd name="T5" fmla="*/ 33851141 h 18"/>
                <a:gd name="T6" fmla="*/ 0 60000 65536"/>
                <a:gd name="T7" fmla="*/ 0 60000 65536"/>
                <a:gd name="T8" fmla="*/ 0 60000 65536"/>
                <a:gd name="T9" fmla="*/ 0 w 1"/>
                <a:gd name="T10" fmla="*/ 0 h 18"/>
                <a:gd name="T11" fmla="*/ 1 w 1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8">
                  <a:moveTo>
                    <a:pt x="0" y="0"/>
                  </a:moveTo>
                  <a:lnTo>
                    <a:pt x="0" y="0"/>
                  </a:lnTo>
                  <a:lnTo>
                    <a:pt x="0" y="17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" name="Freeform 309"/>
            <p:cNvSpPr>
              <a:spLocks/>
            </p:cNvSpPr>
            <p:nvPr/>
          </p:nvSpPr>
          <p:spPr bwMode="auto">
            <a:xfrm>
              <a:off x="1445096" y="3187750"/>
              <a:ext cx="22225" cy="25633"/>
            </a:xfrm>
            <a:custGeom>
              <a:avLst/>
              <a:gdLst>
                <a:gd name="T0" fmla="*/ 25916818 w 18"/>
                <a:gd name="T1" fmla="*/ 0 h 19"/>
                <a:gd name="T2" fmla="*/ 10671704 w 18"/>
                <a:gd name="T3" fmla="*/ 20175658 h 19"/>
                <a:gd name="T4" fmla="*/ 0 w 18"/>
                <a:gd name="T5" fmla="*/ 36317322 h 19"/>
                <a:gd name="T6" fmla="*/ 0 60000 65536"/>
                <a:gd name="T7" fmla="*/ 0 60000 65536"/>
                <a:gd name="T8" fmla="*/ 0 60000 65536"/>
                <a:gd name="T9" fmla="*/ 0 w 18"/>
                <a:gd name="T10" fmla="*/ 0 h 19"/>
                <a:gd name="T11" fmla="*/ 18 w 18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9">
                  <a:moveTo>
                    <a:pt x="17" y="0"/>
                  </a:moveTo>
                  <a:lnTo>
                    <a:pt x="7" y="10"/>
                  </a:lnTo>
                  <a:lnTo>
                    <a:pt x="0" y="18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0" name="Line 310"/>
            <p:cNvSpPr>
              <a:spLocks noChangeShapeType="1"/>
            </p:cNvSpPr>
            <p:nvPr/>
          </p:nvSpPr>
          <p:spPr bwMode="auto">
            <a:xfrm>
              <a:off x="1441921" y="3205844"/>
              <a:ext cx="190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1" name="Freeform 311"/>
            <p:cNvSpPr>
              <a:spLocks/>
            </p:cNvSpPr>
            <p:nvPr/>
          </p:nvSpPr>
          <p:spPr bwMode="auto">
            <a:xfrm>
              <a:off x="1386359" y="3208859"/>
              <a:ext cx="23812" cy="24125"/>
            </a:xfrm>
            <a:custGeom>
              <a:avLst/>
              <a:gdLst>
                <a:gd name="T0" fmla="*/ 29750446 w 18"/>
                <a:gd name="T1" fmla="*/ 33851141 h 18"/>
                <a:gd name="T2" fmla="*/ 29750446 w 18"/>
                <a:gd name="T3" fmla="*/ 33851141 h 18"/>
                <a:gd name="T4" fmla="*/ 0 w 18"/>
                <a:gd name="T5" fmla="*/ 0 h 18"/>
                <a:gd name="T6" fmla="*/ 0 60000 65536"/>
                <a:gd name="T7" fmla="*/ 0 60000 65536"/>
                <a:gd name="T8" fmla="*/ 0 60000 65536"/>
                <a:gd name="T9" fmla="*/ 0 w 18"/>
                <a:gd name="T10" fmla="*/ 0 h 18"/>
                <a:gd name="T11" fmla="*/ 18 w 18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8">
                  <a:moveTo>
                    <a:pt x="17" y="17"/>
                  </a:moveTo>
                  <a:lnTo>
                    <a:pt x="17" y="17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" name="Line 312"/>
            <p:cNvSpPr>
              <a:spLocks noChangeShapeType="1"/>
            </p:cNvSpPr>
            <p:nvPr/>
          </p:nvSpPr>
          <p:spPr bwMode="auto">
            <a:xfrm>
              <a:off x="1365721" y="3228462"/>
              <a:ext cx="254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3" name="Freeform 313"/>
            <p:cNvSpPr>
              <a:spLocks/>
            </p:cNvSpPr>
            <p:nvPr/>
          </p:nvSpPr>
          <p:spPr bwMode="auto">
            <a:xfrm>
              <a:off x="1341909" y="3278219"/>
              <a:ext cx="23812" cy="24125"/>
            </a:xfrm>
            <a:custGeom>
              <a:avLst/>
              <a:gdLst>
                <a:gd name="T0" fmla="*/ 28272362 w 19"/>
                <a:gd name="T1" fmla="*/ 0 h 18"/>
                <a:gd name="T2" fmla="*/ 4712269 w 19"/>
                <a:gd name="T3" fmla="*/ 33851141 h 18"/>
                <a:gd name="T4" fmla="*/ 0 w 19"/>
                <a:gd name="T5" fmla="*/ 33851141 h 18"/>
                <a:gd name="T6" fmla="*/ 0 60000 65536"/>
                <a:gd name="T7" fmla="*/ 0 60000 65536"/>
                <a:gd name="T8" fmla="*/ 0 60000 65536"/>
                <a:gd name="T9" fmla="*/ 0 w 19"/>
                <a:gd name="T10" fmla="*/ 0 h 18"/>
                <a:gd name="T11" fmla="*/ 19 w 19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18">
                  <a:moveTo>
                    <a:pt x="18" y="0"/>
                  </a:moveTo>
                  <a:lnTo>
                    <a:pt x="3" y="17"/>
                  </a:lnTo>
                  <a:lnTo>
                    <a:pt x="0" y="17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4" name="Line 314"/>
            <p:cNvSpPr>
              <a:spLocks noChangeShapeType="1"/>
            </p:cNvSpPr>
            <p:nvPr/>
          </p:nvSpPr>
          <p:spPr bwMode="auto">
            <a:xfrm>
              <a:off x="1337146" y="3294805"/>
              <a:ext cx="206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5" name="Line 315"/>
            <p:cNvSpPr>
              <a:spLocks noChangeShapeType="1"/>
            </p:cNvSpPr>
            <p:nvPr/>
          </p:nvSpPr>
          <p:spPr bwMode="auto">
            <a:xfrm>
              <a:off x="1300634" y="3334009"/>
              <a:ext cx="238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6" name="Freeform 316"/>
            <p:cNvSpPr>
              <a:spLocks/>
            </p:cNvSpPr>
            <p:nvPr/>
          </p:nvSpPr>
          <p:spPr bwMode="auto">
            <a:xfrm>
              <a:off x="1294284" y="3374719"/>
              <a:ext cx="1587" cy="24125"/>
            </a:xfrm>
            <a:custGeom>
              <a:avLst/>
              <a:gdLst>
                <a:gd name="T0" fmla="*/ 0 w 1"/>
                <a:gd name="T1" fmla="*/ 0 h 18"/>
                <a:gd name="T2" fmla="*/ 0 w 1"/>
                <a:gd name="T3" fmla="*/ 0 h 18"/>
                <a:gd name="T4" fmla="*/ 0 w 1"/>
                <a:gd name="T5" fmla="*/ 33851141 h 18"/>
                <a:gd name="T6" fmla="*/ 0 60000 65536"/>
                <a:gd name="T7" fmla="*/ 0 60000 65536"/>
                <a:gd name="T8" fmla="*/ 0 60000 65536"/>
                <a:gd name="T9" fmla="*/ 0 w 1"/>
                <a:gd name="T10" fmla="*/ 0 h 18"/>
                <a:gd name="T11" fmla="*/ 1 w 1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8">
                  <a:moveTo>
                    <a:pt x="0" y="0"/>
                  </a:moveTo>
                  <a:lnTo>
                    <a:pt x="0" y="0"/>
                  </a:lnTo>
                  <a:lnTo>
                    <a:pt x="0" y="17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7" name="Freeform 317"/>
            <p:cNvSpPr>
              <a:spLocks/>
            </p:cNvSpPr>
            <p:nvPr/>
          </p:nvSpPr>
          <p:spPr bwMode="auto">
            <a:xfrm>
              <a:off x="1237134" y="3397337"/>
              <a:ext cx="23812" cy="22617"/>
            </a:xfrm>
            <a:custGeom>
              <a:avLst/>
              <a:gdLst>
                <a:gd name="T0" fmla="*/ 31391216 w 17"/>
                <a:gd name="T1" fmla="*/ 29750446 h 18"/>
                <a:gd name="T2" fmla="*/ 11771532 w 17"/>
                <a:gd name="T3" fmla="*/ 19250676 h 18"/>
                <a:gd name="T4" fmla="*/ 0 w 17"/>
                <a:gd name="T5" fmla="*/ 0 h 18"/>
                <a:gd name="T6" fmla="*/ 0 60000 65536"/>
                <a:gd name="T7" fmla="*/ 0 60000 65536"/>
                <a:gd name="T8" fmla="*/ 0 60000 65536"/>
                <a:gd name="T9" fmla="*/ 0 w 17"/>
                <a:gd name="T10" fmla="*/ 0 h 18"/>
                <a:gd name="T11" fmla="*/ 17 w 17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" h="18">
                  <a:moveTo>
                    <a:pt x="16" y="17"/>
                  </a:moveTo>
                  <a:lnTo>
                    <a:pt x="6" y="11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8" name="Freeform 318"/>
            <p:cNvSpPr>
              <a:spLocks/>
            </p:cNvSpPr>
            <p:nvPr/>
          </p:nvSpPr>
          <p:spPr bwMode="auto">
            <a:xfrm>
              <a:off x="1237134" y="3397337"/>
              <a:ext cx="23812" cy="24125"/>
            </a:xfrm>
            <a:custGeom>
              <a:avLst/>
              <a:gdLst>
                <a:gd name="T0" fmla="*/ 0 w 17"/>
                <a:gd name="T1" fmla="*/ 0 h 18"/>
                <a:gd name="T2" fmla="*/ 0 w 17"/>
                <a:gd name="T3" fmla="*/ 17921109 h 18"/>
                <a:gd name="T4" fmla="*/ 31391216 w 17"/>
                <a:gd name="T5" fmla="*/ 33851141 h 18"/>
                <a:gd name="T6" fmla="*/ 0 60000 65536"/>
                <a:gd name="T7" fmla="*/ 0 60000 65536"/>
                <a:gd name="T8" fmla="*/ 0 60000 65536"/>
                <a:gd name="T9" fmla="*/ 0 w 17"/>
                <a:gd name="T10" fmla="*/ 0 h 18"/>
                <a:gd name="T11" fmla="*/ 17 w 17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" h="18">
                  <a:moveTo>
                    <a:pt x="0" y="0"/>
                  </a:moveTo>
                  <a:lnTo>
                    <a:pt x="0" y="9"/>
                  </a:lnTo>
                  <a:lnTo>
                    <a:pt x="16" y="17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9" name="Line 319"/>
            <p:cNvSpPr>
              <a:spLocks noChangeShapeType="1"/>
            </p:cNvSpPr>
            <p:nvPr/>
          </p:nvSpPr>
          <p:spPr bwMode="auto">
            <a:xfrm>
              <a:off x="1270471" y="3419953"/>
              <a:ext cx="2381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" name="Line 320"/>
            <p:cNvSpPr>
              <a:spLocks noChangeShapeType="1"/>
            </p:cNvSpPr>
            <p:nvPr/>
          </p:nvSpPr>
          <p:spPr bwMode="auto">
            <a:xfrm>
              <a:off x="1294284" y="3447094"/>
              <a:ext cx="2063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1" name="Freeform 321"/>
            <p:cNvSpPr>
              <a:spLocks/>
            </p:cNvSpPr>
            <p:nvPr/>
          </p:nvSpPr>
          <p:spPr bwMode="auto">
            <a:xfrm>
              <a:off x="1310159" y="3496852"/>
              <a:ext cx="23812" cy="25632"/>
            </a:xfrm>
            <a:custGeom>
              <a:avLst/>
              <a:gdLst>
                <a:gd name="T0" fmla="*/ 0 w 18"/>
                <a:gd name="T1" fmla="*/ 0 h 18"/>
                <a:gd name="T2" fmla="*/ 29750446 w 18"/>
                <a:gd name="T3" fmla="*/ 33717255 h 18"/>
                <a:gd name="T4" fmla="*/ 29750446 w 18"/>
                <a:gd name="T5" fmla="*/ 38213588 h 18"/>
                <a:gd name="T6" fmla="*/ 0 60000 65536"/>
                <a:gd name="T7" fmla="*/ 0 60000 65536"/>
                <a:gd name="T8" fmla="*/ 0 60000 65536"/>
                <a:gd name="T9" fmla="*/ 0 w 18"/>
                <a:gd name="T10" fmla="*/ 0 h 18"/>
                <a:gd name="T11" fmla="*/ 18 w 18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8">
                  <a:moveTo>
                    <a:pt x="0" y="0"/>
                  </a:moveTo>
                  <a:lnTo>
                    <a:pt x="17" y="15"/>
                  </a:lnTo>
                  <a:lnTo>
                    <a:pt x="17" y="17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2" name="Freeform 322"/>
            <p:cNvSpPr>
              <a:spLocks/>
            </p:cNvSpPr>
            <p:nvPr/>
          </p:nvSpPr>
          <p:spPr bwMode="auto">
            <a:xfrm>
              <a:off x="1314921" y="3520977"/>
              <a:ext cx="23813" cy="22617"/>
            </a:xfrm>
            <a:custGeom>
              <a:avLst/>
              <a:gdLst>
                <a:gd name="T0" fmla="*/ 0 w 18"/>
                <a:gd name="T1" fmla="*/ 0 h 18"/>
                <a:gd name="T2" fmla="*/ 29753018 w 18"/>
                <a:gd name="T3" fmla="*/ 15750314 h 18"/>
                <a:gd name="T4" fmla="*/ 29753018 w 18"/>
                <a:gd name="T5" fmla="*/ 29750446 h 18"/>
                <a:gd name="T6" fmla="*/ 0 60000 65536"/>
                <a:gd name="T7" fmla="*/ 0 60000 65536"/>
                <a:gd name="T8" fmla="*/ 0 60000 65536"/>
                <a:gd name="T9" fmla="*/ 0 w 18"/>
                <a:gd name="T10" fmla="*/ 0 h 18"/>
                <a:gd name="T11" fmla="*/ 18 w 18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8">
                  <a:moveTo>
                    <a:pt x="0" y="0"/>
                  </a:moveTo>
                  <a:lnTo>
                    <a:pt x="17" y="9"/>
                  </a:lnTo>
                  <a:lnTo>
                    <a:pt x="17" y="17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3" name="Line 323"/>
            <p:cNvSpPr>
              <a:spLocks noChangeShapeType="1"/>
            </p:cNvSpPr>
            <p:nvPr/>
          </p:nvSpPr>
          <p:spPr bwMode="auto">
            <a:xfrm>
              <a:off x="1281584" y="3563196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4" name="Freeform 324"/>
            <p:cNvSpPr>
              <a:spLocks/>
            </p:cNvSpPr>
            <p:nvPr/>
          </p:nvSpPr>
          <p:spPr bwMode="auto">
            <a:xfrm>
              <a:off x="1235546" y="3564704"/>
              <a:ext cx="22225" cy="1508"/>
            </a:xfrm>
            <a:custGeom>
              <a:avLst/>
              <a:gdLst>
                <a:gd name="T0" fmla="*/ 27347207 w 17"/>
                <a:gd name="T1" fmla="*/ 0 h 1"/>
                <a:gd name="T2" fmla="*/ 27347207 w 17"/>
                <a:gd name="T3" fmla="*/ 0 h 1"/>
                <a:gd name="T4" fmla="*/ 0 w 17"/>
                <a:gd name="T5" fmla="*/ 0 h 1"/>
                <a:gd name="T6" fmla="*/ 0 60000 65536"/>
                <a:gd name="T7" fmla="*/ 0 60000 65536"/>
                <a:gd name="T8" fmla="*/ 0 60000 65536"/>
                <a:gd name="T9" fmla="*/ 0 w 17"/>
                <a:gd name="T10" fmla="*/ 0 h 1"/>
                <a:gd name="T11" fmla="*/ 17 w 17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" h="1">
                  <a:moveTo>
                    <a:pt x="16" y="0"/>
                  </a:moveTo>
                  <a:lnTo>
                    <a:pt x="16" y="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5" name="Freeform 325"/>
            <p:cNvSpPr>
              <a:spLocks/>
            </p:cNvSpPr>
            <p:nvPr/>
          </p:nvSpPr>
          <p:spPr bwMode="auto">
            <a:xfrm>
              <a:off x="1210146" y="3612954"/>
              <a:ext cx="23813" cy="22618"/>
            </a:xfrm>
            <a:custGeom>
              <a:avLst/>
              <a:gdLst>
                <a:gd name="T0" fmla="*/ 31393935 w 17"/>
                <a:gd name="T1" fmla="*/ 0 h 18"/>
                <a:gd name="T2" fmla="*/ 5886013 w 17"/>
                <a:gd name="T3" fmla="*/ 26252509 h 18"/>
                <a:gd name="T4" fmla="*/ 0 w 17"/>
                <a:gd name="T5" fmla="*/ 29753018 h 18"/>
                <a:gd name="T6" fmla="*/ 0 60000 65536"/>
                <a:gd name="T7" fmla="*/ 0 60000 65536"/>
                <a:gd name="T8" fmla="*/ 0 60000 65536"/>
                <a:gd name="T9" fmla="*/ 0 w 17"/>
                <a:gd name="T10" fmla="*/ 0 h 18"/>
                <a:gd name="T11" fmla="*/ 17 w 17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" h="18">
                  <a:moveTo>
                    <a:pt x="16" y="0"/>
                  </a:moveTo>
                  <a:lnTo>
                    <a:pt x="3" y="15"/>
                  </a:lnTo>
                  <a:lnTo>
                    <a:pt x="0" y="17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6" name="Freeform 326"/>
            <p:cNvSpPr>
              <a:spLocks/>
            </p:cNvSpPr>
            <p:nvPr/>
          </p:nvSpPr>
          <p:spPr bwMode="auto">
            <a:xfrm>
              <a:off x="1183159" y="3632556"/>
              <a:ext cx="22225" cy="22617"/>
            </a:xfrm>
            <a:custGeom>
              <a:avLst/>
              <a:gdLst>
                <a:gd name="T0" fmla="*/ 27347207 w 17"/>
                <a:gd name="T1" fmla="*/ 0 h 18"/>
                <a:gd name="T2" fmla="*/ 11963587 w 17"/>
                <a:gd name="T3" fmla="*/ 10499767 h 18"/>
                <a:gd name="T4" fmla="*/ 0 w 17"/>
                <a:gd name="T5" fmla="*/ 29750446 h 18"/>
                <a:gd name="T6" fmla="*/ 0 60000 65536"/>
                <a:gd name="T7" fmla="*/ 0 60000 65536"/>
                <a:gd name="T8" fmla="*/ 0 60000 65536"/>
                <a:gd name="T9" fmla="*/ 0 w 17"/>
                <a:gd name="T10" fmla="*/ 0 h 18"/>
                <a:gd name="T11" fmla="*/ 17 w 17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" h="18">
                  <a:moveTo>
                    <a:pt x="16" y="0"/>
                  </a:moveTo>
                  <a:lnTo>
                    <a:pt x="7" y="6"/>
                  </a:lnTo>
                  <a:lnTo>
                    <a:pt x="0" y="17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7" name="Line 327"/>
            <p:cNvSpPr>
              <a:spLocks noChangeShapeType="1"/>
            </p:cNvSpPr>
            <p:nvPr/>
          </p:nvSpPr>
          <p:spPr bwMode="auto">
            <a:xfrm>
              <a:off x="1146646" y="3634063"/>
              <a:ext cx="2381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8" name="Line 328"/>
            <p:cNvSpPr>
              <a:spLocks noChangeShapeType="1"/>
            </p:cNvSpPr>
            <p:nvPr/>
          </p:nvSpPr>
          <p:spPr bwMode="auto">
            <a:xfrm>
              <a:off x="1111721" y="3634063"/>
              <a:ext cx="190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9" name="Line 329"/>
            <p:cNvSpPr>
              <a:spLocks noChangeShapeType="1"/>
            </p:cNvSpPr>
            <p:nvPr/>
          </p:nvSpPr>
          <p:spPr bwMode="auto">
            <a:xfrm>
              <a:off x="1151409" y="3655172"/>
              <a:ext cx="31750" cy="150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0" name="Line 330"/>
            <p:cNvSpPr>
              <a:spLocks noChangeShapeType="1"/>
            </p:cNvSpPr>
            <p:nvPr/>
          </p:nvSpPr>
          <p:spPr bwMode="auto">
            <a:xfrm>
              <a:off x="1222846" y="3658188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1" name="Line 331"/>
            <p:cNvSpPr>
              <a:spLocks noChangeShapeType="1"/>
            </p:cNvSpPr>
            <p:nvPr/>
          </p:nvSpPr>
          <p:spPr bwMode="auto">
            <a:xfrm>
              <a:off x="1265709" y="3659696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2" name="Line 332"/>
            <p:cNvSpPr>
              <a:spLocks noChangeShapeType="1"/>
            </p:cNvSpPr>
            <p:nvPr/>
          </p:nvSpPr>
          <p:spPr bwMode="auto">
            <a:xfrm>
              <a:off x="1316509" y="3662712"/>
              <a:ext cx="31750" cy="30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3" name="Line 333"/>
            <p:cNvSpPr>
              <a:spLocks noChangeShapeType="1"/>
            </p:cNvSpPr>
            <p:nvPr/>
          </p:nvSpPr>
          <p:spPr bwMode="auto">
            <a:xfrm>
              <a:off x="1391121" y="3667235"/>
              <a:ext cx="206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4" name="Line 334"/>
            <p:cNvSpPr>
              <a:spLocks noChangeShapeType="1"/>
            </p:cNvSpPr>
            <p:nvPr/>
          </p:nvSpPr>
          <p:spPr bwMode="auto">
            <a:xfrm>
              <a:off x="1435571" y="3670251"/>
              <a:ext cx="190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5" name="Line 335"/>
            <p:cNvSpPr>
              <a:spLocks noChangeShapeType="1"/>
            </p:cNvSpPr>
            <p:nvPr/>
          </p:nvSpPr>
          <p:spPr bwMode="auto">
            <a:xfrm>
              <a:off x="1483196" y="3671759"/>
              <a:ext cx="317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6" name="Line 336"/>
            <p:cNvSpPr>
              <a:spLocks noChangeShapeType="1"/>
            </p:cNvSpPr>
            <p:nvPr/>
          </p:nvSpPr>
          <p:spPr bwMode="auto">
            <a:xfrm>
              <a:off x="1557809" y="3673266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7" name="Line 337"/>
            <p:cNvSpPr>
              <a:spLocks noChangeShapeType="1"/>
            </p:cNvSpPr>
            <p:nvPr/>
          </p:nvSpPr>
          <p:spPr bwMode="auto">
            <a:xfrm>
              <a:off x="1592734" y="3674774"/>
              <a:ext cx="238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8" name="Line 338"/>
            <p:cNvSpPr>
              <a:spLocks noChangeShapeType="1"/>
            </p:cNvSpPr>
            <p:nvPr/>
          </p:nvSpPr>
          <p:spPr bwMode="auto">
            <a:xfrm flipH="1" flipV="1">
              <a:off x="1513359" y="3671759"/>
              <a:ext cx="31750" cy="150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9" name="Line 339"/>
            <p:cNvSpPr>
              <a:spLocks noChangeShapeType="1"/>
            </p:cNvSpPr>
            <p:nvPr/>
          </p:nvSpPr>
          <p:spPr bwMode="auto">
            <a:xfrm>
              <a:off x="1468909" y="3670251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0" name="Line 340"/>
            <p:cNvSpPr>
              <a:spLocks noChangeShapeType="1"/>
            </p:cNvSpPr>
            <p:nvPr/>
          </p:nvSpPr>
          <p:spPr bwMode="auto">
            <a:xfrm>
              <a:off x="1427634" y="3670251"/>
              <a:ext cx="238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1" name="Line 341"/>
            <p:cNvSpPr>
              <a:spLocks noChangeShapeType="1"/>
            </p:cNvSpPr>
            <p:nvPr/>
          </p:nvSpPr>
          <p:spPr bwMode="auto">
            <a:xfrm flipH="1" flipV="1">
              <a:off x="1343496" y="3662712"/>
              <a:ext cx="31750" cy="30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2" name="Line 342"/>
            <p:cNvSpPr>
              <a:spLocks noChangeShapeType="1"/>
            </p:cNvSpPr>
            <p:nvPr/>
          </p:nvSpPr>
          <p:spPr bwMode="auto">
            <a:xfrm>
              <a:off x="1302221" y="3659696"/>
              <a:ext cx="2381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3" name="Line 343"/>
            <p:cNvSpPr>
              <a:spLocks noChangeShapeType="1"/>
            </p:cNvSpPr>
            <p:nvPr/>
          </p:nvSpPr>
          <p:spPr bwMode="auto">
            <a:xfrm>
              <a:off x="1260946" y="3658188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4" name="Line 344"/>
            <p:cNvSpPr>
              <a:spLocks noChangeShapeType="1"/>
            </p:cNvSpPr>
            <p:nvPr/>
          </p:nvSpPr>
          <p:spPr bwMode="auto">
            <a:xfrm flipH="1" flipV="1">
              <a:off x="1176809" y="3655172"/>
              <a:ext cx="33337" cy="150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5" name="Line 345"/>
            <p:cNvSpPr>
              <a:spLocks noChangeShapeType="1"/>
            </p:cNvSpPr>
            <p:nvPr/>
          </p:nvSpPr>
          <p:spPr bwMode="auto">
            <a:xfrm>
              <a:off x="1133946" y="3652157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6" name="Line 346"/>
            <p:cNvSpPr>
              <a:spLocks noChangeShapeType="1"/>
            </p:cNvSpPr>
            <p:nvPr/>
          </p:nvSpPr>
          <p:spPr bwMode="auto">
            <a:xfrm>
              <a:off x="1140296" y="3652157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7" name="Line 347"/>
            <p:cNvSpPr>
              <a:spLocks noChangeShapeType="1"/>
            </p:cNvSpPr>
            <p:nvPr/>
          </p:nvSpPr>
          <p:spPr bwMode="auto">
            <a:xfrm>
              <a:off x="1194271" y="3656681"/>
              <a:ext cx="317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8" name="Line 348"/>
            <p:cNvSpPr>
              <a:spLocks noChangeShapeType="1"/>
            </p:cNvSpPr>
            <p:nvPr/>
          </p:nvSpPr>
          <p:spPr bwMode="auto">
            <a:xfrm>
              <a:off x="1267296" y="3658188"/>
              <a:ext cx="206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9" name="Line 349"/>
            <p:cNvSpPr>
              <a:spLocks noChangeShapeType="1"/>
            </p:cNvSpPr>
            <p:nvPr/>
          </p:nvSpPr>
          <p:spPr bwMode="auto">
            <a:xfrm>
              <a:off x="1310159" y="3659696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0" name="Line 350"/>
            <p:cNvSpPr>
              <a:spLocks noChangeShapeType="1"/>
            </p:cNvSpPr>
            <p:nvPr/>
          </p:nvSpPr>
          <p:spPr bwMode="auto">
            <a:xfrm>
              <a:off x="1360959" y="3665728"/>
              <a:ext cx="31750" cy="150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1" name="Line 351"/>
            <p:cNvSpPr>
              <a:spLocks noChangeShapeType="1"/>
            </p:cNvSpPr>
            <p:nvPr/>
          </p:nvSpPr>
          <p:spPr bwMode="auto">
            <a:xfrm>
              <a:off x="1437159" y="3670251"/>
              <a:ext cx="190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2" name="Line 352"/>
            <p:cNvSpPr>
              <a:spLocks noChangeShapeType="1"/>
            </p:cNvSpPr>
            <p:nvPr/>
          </p:nvSpPr>
          <p:spPr bwMode="auto">
            <a:xfrm>
              <a:off x="1476846" y="3670251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3" name="Line 353"/>
            <p:cNvSpPr>
              <a:spLocks noChangeShapeType="1"/>
            </p:cNvSpPr>
            <p:nvPr/>
          </p:nvSpPr>
          <p:spPr bwMode="auto">
            <a:xfrm>
              <a:off x="1529234" y="3673266"/>
              <a:ext cx="317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4" name="Line 354"/>
            <p:cNvSpPr>
              <a:spLocks noChangeShapeType="1"/>
            </p:cNvSpPr>
            <p:nvPr/>
          </p:nvSpPr>
          <p:spPr bwMode="auto">
            <a:xfrm>
              <a:off x="1600671" y="3674774"/>
              <a:ext cx="2381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5" name="Line 355"/>
            <p:cNvSpPr>
              <a:spLocks noChangeShapeType="1"/>
            </p:cNvSpPr>
            <p:nvPr/>
          </p:nvSpPr>
          <p:spPr bwMode="auto">
            <a:xfrm>
              <a:off x="1645121" y="3680806"/>
              <a:ext cx="206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6" name="Line 356"/>
            <p:cNvSpPr>
              <a:spLocks noChangeShapeType="1"/>
            </p:cNvSpPr>
            <p:nvPr/>
          </p:nvSpPr>
          <p:spPr bwMode="auto">
            <a:xfrm>
              <a:off x="1694334" y="3683821"/>
              <a:ext cx="33337" cy="452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7" name="Line 357"/>
            <p:cNvSpPr>
              <a:spLocks noChangeShapeType="1"/>
            </p:cNvSpPr>
            <p:nvPr/>
          </p:nvSpPr>
          <p:spPr bwMode="auto">
            <a:xfrm>
              <a:off x="1772121" y="3689853"/>
              <a:ext cx="206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8" name="Line 358"/>
            <p:cNvSpPr>
              <a:spLocks noChangeShapeType="1"/>
            </p:cNvSpPr>
            <p:nvPr/>
          </p:nvSpPr>
          <p:spPr bwMode="auto">
            <a:xfrm>
              <a:off x="1810221" y="3691360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9" name="Freeform 359"/>
            <p:cNvSpPr>
              <a:spLocks/>
            </p:cNvSpPr>
            <p:nvPr/>
          </p:nvSpPr>
          <p:spPr bwMode="auto">
            <a:xfrm>
              <a:off x="1864196" y="3694376"/>
              <a:ext cx="33338" cy="22618"/>
            </a:xfrm>
            <a:custGeom>
              <a:avLst/>
              <a:gdLst>
                <a:gd name="T0" fmla="*/ 0 w 25"/>
                <a:gd name="T1" fmla="*/ 0 h 18"/>
                <a:gd name="T2" fmla="*/ 40900390 w 25"/>
                <a:gd name="T3" fmla="*/ 29753018 h 18"/>
                <a:gd name="T4" fmla="*/ 42677971 w 25"/>
                <a:gd name="T5" fmla="*/ 29753018 h 18"/>
                <a:gd name="T6" fmla="*/ 0 60000 65536"/>
                <a:gd name="T7" fmla="*/ 0 60000 65536"/>
                <a:gd name="T8" fmla="*/ 0 60000 65536"/>
                <a:gd name="T9" fmla="*/ 0 w 25"/>
                <a:gd name="T10" fmla="*/ 0 h 18"/>
                <a:gd name="T11" fmla="*/ 25 w 25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" h="18">
                  <a:moveTo>
                    <a:pt x="0" y="0"/>
                  </a:moveTo>
                  <a:lnTo>
                    <a:pt x="23" y="17"/>
                  </a:lnTo>
                  <a:lnTo>
                    <a:pt x="24" y="17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0" name="Line 360"/>
            <p:cNvSpPr>
              <a:spLocks noChangeShapeType="1"/>
            </p:cNvSpPr>
            <p:nvPr/>
          </p:nvSpPr>
          <p:spPr bwMode="auto">
            <a:xfrm>
              <a:off x="1937221" y="3697391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1" name="Line 361"/>
            <p:cNvSpPr>
              <a:spLocks noChangeShapeType="1"/>
            </p:cNvSpPr>
            <p:nvPr/>
          </p:nvSpPr>
          <p:spPr bwMode="auto">
            <a:xfrm>
              <a:off x="1978496" y="3703422"/>
              <a:ext cx="2381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2" name="Line 362"/>
            <p:cNvSpPr>
              <a:spLocks noChangeShapeType="1"/>
            </p:cNvSpPr>
            <p:nvPr/>
          </p:nvSpPr>
          <p:spPr bwMode="auto">
            <a:xfrm>
              <a:off x="2032471" y="3704931"/>
              <a:ext cx="30163" cy="30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3" name="Line 363"/>
            <p:cNvSpPr>
              <a:spLocks noChangeShapeType="1"/>
            </p:cNvSpPr>
            <p:nvPr/>
          </p:nvSpPr>
          <p:spPr bwMode="auto">
            <a:xfrm>
              <a:off x="2103909" y="3709454"/>
              <a:ext cx="238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4" name="Line 364"/>
            <p:cNvSpPr>
              <a:spLocks noChangeShapeType="1"/>
            </p:cNvSpPr>
            <p:nvPr/>
          </p:nvSpPr>
          <p:spPr bwMode="auto">
            <a:xfrm>
              <a:off x="2146771" y="3710962"/>
              <a:ext cx="206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5" name="Freeform 365"/>
            <p:cNvSpPr>
              <a:spLocks/>
            </p:cNvSpPr>
            <p:nvPr/>
          </p:nvSpPr>
          <p:spPr bwMode="auto">
            <a:xfrm>
              <a:off x="2199159" y="3712469"/>
              <a:ext cx="41275" cy="24125"/>
            </a:xfrm>
            <a:custGeom>
              <a:avLst/>
              <a:gdLst>
                <a:gd name="T0" fmla="*/ 0 w 29"/>
                <a:gd name="T1" fmla="*/ 0 h 18"/>
                <a:gd name="T2" fmla="*/ 46590934 w 29"/>
                <a:gd name="T3" fmla="*/ 33851141 h 18"/>
                <a:gd name="T4" fmla="*/ 56720397 w 29"/>
                <a:gd name="T5" fmla="*/ 33851141 h 18"/>
                <a:gd name="T6" fmla="*/ 0 60000 65536"/>
                <a:gd name="T7" fmla="*/ 0 60000 65536"/>
                <a:gd name="T8" fmla="*/ 0 60000 65536"/>
                <a:gd name="T9" fmla="*/ 0 w 29"/>
                <a:gd name="T10" fmla="*/ 0 h 18"/>
                <a:gd name="T11" fmla="*/ 29 w 29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" h="18">
                  <a:moveTo>
                    <a:pt x="0" y="0"/>
                  </a:moveTo>
                  <a:lnTo>
                    <a:pt x="23" y="17"/>
                  </a:lnTo>
                  <a:lnTo>
                    <a:pt x="28" y="17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6" name="Line 366"/>
            <p:cNvSpPr>
              <a:spLocks noChangeShapeType="1"/>
            </p:cNvSpPr>
            <p:nvPr/>
          </p:nvSpPr>
          <p:spPr bwMode="auto">
            <a:xfrm>
              <a:off x="2269009" y="3713978"/>
              <a:ext cx="238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7" name="Line 367"/>
            <p:cNvSpPr>
              <a:spLocks noChangeShapeType="1"/>
            </p:cNvSpPr>
            <p:nvPr/>
          </p:nvSpPr>
          <p:spPr bwMode="auto">
            <a:xfrm>
              <a:off x="2313459" y="3718501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8" name="Line 368"/>
            <p:cNvSpPr>
              <a:spLocks noChangeShapeType="1"/>
            </p:cNvSpPr>
            <p:nvPr/>
          </p:nvSpPr>
          <p:spPr bwMode="auto">
            <a:xfrm>
              <a:off x="2365846" y="3720009"/>
              <a:ext cx="31750" cy="452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9" name="Line 369"/>
            <p:cNvSpPr>
              <a:spLocks noChangeShapeType="1"/>
            </p:cNvSpPr>
            <p:nvPr/>
          </p:nvSpPr>
          <p:spPr bwMode="auto">
            <a:xfrm>
              <a:off x="2440459" y="3726040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0" name="Line 370"/>
            <p:cNvSpPr>
              <a:spLocks noChangeShapeType="1"/>
            </p:cNvSpPr>
            <p:nvPr/>
          </p:nvSpPr>
          <p:spPr bwMode="auto">
            <a:xfrm>
              <a:off x="2481734" y="3727547"/>
              <a:ext cx="2063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1" name="Freeform 371"/>
            <p:cNvSpPr>
              <a:spLocks/>
            </p:cNvSpPr>
            <p:nvPr/>
          </p:nvSpPr>
          <p:spPr bwMode="auto">
            <a:xfrm>
              <a:off x="2532534" y="3733579"/>
              <a:ext cx="23812" cy="0"/>
            </a:xfrm>
            <a:custGeom>
              <a:avLst/>
              <a:gdLst>
                <a:gd name="T0" fmla="*/ 0 w 18"/>
                <a:gd name="T1" fmla="*/ 0 h 1"/>
                <a:gd name="T2" fmla="*/ 17500495 w 18"/>
                <a:gd name="T3" fmla="*/ 0 h 1"/>
                <a:gd name="T4" fmla="*/ 29750446 w 18"/>
                <a:gd name="T5" fmla="*/ 0 h 1"/>
                <a:gd name="T6" fmla="*/ 0 60000 65536"/>
                <a:gd name="T7" fmla="*/ 0 60000 65536"/>
                <a:gd name="T8" fmla="*/ 0 60000 65536"/>
                <a:gd name="T9" fmla="*/ 0 w 18"/>
                <a:gd name="T10" fmla="*/ 0 h 1"/>
                <a:gd name="T11" fmla="*/ 18 w 18"/>
                <a:gd name="T12" fmla="*/ 0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">
                  <a:moveTo>
                    <a:pt x="0" y="0"/>
                  </a:moveTo>
                  <a:lnTo>
                    <a:pt x="10" y="0"/>
                  </a:lnTo>
                  <a:lnTo>
                    <a:pt x="17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2" name="Line 372"/>
            <p:cNvSpPr>
              <a:spLocks noChangeShapeType="1"/>
            </p:cNvSpPr>
            <p:nvPr/>
          </p:nvSpPr>
          <p:spPr bwMode="auto">
            <a:xfrm>
              <a:off x="2556346" y="3733579"/>
              <a:ext cx="95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3" name="Line 373"/>
            <p:cNvSpPr>
              <a:spLocks noChangeShapeType="1"/>
            </p:cNvSpPr>
            <p:nvPr/>
          </p:nvSpPr>
          <p:spPr bwMode="auto">
            <a:xfrm>
              <a:off x="2605559" y="3733579"/>
              <a:ext cx="238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4" name="Freeform 374"/>
            <p:cNvSpPr>
              <a:spLocks/>
            </p:cNvSpPr>
            <p:nvPr/>
          </p:nvSpPr>
          <p:spPr bwMode="auto">
            <a:xfrm>
              <a:off x="2650009" y="3733579"/>
              <a:ext cx="22225" cy="0"/>
            </a:xfrm>
            <a:custGeom>
              <a:avLst/>
              <a:gdLst>
                <a:gd name="T0" fmla="*/ 0 w 17"/>
                <a:gd name="T1" fmla="*/ 0 h 1"/>
                <a:gd name="T2" fmla="*/ 0 w 17"/>
                <a:gd name="T3" fmla="*/ 0 h 1"/>
                <a:gd name="T4" fmla="*/ 27347207 w 17"/>
                <a:gd name="T5" fmla="*/ 0 h 1"/>
                <a:gd name="T6" fmla="*/ 0 60000 65536"/>
                <a:gd name="T7" fmla="*/ 0 60000 65536"/>
                <a:gd name="T8" fmla="*/ 0 60000 65536"/>
                <a:gd name="T9" fmla="*/ 0 w 17"/>
                <a:gd name="T10" fmla="*/ 0 h 1"/>
                <a:gd name="T11" fmla="*/ 17 w 17"/>
                <a:gd name="T12" fmla="*/ 0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" h="1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5" name="Line 375"/>
            <p:cNvSpPr>
              <a:spLocks noChangeShapeType="1"/>
            </p:cNvSpPr>
            <p:nvPr/>
          </p:nvSpPr>
          <p:spPr bwMode="auto">
            <a:xfrm>
              <a:off x="2678584" y="3703422"/>
              <a:ext cx="317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6" name="Line 376"/>
            <p:cNvSpPr>
              <a:spLocks noChangeShapeType="1"/>
            </p:cNvSpPr>
            <p:nvPr/>
          </p:nvSpPr>
          <p:spPr bwMode="auto">
            <a:xfrm>
              <a:off x="2750021" y="3704931"/>
              <a:ext cx="2381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7" name="Line 377"/>
            <p:cNvSpPr>
              <a:spLocks noChangeShapeType="1"/>
            </p:cNvSpPr>
            <p:nvPr/>
          </p:nvSpPr>
          <p:spPr bwMode="auto">
            <a:xfrm>
              <a:off x="2794471" y="3707946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8" name="Line 378"/>
            <p:cNvSpPr>
              <a:spLocks noChangeShapeType="1"/>
            </p:cNvSpPr>
            <p:nvPr/>
          </p:nvSpPr>
          <p:spPr bwMode="auto">
            <a:xfrm>
              <a:off x="2842096" y="3709454"/>
              <a:ext cx="36513" cy="150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9" name="Line 379"/>
            <p:cNvSpPr>
              <a:spLocks noChangeShapeType="1"/>
            </p:cNvSpPr>
            <p:nvPr/>
          </p:nvSpPr>
          <p:spPr bwMode="auto">
            <a:xfrm>
              <a:off x="2919884" y="3712469"/>
              <a:ext cx="190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0" name="Line 380"/>
            <p:cNvSpPr>
              <a:spLocks noChangeShapeType="1"/>
            </p:cNvSpPr>
            <p:nvPr/>
          </p:nvSpPr>
          <p:spPr bwMode="auto">
            <a:xfrm>
              <a:off x="2961159" y="3712469"/>
              <a:ext cx="2063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1" name="Line 381"/>
            <p:cNvSpPr>
              <a:spLocks noChangeShapeType="1"/>
            </p:cNvSpPr>
            <p:nvPr/>
          </p:nvSpPr>
          <p:spPr bwMode="auto">
            <a:xfrm>
              <a:off x="3011959" y="3713978"/>
              <a:ext cx="317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2" name="Line 382"/>
            <p:cNvSpPr>
              <a:spLocks noChangeShapeType="1"/>
            </p:cNvSpPr>
            <p:nvPr/>
          </p:nvSpPr>
          <p:spPr bwMode="auto">
            <a:xfrm>
              <a:off x="3086571" y="3716993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3" name="Line 383"/>
            <p:cNvSpPr>
              <a:spLocks noChangeShapeType="1"/>
            </p:cNvSpPr>
            <p:nvPr/>
          </p:nvSpPr>
          <p:spPr bwMode="auto">
            <a:xfrm>
              <a:off x="3131021" y="3718501"/>
              <a:ext cx="190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4" name="Line 384"/>
            <p:cNvSpPr>
              <a:spLocks noChangeShapeType="1"/>
            </p:cNvSpPr>
            <p:nvPr/>
          </p:nvSpPr>
          <p:spPr bwMode="auto">
            <a:xfrm>
              <a:off x="3180234" y="3721516"/>
              <a:ext cx="31750" cy="30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5" name="Line 385"/>
            <p:cNvSpPr>
              <a:spLocks noChangeShapeType="1"/>
            </p:cNvSpPr>
            <p:nvPr/>
          </p:nvSpPr>
          <p:spPr bwMode="auto">
            <a:xfrm>
              <a:off x="3256434" y="3726040"/>
              <a:ext cx="2063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6" name="Line 386"/>
            <p:cNvSpPr>
              <a:spLocks noChangeShapeType="1"/>
            </p:cNvSpPr>
            <p:nvPr/>
          </p:nvSpPr>
          <p:spPr bwMode="auto">
            <a:xfrm>
              <a:off x="3292946" y="3727547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7" name="Line 387"/>
            <p:cNvSpPr>
              <a:spLocks noChangeShapeType="1"/>
            </p:cNvSpPr>
            <p:nvPr/>
          </p:nvSpPr>
          <p:spPr bwMode="auto">
            <a:xfrm>
              <a:off x="3346921" y="3733579"/>
              <a:ext cx="317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8" name="Line 388"/>
            <p:cNvSpPr>
              <a:spLocks noChangeShapeType="1"/>
            </p:cNvSpPr>
            <p:nvPr/>
          </p:nvSpPr>
          <p:spPr bwMode="auto">
            <a:xfrm>
              <a:off x="3418359" y="3736594"/>
              <a:ext cx="254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9" name="Line 389"/>
            <p:cNvSpPr>
              <a:spLocks noChangeShapeType="1"/>
            </p:cNvSpPr>
            <p:nvPr/>
          </p:nvSpPr>
          <p:spPr bwMode="auto">
            <a:xfrm>
              <a:off x="3461221" y="3741118"/>
              <a:ext cx="2381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0" name="Line 390"/>
            <p:cNvSpPr>
              <a:spLocks noChangeShapeType="1"/>
            </p:cNvSpPr>
            <p:nvPr/>
          </p:nvSpPr>
          <p:spPr bwMode="auto">
            <a:xfrm>
              <a:off x="3513609" y="3742626"/>
              <a:ext cx="3016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1" name="Line 391"/>
            <p:cNvSpPr>
              <a:spLocks noChangeShapeType="1"/>
            </p:cNvSpPr>
            <p:nvPr/>
          </p:nvSpPr>
          <p:spPr bwMode="auto">
            <a:xfrm>
              <a:off x="3588221" y="3744134"/>
              <a:ext cx="190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2" name="Line 392"/>
            <p:cNvSpPr>
              <a:spLocks noChangeShapeType="1"/>
            </p:cNvSpPr>
            <p:nvPr/>
          </p:nvSpPr>
          <p:spPr bwMode="auto">
            <a:xfrm>
              <a:off x="3629496" y="3744134"/>
              <a:ext cx="206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3" name="Freeform 393"/>
            <p:cNvSpPr>
              <a:spLocks/>
            </p:cNvSpPr>
            <p:nvPr/>
          </p:nvSpPr>
          <p:spPr bwMode="auto">
            <a:xfrm>
              <a:off x="3680296" y="3744134"/>
              <a:ext cx="33338" cy="3016"/>
            </a:xfrm>
            <a:custGeom>
              <a:avLst/>
              <a:gdLst>
                <a:gd name="T0" fmla="*/ 0 w 24"/>
                <a:gd name="T1" fmla="*/ 0 h 1"/>
                <a:gd name="T2" fmla="*/ 30872378 w 24"/>
                <a:gd name="T3" fmla="*/ 0 h 1"/>
                <a:gd name="T4" fmla="*/ 44379820 w 24"/>
                <a:gd name="T5" fmla="*/ 0 h 1"/>
                <a:gd name="T6" fmla="*/ 0 60000 65536"/>
                <a:gd name="T7" fmla="*/ 0 60000 65536"/>
                <a:gd name="T8" fmla="*/ 0 60000 65536"/>
                <a:gd name="T9" fmla="*/ 0 w 24"/>
                <a:gd name="T10" fmla="*/ 0 h 1"/>
                <a:gd name="T11" fmla="*/ 24 w 2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1">
                  <a:moveTo>
                    <a:pt x="0" y="0"/>
                  </a:moveTo>
                  <a:lnTo>
                    <a:pt x="16" y="0"/>
                  </a:lnTo>
                  <a:lnTo>
                    <a:pt x="23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4" name="Line 394"/>
            <p:cNvSpPr>
              <a:spLocks noChangeShapeType="1"/>
            </p:cNvSpPr>
            <p:nvPr/>
          </p:nvSpPr>
          <p:spPr bwMode="auto">
            <a:xfrm>
              <a:off x="3713634" y="3744134"/>
              <a:ext cx="2063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5" name="Line 395"/>
            <p:cNvSpPr>
              <a:spLocks noChangeShapeType="1"/>
            </p:cNvSpPr>
            <p:nvPr/>
          </p:nvSpPr>
          <p:spPr bwMode="auto">
            <a:xfrm>
              <a:off x="3753321" y="3748657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6" name="Line 396"/>
            <p:cNvSpPr>
              <a:spLocks noChangeShapeType="1"/>
            </p:cNvSpPr>
            <p:nvPr/>
          </p:nvSpPr>
          <p:spPr bwMode="auto">
            <a:xfrm>
              <a:off x="3796184" y="3748657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7" name="Line 397"/>
            <p:cNvSpPr>
              <a:spLocks noChangeShapeType="1"/>
            </p:cNvSpPr>
            <p:nvPr/>
          </p:nvSpPr>
          <p:spPr bwMode="auto">
            <a:xfrm>
              <a:off x="3848571" y="3751672"/>
              <a:ext cx="30163" cy="30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8" name="Line 398"/>
            <p:cNvSpPr>
              <a:spLocks noChangeShapeType="1"/>
            </p:cNvSpPr>
            <p:nvPr/>
          </p:nvSpPr>
          <p:spPr bwMode="auto">
            <a:xfrm>
              <a:off x="3923184" y="3756196"/>
              <a:ext cx="190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9" name="Line 399"/>
            <p:cNvSpPr>
              <a:spLocks noChangeShapeType="1"/>
            </p:cNvSpPr>
            <p:nvPr/>
          </p:nvSpPr>
          <p:spPr bwMode="auto">
            <a:xfrm>
              <a:off x="3964459" y="3756196"/>
              <a:ext cx="2063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0" name="Line 400"/>
            <p:cNvSpPr>
              <a:spLocks noChangeShapeType="1"/>
            </p:cNvSpPr>
            <p:nvPr/>
          </p:nvSpPr>
          <p:spPr bwMode="auto">
            <a:xfrm>
              <a:off x="4016846" y="3757704"/>
              <a:ext cx="31750" cy="150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1" name="Line 401"/>
            <p:cNvSpPr>
              <a:spLocks noChangeShapeType="1"/>
            </p:cNvSpPr>
            <p:nvPr/>
          </p:nvSpPr>
          <p:spPr bwMode="auto">
            <a:xfrm>
              <a:off x="4089871" y="3762228"/>
              <a:ext cx="206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2" name="Line 402"/>
            <p:cNvSpPr>
              <a:spLocks noChangeShapeType="1"/>
            </p:cNvSpPr>
            <p:nvPr/>
          </p:nvSpPr>
          <p:spPr bwMode="auto">
            <a:xfrm>
              <a:off x="4129559" y="3763735"/>
              <a:ext cx="254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3" name="Line 403"/>
            <p:cNvSpPr>
              <a:spLocks noChangeShapeType="1"/>
            </p:cNvSpPr>
            <p:nvPr/>
          </p:nvSpPr>
          <p:spPr bwMode="auto">
            <a:xfrm>
              <a:off x="4185121" y="3766751"/>
              <a:ext cx="3016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4" name="Line 404"/>
            <p:cNvSpPr>
              <a:spLocks noChangeShapeType="1"/>
            </p:cNvSpPr>
            <p:nvPr/>
          </p:nvSpPr>
          <p:spPr bwMode="auto">
            <a:xfrm>
              <a:off x="4258146" y="3769766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5" name="Line 405"/>
            <p:cNvSpPr>
              <a:spLocks noChangeShapeType="1"/>
            </p:cNvSpPr>
            <p:nvPr/>
          </p:nvSpPr>
          <p:spPr bwMode="auto">
            <a:xfrm>
              <a:off x="4299421" y="3769766"/>
              <a:ext cx="206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6" name="Line 406"/>
            <p:cNvSpPr>
              <a:spLocks noChangeShapeType="1"/>
            </p:cNvSpPr>
            <p:nvPr/>
          </p:nvSpPr>
          <p:spPr bwMode="auto">
            <a:xfrm>
              <a:off x="4350221" y="3772782"/>
              <a:ext cx="31750" cy="150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7" name="Line 407"/>
            <p:cNvSpPr>
              <a:spLocks noChangeShapeType="1"/>
            </p:cNvSpPr>
            <p:nvPr/>
          </p:nvSpPr>
          <p:spPr bwMode="auto">
            <a:xfrm>
              <a:off x="4423246" y="3778813"/>
              <a:ext cx="206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8" name="Line 408"/>
            <p:cNvSpPr>
              <a:spLocks noChangeShapeType="1"/>
            </p:cNvSpPr>
            <p:nvPr/>
          </p:nvSpPr>
          <p:spPr bwMode="auto">
            <a:xfrm>
              <a:off x="4467696" y="3780321"/>
              <a:ext cx="190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9" name="Line 409"/>
            <p:cNvSpPr>
              <a:spLocks noChangeShapeType="1"/>
            </p:cNvSpPr>
            <p:nvPr/>
          </p:nvSpPr>
          <p:spPr bwMode="auto">
            <a:xfrm>
              <a:off x="4518496" y="3781829"/>
              <a:ext cx="317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0" name="Line 410"/>
            <p:cNvSpPr>
              <a:spLocks noChangeShapeType="1"/>
            </p:cNvSpPr>
            <p:nvPr/>
          </p:nvSpPr>
          <p:spPr bwMode="auto">
            <a:xfrm>
              <a:off x="4591521" y="3786353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1" name="Line 411"/>
            <p:cNvSpPr>
              <a:spLocks noChangeShapeType="1"/>
            </p:cNvSpPr>
            <p:nvPr/>
          </p:nvSpPr>
          <p:spPr bwMode="auto">
            <a:xfrm>
              <a:off x="4632796" y="3787860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2" name="Line 412"/>
            <p:cNvSpPr>
              <a:spLocks noChangeShapeType="1"/>
            </p:cNvSpPr>
            <p:nvPr/>
          </p:nvSpPr>
          <p:spPr bwMode="auto">
            <a:xfrm>
              <a:off x="4685184" y="3789368"/>
              <a:ext cx="33337" cy="452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3" name="Freeform 413"/>
            <p:cNvSpPr>
              <a:spLocks/>
            </p:cNvSpPr>
            <p:nvPr/>
          </p:nvSpPr>
          <p:spPr bwMode="auto">
            <a:xfrm>
              <a:off x="4758209" y="3796907"/>
              <a:ext cx="25400" cy="0"/>
            </a:xfrm>
            <a:custGeom>
              <a:avLst/>
              <a:gdLst>
                <a:gd name="T0" fmla="*/ 0 w 18"/>
                <a:gd name="T1" fmla="*/ 0 h 1"/>
                <a:gd name="T2" fmla="*/ 0 w 18"/>
                <a:gd name="T3" fmla="*/ 0 h 1"/>
                <a:gd name="T4" fmla="*/ 33851141 w 18"/>
                <a:gd name="T5" fmla="*/ 0 h 1"/>
                <a:gd name="T6" fmla="*/ 0 60000 65536"/>
                <a:gd name="T7" fmla="*/ 0 60000 65536"/>
                <a:gd name="T8" fmla="*/ 0 60000 65536"/>
                <a:gd name="T9" fmla="*/ 0 w 18"/>
                <a:gd name="T10" fmla="*/ 0 h 1"/>
                <a:gd name="T11" fmla="*/ 18 w 18"/>
                <a:gd name="T12" fmla="*/ 0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4" name="Line 414"/>
            <p:cNvSpPr>
              <a:spLocks noChangeShapeType="1"/>
            </p:cNvSpPr>
            <p:nvPr/>
          </p:nvSpPr>
          <p:spPr bwMode="auto">
            <a:xfrm>
              <a:off x="4801071" y="3796907"/>
              <a:ext cx="206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5" name="Line 415"/>
            <p:cNvSpPr>
              <a:spLocks noChangeShapeType="1"/>
            </p:cNvSpPr>
            <p:nvPr/>
          </p:nvSpPr>
          <p:spPr bwMode="auto">
            <a:xfrm>
              <a:off x="4851871" y="3796907"/>
              <a:ext cx="33338" cy="150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6" name="Line 416"/>
            <p:cNvSpPr>
              <a:spLocks noChangeShapeType="1"/>
            </p:cNvSpPr>
            <p:nvPr/>
          </p:nvSpPr>
          <p:spPr bwMode="auto">
            <a:xfrm>
              <a:off x="4928071" y="3798415"/>
              <a:ext cx="206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7" name="Line 417"/>
            <p:cNvSpPr>
              <a:spLocks noChangeShapeType="1"/>
            </p:cNvSpPr>
            <p:nvPr/>
          </p:nvSpPr>
          <p:spPr bwMode="auto">
            <a:xfrm>
              <a:off x="4970934" y="3798415"/>
              <a:ext cx="190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8" name="Freeform 418"/>
            <p:cNvSpPr>
              <a:spLocks/>
            </p:cNvSpPr>
            <p:nvPr/>
          </p:nvSpPr>
          <p:spPr bwMode="auto">
            <a:xfrm>
              <a:off x="5020146" y="3801431"/>
              <a:ext cx="26988" cy="1507"/>
            </a:xfrm>
            <a:custGeom>
              <a:avLst/>
              <a:gdLst>
                <a:gd name="T0" fmla="*/ 0 w 19"/>
                <a:gd name="T1" fmla="*/ 0 h 1"/>
                <a:gd name="T2" fmla="*/ 30263490 w 19"/>
                <a:gd name="T3" fmla="*/ 0 h 1"/>
                <a:gd name="T4" fmla="*/ 36317322 w 19"/>
                <a:gd name="T5" fmla="*/ 0 h 1"/>
                <a:gd name="T6" fmla="*/ 0 60000 65536"/>
                <a:gd name="T7" fmla="*/ 0 60000 65536"/>
                <a:gd name="T8" fmla="*/ 0 60000 65536"/>
                <a:gd name="T9" fmla="*/ 0 w 19"/>
                <a:gd name="T10" fmla="*/ 0 h 1"/>
                <a:gd name="T11" fmla="*/ 19 w 1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1">
                  <a:moveTo>
                    <a:pt x="0" y="0"/>
                  </a:moveTo>
                  <a:lnTo>
                    <a:pt x="15" y="0"/>
                  </a:lnTo>
                  <a:lnTo>
                    <a:pt x="18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9" name="Line 419"/>
            <p:cNvSpPr>
              <a:spLocks noChangeShapeType="1"/>
            </p:cNvSpPr>
            <p:nvPr/>
          </p:nvSpPr>
          <p:spPr bwMode="auto">
            <a:xfrm>
              <a:off x="5050309" y="3795400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0" name="Line 420"/>
            <p:cNvSpPr>
              <a:spLocks noChangeShapeType="1"/>
            </p:cNvSpPr>
            <p:nvPr/>
          </p:nvSpPr>
          <p:spPr bwMode="auto">
            <a:xfrm>
              <a:off x="5094759" y="3796907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1" name="Line 421"/>
            <p:cNvSpPr>
              <a:spLocks noChangeShapeType="1"/>
            </p:cNvSpPr>
            <p:nvPr/>
          </p:nvSpPr>
          <p:spPr bwMode="auto">
            <a:xfrm>
              <a:off x="5134446" y="3796907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2" name="Line 422"/>
            <p:cNvSpPr>
              <a:spLocks noChangeShapeType="1"/>
            </p:cNvSpPr>
            <p:nvPr/>
          </p:nvSpPr>
          <p:spPr bwMode="auto">
            <a:xfrm>
              <a:off x="5188421" y="3798415"/>
              <a:ext cx="317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3" name="Line 423"/>
            <p:cNvSpPr>
              <a:spLocks noChangeShapeType="1"/>
            </p:cNvSpPr>
            <p:nvPr/>
          </p:nvSpPr>
          <p:spPr bwMode="auto">
            <a:xfrm>
              <a:off x="5261446" y="3801431"/>
              <a:ext cx="2381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4" name="Line 424"/>
            <p:cNvSpPr>
              <a:spLocks noChangeShapeType="1"/>
            </p:cNvSpPr>
            <p:nvPr/>
          </p:nvSpPr>
          <p:spPr bwMode="auto">
            <a:xfrm>
              <a:off x="5301134" y="3802938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5" name="Line 425"/>
            <p:cNvSpPr>
              <a:spLocks noChangeShapeType="1"/>
            </p:cNvSpPr>
            <p:nvPr/>
          </p:nvSpPr>
          <p:spPr bwMode="auto">
            <a:xfrm flipV="1">
              <a:off x="5355109" y="3790876"/>
              <a:ext cx="31750" cy="603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6" name="Line 426"/>
            <p:cNvSpPr>
              <a:spLocks noChangeShapeType="1"/>
            </p:cNvSpPr>
            <p:nvPr/>
          </p:nvSpPr>
          <p:spPr bwMode="auto">
            <a:xfrm>
              <a:off x="5428134" y="3789368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7" name="Line 427"/>
            <p:cNvSpPr>
              <a:spLocks noChangeShapeType="1"/>
            </p:cNvSpPr>
            <p:nvPr/>
          </p:nvSpPr>
          <p:spPr bwMode="auto">
            <a:xfrm>
              <a:off x="5470996" y="3789368"/>
              <a:ext cx="206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8" name="Freeform 428"/>
            <p:cNvSpPr>
              <a:spLocks/>
            </p:cNvSpPr>
            <p:nvPr/>
          </p:nvSpPr>
          <p:spPr bwMode="auto">
            <a:xfrm>
              <a:off x="5521796" y="3789368"/>
              <a:ext cx="30163" cy="0"/>
            </a:xfrm>
            <a:custGeom>
              <a:avLst/>
              <a:gdLst>
                <a:gd name="T0" fmla="*/ 0 w 21"/>
                <a:gd name="T1" fmla="*/ 0 h 1"/>
                <a:gd name="T2" fmla="*/ 33008376 w 21"/>
                <a:gd name="T3" fmla="*/ 0 h 1"/>
                <a:gd name="T4" fmla="*/ 41261544 w 21"/>
                <a:gd name="T5" fmla="*/ 0 h 1"/>
                <a:gd name="T6" fmla="*/ 0 60000 65536"/>
                <a:gd name="T7" fmla="*/ 0 60000 65536"/>
                <a:gd name="T8" fmla="*/ 0 60000 65536"/>
                <a:gd name="T9" fmla="*/ 0 w 21"/>
                <a:gd name="T10" fmla="*/ 0 h 1"/>
                <a:gd name="T11" fmla="*/ 21 w 21"/>
                <a:gd name="T12" fmla="*/ 0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1">
                  <a:moveTo>
                    <a:pt x="0" y="0"/>
                  </a:moveTo>
                  <a:lnTo>
                    <a:pt x="16" y="0"/>
                  </a:lnTo>
                  <a:lnTo>
                    <a:pt x="20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9" name="Rectangle 429"/>
            <p:cNvSpPr>
              <a:spLocks noChangeArrowheads="1"/>
            </p:cNvSpPr>
            <p:nvPr/>
          </p:nvSpPr>
          <p:spPr bwMode="auto">
            <a:xfrm>
              <a:off x="246978" y="4731028"/>
              <a:ext cx="1790806" cy="398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6838" tIns="47625" rIns="96838" bIns="47625">
              <a:spAutoFit/>
            </a:bodyPr>
            <a:lstStyle/>
            <a:p>
              <a:pPr defTabSz="1123184" eaLnBrk="0" hangingPunct="0"/>
              <a:r>
                <a:rPr lang="en-US" sz="2300" b="1" dirty="0" smtClean="0">
                  <a:solidFill>
                    <a:srgbClr val="000000"/>
                  </a:solidFill>
                </a:rPr>
                <a:t>Mississippi</a:t>
              </a:r>
              <a:endParaRPr lang="en-US" sz="2300" b="1" dirty="0">
                <a:solidFill>
                  <a:srgbClr val="000000"/>
                </a:solidFill>
              </a:endParaRPr>
            </a:p>
          </p:txBody>
        </p:sp>
        <p:sp>
          <p:nvSpPr>
            <p:cNvPr id="430" name="Rectangle 431"/>
            <p:cNvSpPr>
              <a:spLocks noChangeArrowheads="1"/>
            </p:cNvSpPr>
            <p:nvPr/>
          </p:nvSpPr>
          <p:spPr bwMode="auto">
            <a:xfrm>
              <a:off x="3042466" y="5312987"/>
              <a:ext cx="1303338" cy="3950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6838" tIns="47625" rIns="96838" bIns="47625">
              <a:spAutoFit/>
            </a:bodyPr>
            <a:lstStyle/>
            <a:p>
              <a:pPr defTabSz="1123184" eaLnBrk="0" hangingPunct="0"/>
              <a:r>
                <a:rPr lang="en-US" sz="2300" b="1" dirty="0">
                  <a:solidFill>
                    <a:srgbClr val="000000"/>
                  </a:solidFill>
                </a:rPr>
                <a:t>Alabama</a:t>
              </a:r>
            </a:p>
          </p:txBody>
        </p:sp>
        <p:sp>
          <p:nvSpPr>
            <p:cNvPr id="431" name="Rectangle 432"/>
            <p:cNvSpPr>
              <a:spLocks noChangeArrowheads="1"/>
            </p:cNvSpPr>
            <p:nvPr/>
          </p:nvSpPr>
          <p:spPr bwMode="auto">
            <a:xfrm>
              <a:off x="7424402" y="2047123"/>
              <a:ext cx="1173163" cy="3950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6838" tIns="47625" rIns="96838" bIns="47625">
              <a:spAutoFit/>
            </a:bodyPr>
            <a:lstStyle/>
            <a:p>
              <a:pPr defTabSz="1123184" eaLnBrk="0" hangingPunct="0"/>
              <a:r>
                <a:rPr lang="en-US" sz="2300" b="1" dirty="0">
                  <a:solidFill>
                    <a:srgbClr val="000000"/>
                  </a:solidFill>
                </a:rPr>
                <a:t>Virginia</a:t>
              </a:r>
            </a:p>
          </p:txBody>
        </p:sp>
        <p:sp>
          <p:nvSpPr>
            <p:cNvPr id="432" name="Freeform 433"/>
            <p:cNvSpPr>
              <a:spLocks/>
            </p:cNvSpPr>
            <p:nvPr/>
          </p:nvSpPr>
          <p:spPr bwMode="auto">
            <a:xfrm>
              <a:off x="6758459" y="1815640"/>
              <a:ext cx="23812" cy="25633"/>
            </a:xfrm>
            <a:custGeom>
              <a:avLst/>
              <a:gdLst>
                <a:gd name="T0" fmla="*/ 29750446 w 18"/>
                <a:gd name="T1" fmla="*/ 0 h 18"/>
                <a:gd name="T2" fmla="*/ 29750446 w 18"/>
                <a:gd name="T3" fmla="*/ 0 h 18"/>
                <a:gd name="T4" fmla="*/ 0 w 18"/>
                <a:gd name="T5" fmla="*/ 38216503 h 18"/>
                <a:gd name="T6" fmla="*/ 0 60000 65536"/>
                <a:gd name="T7" fmla="*/ 0 60000 65536"/>
                <a:gd name="T8" fmla="*/ 0 60000 65536"/>
                <a:gd name="T9" fmla="*/ 0 w 18"/>
                <a:gd name="T10" fmla="*/ 0 h 18"/>
                <a:gd name="T11" fmla="*/ 18 w 18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8">
                  <a:moveTo>
                    <a:pt x="17" y="0"/>
                  </a:moveTo>
                  <a:lnTo>
                    <a:pt x="17" y="0"/>
                  </a:lnTo>
                  <a:lnTo>
                    <a:pt x="0" y="17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3" name="Freeform 434"/>
            <p:cNvSpPr>
              <a:spLocks/>
            </p:cNvSpPr>
            <p:nvPr/>
          </p:nvSpPr>
          <p:spPr bwMode="auto">
            <a:xfrm>
              <a:off x="6747346" y="1826195"/>
              <a:ext cx="22225" cy="25632"/>
            </a:xfrm>
            <a:custGeom>
              <a:avLst/>
              <a:gdLst>
                <a:gd name="T0" fmla="*/ 25916818 w 18"/>
                <a:gd name="T1" fmla="*/ 0 h 18"/>
                <a:gd name="T2" fmla="*/ 3048529 w 18"/>
                <a:gd name="T3" fmla="*/ 38213588 h 18"/>
                <a:gd name="T4" fmla="*/ 0 w 18"/>
                <a:gd name="T5" fmla="*/ 38213588 h 18"/>
                <a:gd name="T6" fmla="*/ 0 60000 65536"/>
                <a:gd name="T7" fmla="*/ 0 60000 65536"/>
                <a:gd name="T8" fmla="*/ 0 60000 65536"/>
                <a:gd name="T9" fmla="*/ 0 w 18"/>
                <a:gd name="T10" fmla="*/ 0 h 18"/>
                <a:gd name="T11" fmla="*/ 18 w 18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8">
                  <a:moveTo>
                    <a:pt x="17" y="0"/>
                  </a:moveTo>
                  <a:lnTo>
                    <a:pt x="2" y="17"/>
                  </a:lnTo>
                  <a:lnTo>
                    <a:pt x="0" y="17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4" name="Freeform 435"/>
            <p:cNvSpPr>
              <a:spLocks/>
            </p:cNvSpPr>
            <p:nvPr/>
          </p:nvSpPr>
          <p:spPr bwMode="auto">
            <a:xfrm>
              <a:off x="6729884" y="1842780"/>
              <a:ext cx="22225" cy="22618"/>
            </a:xfrm>
            <a:custGeom>
              <a:avLst/>
              <a:gdLst>
                <a:gd name="T0" fmla="*/ 27347207 w 17"/>
                <a:gd name="T1" fmla="*/ 0 h 18"/>
                <a:gd name="T2" fmla="*/ 27347207 w 17"/>
                <a:gd name="T3" fmla="*/ 0 h 18"/>
                <a:gd name="T4" fmla="*/ 0 w 17"/>
                <a:gd name="T5" fmla="*/ 29753018 h 18"/>
                <a:gd name="T6" fmla="*/ 0 60000 65536"/>
                <a:gd name="T7" fmla="*/ 0 60000 65536"/>
                <a:gd name="T8" fmla="*/ 0 60000 65536"/>
                <a:gd name="T9" fmla="*/ 0 w 17"/>
                <a:gd name="T10" fmla="*/ 0 h 18"/>
                <a:gd name="T11" fmla="*/ 17 w 17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" h="18">
                  <a:moveTo>
                    <a:pt x="16" y="0"/>
                  </a:moveTo>
                  <a:lnTo>
                    <a:pt x="16" y="0"/>
                  </a:lnTo>
                  <a:lnTo>
                    <a:pt x="0" y="17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5" name="Freeform 436"/>
            <p:cNvSpPr>
              <a:spLocks/>
            </p:cNvSpPr>
            <p:nvPr/>
          </p:nvSpPr>
          <p:spPr bwMode="auto">
            <a:xfrm>
              <a:off x="6691784" y="1862382"/>
              <a:ext cx="26987" cy="22617"/>
            </a:xfrm>
            <a:custGeom>
              <a:avLst/>
              <a:gdLst>
                <a:gd name="T0" fmla="*/ 38213588 w 18"/>
                <a:gd name="T1" fmla="*/ 0 h 18"/>
                <a:gd name="T2" fmla="*/ 38213588 w 18"/>
                <a:gd name="T3" fmla="*/ 0 h 18"/>
                <a:gd name="T4" fmla="*/ 0 w 18"/>
                <a:gd name="T5" fmla="*/ 29750446 h 18"/>
                <a:gd name="T6" fmla="*/ 0 60000 65536"/>
                <a:gd name="T7" fmla="*/ 0 60000 65536"/>
                <a:gd name="T8" fmla="*/ 0 60000 65536"/>
                <a:gd name="T9" fmla="*/ 0 w 18"/>
                <a:gd name="T10" fmla="*/ 0 h 18"/>
                <a:gd name="T11" fmla="*/ 18 w 18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8">
                  <a:moveTo>
                    <a:pt x="17" y="0"/>
                  </a:moveTo>
                  <a:lnTo>
                    <a:pt x="17" y="0"/>
                  </a:lnTo>
                  <a:lnTo>
                    <a:pt x="0" y="17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6" name="Freeform 437"/>
            <p:cNvSpPr>
              <a:spLocks/>
            </p:cNvSpPr>
            <p:nvPr/>
          </p:nvSpPr>
          <p:spPr bwMode="auto">
            <a:xfrm>
              <a:off x="6683846" y="1901585"/>
              <a:ext cx="23813" cy="24125"/>
            </a:xfrm>
            <a:custGeom>
              <a:avLst/>
              <a:gdLst>
                <a:gd name="T0" fmla="*/ 29753018 w 18"/>
                <a:gd name="T1" fmla="*/ 0 h 18"/>
                <a:gd name="T2" fmla="*/ 29753018 w 18"/>
                <a:gd name="T3" fmla="*/ 0 h 18"/>
                <a:gd name="T4" fmla="*/ 0 w 18"/>
                <a:gd name="T5" fmla="*/ 33851141 h 18"/>
                <a:gd name="T6" fmla="*/ 0 60000 65536"/>
                <a:gd name="T7" fmla="*/ 0 60000 65536"/>
                <a:gd name="T8" fmla="*/ 0 60000 65536"/>
                <a:gd name="T9" fmla="*/ 0 w 18"/>
                <a:gd name="T10" fmla="*/ 0 h 18"/>
                <a:gd name="T11" fmla="*/ 18 w 18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8">
                  <a:moveTo>
                    <a:pt x="17" y="0"/>
                  </a:moveTo>
                  <a:lnTo>
                    <a:pt x="17" y="0"/>
                  </a:lnTo>
                  <a:lnTo>
                    <a:pt x="0" y="17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7" name="Freeform 438"/>
            <p:cNvSpPr>
              <a:spLocks/>
            </p:cNvSpPr>
            <p:nvPr/>
          </p:nvSpPr>
          <p:spPr bwMode="auto">
            <a:xfrm>
              <a:off x="6639396" y="1928726"/>
              <a:ext cx="23813" cy="1507"/>
            </a:xfrm>
            <a:custGeom>
              <a:avLst/>
              <a:gdLst>
                <a:gd name="T0" fmla="*/ 31393935 w 17"/>
                <a:gd name="T1" fmla="*/ 0 h 1"/>
                <a:gd name="T2" fmla="*/ 31393935 w 17"/>
                <a:gd name="T3" fmla="*/ 0 h 1"/>
                <a:gd name="T4" fmla="*/ 0 w 17"/>
                <a:gd name="T5" fmla="*/ 0 h 1"/>
                <a:gd name="T6" fmla="*/ 0 60000 65536"/>
                <a:gd name="T7" fmla="*/ 0 60000 65536"/>
                <a:gd name="T8" fmla="*/ 0 60000 65536"/>
                <a:gd name="T9" fmla="*/ 0 w 17"/>
                <a:gd name="T10" fmla="*/ 0 h 1"/>
                <a:gd name="T11" fmla="*/ 17 w 17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" h="1">
                  <a:moveTo>
                    <a:pt x="16" y="0"/>
                  </a:moveTo>
                  <a:lnTo>
                    <a:pt x="16" y="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8" name="Freeform 439"/>
            <p:cNvSpPr>
              <a:spLocks/>
            </p:cNvSpPr>
            <p:nvPr/>
          </p:nvSpPr>
          <p:spPr bwMode="auto">
            <a:xfrm>
              <a:off x="6623521" y="1937773"/>
              <a:ext cx="23813" cy="27141"/>
            </a:xfrm>
            <a:custGeom>
              <a:avLst/>
              <a:gdLst>
                <a:gd name="T0" fmla="*/ 29753018 w 18"/>
                <a:gd name="T1" fmla="*/ 0 h 18"/>
                <a:gd name="T2" fmla="*/ 3500511 w 18"/>
                <a:gd name="T3" fmla="*/ 32761236 h 18"/>
                <a:gd name="T4" fmla="*/ 0 w 18"/>
                <a:gd name="T5" fmla="*/ 42843444 h 18"/>
                <a:gd name="T6" fmla="*/ 0 60000 65536"/>
                <a:gd name="T7" fmla="*/ 0 60000 65536"/>
                <a:gd name="T8" fmla="*/ 0 60000 65536"/>
                <a:gd name="T9" fmla="*/ 0 w 18"/>
                <a:gd name="T10" fmla="*/ 0 h 18"/>
                <a:gd name="T11" fmla="*/ 18 w 18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8">
                  <a:moveTo>
                    <a:pt x="17" y="0"/>
                  </a:moveTo>
                  <a:lnTo>
                    <a:pt x="2" y="13"/>
                  </a:lnTo>
                  <a:lnTo>
                    <a:pt x="0" y="17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9" name="Line 440"/>
            <p:cNvSpPr>
              <a:spLocks noChangeShapeType="1"/>
            </p:cNvSpPr>
            <p:nvPr/>
          </p:nvSpPr>
          <p:spPr bwMode="auto">
            <a:xfrm>
              <a:off x="6623521" y="1961898"/>
              <a:ext cx="20638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0" name="Freeform 441"/>
            <p:cNvSpPr>
              <a:spLocks/>
            </p:cNvSpPr>
            <p:nvPr/>
          </p:nvSpPr>
          <p:spPr bwMode="auto">
            <a:xfrm>
              <a:off x="6628284" y="2002608"/>
              <a:ext cx="1587" cy="25633"/>
            </a:xfrm>
            <a:custGeom>
              <a:avLst/>
              <a:gdLst>
                <a:gd name="T0" fmla="*/ 0 w 1"/>
                <a:gd name="T1" fmla="*/ 0 h 18"/>
                <a:gd name="T2" fmla="*/ 0 w 1"/>
                <a:gd name="T3" fmla="*/ 0 h 18"/>
                <a:gd name="T4" fmla="*/ 0 w 1"/>
                <a:gd name="T5" fmla="*/ 38216503 h 18"/>
                <a:gd name="T6" fmla="*/ 0 60000 65536"/>
                <a:gd name="T7" fmla="*/ 0 60000 65536"/>
                <a:gd name="T8" fmla="*/ 0 60000 65536"/>
                <a:gd name="T9" fmla="*/ 0 w 1"/>
                <a:gd name="T10" fmla="*/ 0 h 18"/>
                <a:gd name="T11" fmla="*/ 1 w 1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8">
                  <a:moveTo>
                    <a:pt x="0" y="0"/>
                  </a:moveTo>
                  <a:lnTo>
                    <a:pt x="0" y="0"/>
                  </a:lnTo>
                  <a:lnTo>
                    <a:pt x="0" y="17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1" name="Line 442"/>
            <p:cNvSpPr>
              <a:spLocks noChangeShapeType="1"/>
            </p:cNvSpPr>
            <p:nvPr/>
          </p:nvSpPr>
          <p:spPr bwMode="auto">
            <a:xfrm>
              <a:off x="6598121" y="2043320"/>
              <a:ext cx="23813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2" name="Freeform 443"/>
            <p:cNvSpPr>
              <a:spLocks/>
            </p:cNvSpPr>
            <p:nvPr/>
          </p:nvSpPr>
          <p:spPr bwMode="auto">
            <a:xfrm>
              <a:off x="6553671" y="2082523"/>
              <a:ext cx="23813" cy="22617"/>
            </a:xfrm>
            <a:custGeom>
              <a:avLst/>
              <a:gdLst>
                <a:gd name="T0" fmla="*/ 31393935 w 17"/>
                <a:gd name="T1" fmla="*/ 0 h 18"/>
                <a:gd name="T2" fmla="*/ 31393935 w 17"/>
                <a:gd name="T3" fmla="*/ 0 h 18"/>
                <a:gd name="T4" fmla="*/ 0 w 17"/>
                <a:gd name="T5" fmla="*/ 29750446 h 18"/>
                <a:gd name="T6" fmla="*/ 0 60000 65536"/>
                <a:gd name="T7" fmla="*/ 0 60000 65536"/>
                <a:gd name="T8" fmla="*/ 0 60000 65536"/>
                <a:gd name="T9" fmla="*/ 0 w 17"/>
                <a:gd name="T10" fmla="*/ 0 h 18"/>
                <a:gd name="T11" fmla="*/ 17 w 17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" h="18">
                  <a:moveTo>
                    <a:pt x="16" y="0"/>
                  </a:moveTo>
                  <a:lnTo>
                    <a:pt x="16" y="0"/>
                  </a:lnTo>
                  <a:lnTo>
                    <a:pt x="0" y="17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3" name="Line 444"/>
            <p:cNvSpPr>
              <a:spLocks noChangeShapeType="1"/>
            </p:cNvSpPr>
            <p:nvPr/>
          </p:nvSpPr>
          <p:spPr bwMode="auto">
            <a:xfrm flipH="1">
              <a:off x="6528271" y="2084030"/>
              <a:ext cx="17463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4" name="Line 445"/>
            <p:cNvSpPr>
              <a:spLocks noChangeShapeType="1"/>
            </p:cNvSpPr>
            <p:nvPr/>
          </p:nvSpPr>
          <p:spPr bwMode="auto">
            <a:xfrm>
              <a:off x="6483821" y="2087046"/>
              <a:ext cx="25400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5" name="Freeform 446"/>
            <p:cNvSpPr>
              <a:spLocks/>
            </p:cNvSpPr>
            <p:nvPr/>
          </p:nvSpPr>
          <p:spPr bwMode="auto">
            <a:xfrm>
              <a:off x="6439371" y="2111171"/>
              <a:ext cx="25400" cy="24125"/>
            </a:xfrm>
            <a:custGeom>
              <a:avLst/>
              <a:gdLst>
                <a:gd name="T0" fmla="*/ 35718372 w 17"/>
                <a:gd name="T1" fmla="*/ 0 h 19"/>
                <a:gd name="T2" fmla="*/ 35718372 w 17"/>
                <a:gd name="T3" fmla="*/ 0 h 19"/>
                <a:gd name="T4" fmla="*/ 0 w 17"/>
                <a:gd name="T5" fmla="*/ 32168429 h 19"/>
                <a:gd name="T6" fmla="*/ 0 60000 65536"/>
                <a:gd name="T7" fmla="*/ 0 60000 65536"/>
                <a:gd name="T8" fmla="*/ 0 60000 65536"/>
                <a:gd name="T9" fmla="*/ 0 w 17"/>
                <a:gd name="T10" fmla="*/ 0 h 19"/>
                <a:gd name="T11" fmla="*/ 17 w 17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" h="19">
                  <a:moveTo>
                    <a:pt x="16" y="0"/>
                  </a:moveTo>
                  <a:lnTo>
                    <a:pt x="16" y="0"/>
                  </a:lnTo>
                  <a:lnTo>
                    <a:pt x="0" y="18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6" name="Freeform 447"/>
            <p:cNvSpPr>
              <a:spLocks/>
            </p:cNvSpPr>
            <p:nvPr/>
          </p:nvSpPr>
          <p:spPr bwMode="auto">
            <a:xfrm>
              <a:off x="6409209" y="2163945"/>
              <a:ext cx="23812" cy="24125"/>
            </a:xfrm>
            <a:custGeom>
              <a:avLst/>
              <a:gdLst>
                <a:gd name="T0" fmla="*/ 29750446 w 18"/>
                <a:gd name="T1" fmla="*/ 0 h 18"/>
                <a:gd name="T2" fmla="*/ 0 w 18"/>
                <a:gd name="T3" fmla="*/ 31860064 h 18"/>
                <a:gd name="T4" fmla="*/ 0 w 18"/>
                <a:gd name="T5" fmla="*/ 33851141 h 18"/>
                <a:gd name="T6" fmla="*/ 0 60000 65536"/>
                <a:gd name="T7" fmla="*/ 0 60000 65536"/>
                <a:gd name="T8" fmla="*/ 0 60000 65536"/>
                <a:gd name="T9" fmla="*/ 0 w 18"/>
                <a:gd name="T10" fmla="*/ 0 h 18"/>
                <a:gd name="T11" fmla="*/ 18 w 18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8">
                  <a:moveTo>
                    <a:pt x="17" y="0"/>
                  </a:moveTo>
                  <a:lnTo>
                    <a:pt x="0" y="16"/>
                  </a:lnTo>
                  <a:lnTo>
                    <a:pt x="0" y="17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7" name="Line 448"/>
            <p:cNvSpPr>
              <a:spLocks noChangeShapeType="1"/>
            </p:cNvSpPr>
            <p:nvPr/>
          </p:nvSpPr>
          <p:spPr bwMode="auto">
            <a:xfrm>
              <a:off x="6399684" y="2189577"/>
              <a:ext cx="20637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8" name="Line 449"/>
            <p:cNvSpPr>
              <a:spLocks noChangeShapeType="1"/>
            </p:cNvSpPr>
            <p:nvPr/>
          </p:nvSpPr>
          <p:spPr bwMode="auto">
            <a:xfrm>
              <a:off x="6358409" y="2203148"/>
              <a:ext cx="20637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9" name="Line 450"/>
            <p:cNvSpPr>
              <a:spLocks noChangeShapeType="1"/>
            </p:cNvSpPr>
            <p:nvPr/>
          </p:nvSpPr>
          <p:spPr bwMode="auto">
            <a:xfrm>
              <a:off x="6317134" y="2213702"/>
              <a:ext cx="2222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0" name="Freeform 451"/>
            <p:cNvSpPr>
              <a:spLocks/>
            </p:cNvSpPr>
            <p:nvPr/>
          </p:nvSpPr>
          <p:spPr bwMode="auto">
            <a:xfrm>
              <a:off x="6232996" y="2228781"/>
              <a:ext cx="33338" cy="27141"/>
            </a:xfrm>
            <a:custGeom>
              <a:avLst/>
              <a:gdLst>
                <a:gd name="T0" fmla="*/ 46222408 w 23"/>
                <a:gd name="T1" fmla="*/ 0 h 18"/>
                <a:gd name="T2" fmla="*/ 12606114 w 23"/>
                <a:gd name="T3" fmla="*/ 35282185 h 18"/>
                <a:gd name="T4" fmla="*/ 0 w 23"/>
                <a:gd name="T5" fmla="*/ 42843444 h 18"/>
                <a:gd name="T6" fmla="*/ 0 60000 65536"/>
                <a:gd name="T7" fmla="*/ 0 60000 65536"/>
                <a:gd name="T8" fmla="*/ 0 60000 65536"/>
                <a:gd name="T9" fmla="*/ 0 w 23"/>
                <a:gd name="T10" fmla="*/ 0 h 18"/>
                <a:gd name="T11" fmla="*/ 23 w 23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" h="18">
                  <a:moveTo>
                    <a:pt x="22" y="0"/>
                  </a:moveTo>
                  <a:lnTo>
                    <a:pt x="6" y="14"/>
                  </a:lnTo>
                  <a:lnTo>
                    <a:pt x="0" y="17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1" name="Line 452"/>
            <p:cNvSpPr>
              <a:spLocks noChangeShapeType="1"/>
            </p:cNvSpPr>
            <p:nvPr/>
          </p:nvSpPr>
          <p:spPr bwMode="auto">
            <a:xfrm>
              <a:off x="6231409" y="2240843"/>
              <a:ext cx="22225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2" name="Line 453"/>
            <p:cNvSpPr>
              <a:spLocks noChangeShapeType="1"/>
            </p:cNvSpPr>
            <p:nvPr/>
          </p:nvSpPr>
          <p:spPr bwMode="auto">
            <a:xfrm>
              <a:off x="6193309" y="2249890"/>
              <a:ext cx="19050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3" name="Line 454"/>
            <p:cNvSpPr>
              <a:spLocks noChangeShapeType="1"/>
            </p:cNvSpPr>
            <p:nvPr/>
          </p:nvSpPr>
          <p:spPr bwMode="auto">
            <a:xfrm>
              <a:off x="6150446" y="2258937"/>
              <a:ext cx="19050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4" name="Freeform 455"/>
            <p:cNvSpPr>
              <a:spLocks/>
            </p:cNvSpPr>
            <p:nvPr/>
          </p:nvSpPr>
          <p:spPr bwMode="auto">
            <a:xfrm>
              <a:off x="6088534" y="2281554"/>
              <a:ext cx="25400" cy="24125"/>
            </a:xfrm>
            <a:custGeom>
              <a:avLst/>
              <a:gdLst>
                <a:gd name="T0" fmla="*/ 33851141 w 18"/>
                <a:gd name="T1" fmla="*/ 0 h 18"/>
                <a:gd name="T2" fmla="*/ 33851141 w 18"/>
                <a:gd name="T3" fmla="*/ 0 h 18"/>
                <a:gd name="T4" fmla="*/ 0 w 18"/>
                <a:gd name="T5" fmla="*/ 33851141 h 18"/>
                <a:gd name="T6" fmla="*/ 0 60000 65536"/>
                <a:gd name="T7" fmla="*/ 0 60000 65536"/>
                <a:gd name="T8" fmla="*/ 0 60000 65536"/>
                <a:gd name="T9" fmla="*/ 0 w 18"/>
                <a:gd name="T10" fmla="*/ 0 h 18"/>
                <a:gd name="T11" fmla="*/ 18 w 18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8">
                  <a:moveTo>
                    <a:pt x="17" y="0"/>
                  </a:moveTo>
                  <a:lnTo>
                    <a:pt x="17" y="0"/>
                  </a:lnTo>
                  <a:lnTo>
                    <a:pt x="0" y="17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5" name="Line 456"/>
            <p:cNvSpPr>
              <a:spLocks noChangeShapeType="1"/>
            </p:cNvSpPr>
            <p:nvPr/>
          </p:nvSpPr>
          <p:spPr bwMode="auto">
            <a:xfrm flipH="1">
              <a:off x="6064721" y="2284570"/>
              <a:ext cx="20638" cy="10554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6" name="Line 457"/>
            <p:cNvSpPr>
              <a:spLocks noChangeShapeType="1"/>
            </p:cNvSpPr>
            <p:nvPr/>
          </p:nvSpPr>
          <p:spPr bwMode="auto">
            <a:xfrm>
              <a:off x="6039321" y="2329805"/>
              <a:ext cx="19050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7" name="Line 458"/>
            <p:cNvSpPr>
              <a:spLocks noChangeShapeType="1"/>
            </p:cNvSpPr>
            <p:nvPr/>
          </p:nvSpPr>
          <p:spPr bwMode="auto">
            <a:xfrm>
              <a:off x="5559896" y="3790876"/>
              <a:ext cx="31750" cy="45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8" name="Line 459"/>
            <p:cNvSpPr>
              <a:spLocks noChangeShapeType="1"/>
            </p:cNvSpPr>
            <p:nvPr/>
          </p:nvSpPr>
          <p:spPr bwMode="auto">
            <a:xfrm>
              <a:off x="5632921" y="3798415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9" name="Line 460"/>
            <p:cNvSpPr>
              <a:spLocks noChangeShapeType="1"/>
            </p:cNvSpPr>
            <p:nvPr/>
          </p:nvSpPr>
          <p:spPr bwMode="auto">
            <a:xfrm>
              <a:off x="5675784" y="3804446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0" name="Line 461"/>
            <p:cNvSpPr>
              <a:spLocks noChangeShapeType="1"/>
            </p:cNvSpPr>
            <p:nvPr/>
          </p:nvSpPr>
          <p:spPr bwMode="auto">
            <a:xfrm>
              <a:off x="5728171" y="3805954"/>
              <a:ext cx="30163" cy="30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1" name="Line 462"/>
            <p:cNvSpPr>
              <a:spLocks noChangeShapeType="1"/>
            </p:cNvSpPr>
            <p:nvPr/>
          </p:nvSpPr>
          <p:spPr bwMode="auto">
            <a:xfrm>
              <a:off x="5802784" y="3813493"/>
              <a:ext cx="2063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2" name="Line 463"/>
            <p:cNvSpPr>
              <a:spLocks noChangeShapeType="1"/>
            </p:cNvSpPr>
            <p:nvPr/>
          </p:nvSpPr>
          <p:spPr bwMode="auto">
            <a:xfrm>
              <a:off x="5842471" y="3818016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3" name="Line 464"/>
            <p:cNvSpPr>
              <a:spLocks noChangeShapeType="1"/>
            </p:cNvSpPr>
            <p:nvPr/>
          </p:nvSpPr>
          <p:spPr bwMode="auto">
            <a:xfrm>
              <a:off x="5896446" y="3824048"/>
              <a:ext cx="31750" cy="150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4" name="Line 465"/>
            <p:cNvSpPr>
              <a:spLocks noChangeShapeType="1"/>
            </p:cNvSpPr>
            <p:nvPr/>
          </p:nvSpPr>
          <p:spPr bwMode="auto">
            <a:xfrm>
              <a:off x="5969471" y="3828571"/>
              <a:ext cx="222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5" name="Line 466"/>
            <p:cNvSpPr>
              <a:spLocks noChangeShapeType="1"/>
            </p:cNvSpPr>
            <p:nvPr/>
          </p:nvSpPr>
          <p:spPr bwMode="auto">
            <a:xfrm>
              <a:off x="6010746" y="3833094"/>
              <a:ext cx="206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6" name="Freeform 467"/>
            <p:cNvSpPr>
              <a:spLocks/>
            </p:cNvSpPr>
            <p:nvPr/>
          </p:nvSpPr>
          <p:spPr bwMode="auto">
            <a:xfrm>
              <a:off x="6063134" y="3840634"/>
              <a:ext cx="38100" cy="22617"/>
            </a:xfrm>
            <a:custGeom>
              <a:avLst/>
              <a:gdLst>
                <a:gd name="T0" fmla="*/ 0 w 29"/>
                <a:gd name="T1" fmla="*/ 0 h 18"/>
                <a:gd name="T2" fmla="*/ 39698886 w 29"/>
                <a:gd name="T3" fmla="*/ 14000132 h 18"/>
                <a:gd name="T4" fmla="*/ 48329201 w 29"/>
                <a:gd name="T5" fmla="*/ 29750446 h 18"/>
                <a:gd name="T6" fmla="*/ 0 60000 65536"/>
                <a:gd name="T7" fmla="*/ 0 60000 65536"/>
                <a:gd name="T8" fmla="*/ 0 60000 65536"/>
                <a:gd name="T9" fmla="*/ 0 w 29"/>
                <a:gd name="T10" fmla="*/ 0 h 18"/>
                <a:gd name="T11" fmla="*/ 29 w 29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" h="18">
                  <a:moveTo>
                    <a:pt x="0" y="0"/>
                  </a:moveTo>
                  <a:lnTo>
                    <a:pt x="23" y="8"/>
                  </a:lnTo>
                  <a:lnTo>
                    <a:pt x="28" y="17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7" name="Line 468"/>
            <p:cNvSpPr>
              <a:spLocks noChangeShapeType="1"/>
            </p:cNvSpPr>
            <p:nvPr/>
          </p:nvSpPr>
          <p:spPr bwMode="auto">
            <a:xfrm>
              <a:off x="6136159" y="3843650"/>
              <a:ext cx="238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8" name="Line 469"/>
            <p:cNvSpPr>
              <a:spLocks noChangeShapeType="1"/>
            </p:cNvSpPr>
            <p:nvPr/>
          </p:nvSpPr>
          <p:spPr bwMode="auto">
            <a:xfrm>
              <a:off x="6179021" y="3843650"/>
              <a:ext cx="190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9" name="Line 470"/>
            <p:cNvSpPr>
              <a:spLocks noChangeShapeType="1"/>
            </p:cNvSpPr>
            <p:nvPr/>
          </p:nvSpPr>
          <p:spPr bwMode="auto">
            <a:xfrm>
              <a:off x="6231409" y="3848173"/>
              <a:ext cx="31750" cy="150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0" name="Line 471"/>
            <p:cNvSpPr>
              <a:spLocks noChangeShapeType="1"/>
            </p:cNvSpPr>
            <p:nvPr/>
          </p:nvSpPr>
          <p:spPr bwMode="auto">
            <a:xfrm>
              <a:off x="6304434" y="3851188"/>
              <a:ext cx="190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1" name="Line 472"/>
            <p:cNvSpPr>
              <a:spLocks noChangeShapeType="1"/>
            </p:cNvSpPr>
            <p:nvPr/>
          </p:nvSpPr>
          <p:spPr bwMode="auto">
            <a:xfrm>
              <a:off x="6344121" y="3852696"/>
              <a:ext cx="2381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2" name="Freeform 473"/>
            <p:cNvSpPr>
              <a:spLocks/>
            </p:cNvSpPr>
            <p:nvPr/>
          </p:nvSpPr>
          <p:spPr bwMode="auto">
            <a:xfrm>
              <a:off x="2556346" y="2426305"/>
              <a:ext cx="312738" cy="1313305"/>
            </a:xfrm>
            <a:custGeom>
              <a:avLst/>
              <a:gdLst>
                <a:gd name="T0" fmla="*/ 367519568 w 233"/>
                <a:gd name="T1" fmla="*/ 0 h 973"/>
                <a:gd name="T2" fmla="*/ 408955329 w 233"/>
                <a:gd name="T3" fmla="*/ 54525473 h 973"/>
                <a:gd name="T4" fmla="*/ 417962986 w 233"/>
                <a:gd name="T5" fmla="*/ 129245925 h 973"/>
                <a:gd name="T6" fmla="*/ 417962986 w 233"/>
                <a:gd name="T7" fmla="*/ 214064600 h 973"/>
                <a:gd name="T8" fmla="*/ 408955329 w 233"/>
                <a:gd name="T9" fmla="*/ 288785031 h 973"/>
                <a:gd name="T10" fmla="*/ 315273461 w 233"/>
                <a:gd name="T11" fmla="*/ 367544173 h 973"/>
                <a:gd name="T12" fmla="*/ 275638963 w 233"/>
                <a:gd name="T13" fmla="*/ 442264692 h 973"/>
                <a:gd name="T14" fmla="*/ 286449226 w 233"/>
                <a:gd name="T15" fmla="*/ 494770787 h 973"/>
                <a:gd name="T16" fmla="*/ 381931015 w 233"/>
                <a:gd name="T17" fmla="*/ 458419539 h 973"/>
                <a:gd name="T18" fmla="*/ 367519568 w 233"/>
                <a:gd name="T19" fmla="*/ 565452505 h 973"/>
                <a:gd name="T20" fmla="*/ 360313174 w 233"/>
                <a:gd name="T21" fmla="*/ 640172936 h 973"/>
                <a:gd name="T22" fmla="*/ 308067067 w 233"/>
                <a:gd name="T23" fmla="*/ 712874010 h 973"/>
                <a:gd name="T24" fmla="*/ 275638963 w 233"/>
                <a:gd name="T25" fmla="*/ 809808954 h 973"/>
                <a:gd name="T26" fmla="*/ 275638963 w 233"/>
                <a:gd name="T27" fmla="*/ 892606808 h 973"/>
                <a:gd name="T28" fmla="*/ 275638963 w 233"/>
                <a:gd name="T29" fmla="*/ 957229037 h 973"/>
                <a:gd name="T30" fmla="*/ 286449226 w 233"/>
                <a:gd name="T31" fmla="*/ 1052144448 h 973"/>
                <a:gd name="T32" fmla="*/ 360313174 w 233"/>
                <a:gd name="T33" fmla="*/ 1112729387 h 973"/>
                <a:gd name="T34" fmla="*/ 376527226 w 233"/>
                <a:gd name="T35" fmla="*/ 1173312905 h 973"/>
                <a:gd name="T36" fmla="*/ 367519568 w 233"/>
                <a:gd name="T37" fmla="*/ 1185430461 h 973"/>
                <a:gd name="T38" fmla="*/ 335091381 w 233"/>
                <a:gd name="T39" fmla="*/ 1227838356 h 973"/>
                <a:gd name="T40" fmla="*/ 315273461 w 233"/>
                <a:gd name="T41" fmla="*/ 1227838356 h 973"/>
                <a:gd name="T42" fmla="*/ 275638963 w 233"/>
                <a:gd name="T43" fmla="*/ 1248033335 h 973"/>
                <a:gd name="T44" fmla="*/ 248615991 w 233"/>
                <a:gd name="T45" fmla="*/ 1258131536 h 973"/>
                <a:gd name="T46" fmla="*/ 178354653 w 233"/>
                <a:gd name="T47" fmla="*/ 1274286383 h 973"/>
                <a:gd name="T48" fmla="*/ 108093273 w 233"/>
                <a:gd name="T49" fmla="*/ 1312656986 h 973"/>
                <a:gd name="T50" fmla="*/ 70261359 w 233"/>
                <a:gd name="T51" fmla="*/ 1454020424 h 973"/>
                <a:gd name="T52" fmla="*/ 39634508 w 233"/>
                <a:gd name="T53" fmla="*/ 1468155915 h 973"/>
                <a:gd name="T54" fmla="*/ 0 w 233"/>
                <a:gd name="T55" fmla="*/ 1615577775 h 973"/>
                <a:gd name="T56" fmla="*/ 7206397 w 233"/>
                <a:gd name="T57" fmla="*/ 1700394984 h 973"/>
                <a:gd name="T58" fmla="*/ 0 w 233"/>
                <a:gd name="T59" fmla="*/ 1781174903 h 973"/>
                <a:gd name="T60" fmla="*/ 39634508 w 233"/>
                <a:gd name="T61" fmla="*/ 1857914690 h 973"/>
                <a:gd name="T62" fmla="*/ 79269017 w 233"/>
                <a:gd name="T63" fmla="*/ 1914459496 h 973"/>
                <a:gd name="T64" fmla="*/ 115299667 w 233"/>
                <a:gd name="T65" fmla="*/ 1962926879 h 97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33"/>
                <a:gd name="T100" fmla="*/ 0 h 973"/>
                <a:gd name="T101" fmla="*/ 233 w 233"/>
                <a:gd name="T102" fmla="*/ 973 h 97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33" h="973">
                  <a:moveTo>
                    <a:pt x="204" y="0"/>
                  </a:moveTo>
                  <a:lnTo>
                    <a:pt x="227" y="27"/>
                  </a:lnTo>
                  <a:lnTo>
                    <a:pt x="232" y="64"/>
                  </a:lnTo>
                  <a:lnTo>
                    <a:pt x="232" y="106"/>
                  </a:lnTo>
                  <a:lnTo>
                    <a:pt x="227" y="143"/>
                  </a:lnTo>
                  <a:lnTo>
                    <a:pt x="175" y="182"/>
                  </a:lnTo>
                  <a:lnTo>
                    <a:pt x="153" y="219"/>
                  </a:lnTo>
                  <a:lnTo>
                    <a:pt x="159" y="245"/>
                  </a:lnTo>
                  <a:lnTo>
                    <a:pt x="212" y="227"/>
                  </a:lnTo>
                  <a:lnTo>
                    <a:pt x="204" y="280"/>
                  </a:lnTo>
                  <a:lnTo>
                    <a:pt x="200" y="317"/>
                  </a:lnTo>
                  <a:lnTo>
                    <a:pt x="171" y="353"/>
                  </a:lnTo>
                  <a:lnTo>
                    <a:pt x="153" y="401"/>
                  </a:lnTo>
                  <a:lnTo>
                    <a:pt x="153" y="442"/>
                  </a:lnTo>
                  <a:lnTo>
                    <a:pt x="153" y="474"/>
                  </a:lnTo>
                  <a:lnTo>
                    <a:pt x="159" y="521"/>
                  </a:lnTo>
                  <a:lnTo>
                    <a:pt x="200" y="551"/>
                  </a:lnTo>
                  <a:lnTo>
                    <a:pt x="209" y="581"/>
                  </a:lnTo>
                  <a:lnTo>
                    <a:pt x="204" y="587"/>
                  </a:lnTo>
                  <a:lnTo>
                    <a:pt x="186" y="608"/>
                  </a:lnTo>
                  <a:lnTo>
                    <a:pt x="175" y="608"/>
                  </a:lnTo>
                  <a:lnTo>
                    <a:pt x="153" y="618"/>
                  </a:lnTo>
                  <a:lnTo>
                    <a:pt x="138" y="623"/>
                  </a:lnTo>
                  <a:lnTo>
                    <a:pt x="99" y="631"/>
                  </a:lnTo>
                  <a:lnTo>
                    <a:pt x="60" y="650"/>
                  </a:lnTo>
                  <a:lnTo>
                    <a:pt x="39" y="720"/>
                  </a:lnTo>
                  <a:lnTo>
                    <a:pt x="22" y="727"/>
                  </a:lnTo>
                  <a:lnTo>
                    <a:pt x="0" y="800"/>
                  </a:lnTo>
                  <a:lnTo>
                    <a:pt x="4" y="842"/>
                  </a:lnTo>
                  <a:lnTo>
                    <a:pt x="0" y="882"/>
                  </a:lnTo>
                  <a:lnTo>
                    <a:pt x="22" y="920"/>
                  </a:lnTo>
                  <a:lnTo>
                    <a:pt x="44" y="948"/>
                  </a:lnTo>
                  <a:lnTo>
                    <a:pt x="64" y="972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3" name="Freeform 474"/>
            <p:cNvSpPr>
              <a:spLocks/>
            </p:cNvSpPr>
            <p:nvPr/>
          </p:nvSpPr>
          <p:spPr bwMode="auto">
            <a:xfrm>
              <a:off x="5561484" y="2163247"/>
              <a:ext cx="257056" cy="415346"/>
            </a:xfrm>
            <a:custGeom>
              <a:avLst/>
              <a:gdLst>
                <a:gd name="T0" fmla="*/ 450592831 w 248"/>
                <a:gd name="T1" fmla="*/ 0 h 310"/>
                <a:gd name="T2" fmla="*/ 268166814 w 248"/>
                <a:gd name="T3" fmla="*/ 626255766 h 310"/>
                <a:gd name="T4" fmla="*/ 0 w 248"/>
                <a:gd name="T5" fmla="*/ 0 h 310"/>
                <a:gd name="T6" fmla="*/ 450592831 w 248"/>
                <a:gd name="T7" fmla="*/ 0 h 3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8"/>
                <a:gd name="T13" fmla="*/ 0 h 310"/>
                <a:gd name="T14" fmla="*/ 248 w 248"/>
                <a:gd name="T15" fmla="*/ 310 h 3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8" h="310">
                  <a:moveTo>
                    <a:pt x="247" y="0"/>
                  </a:moveTo>
                  <a:lnTo>
                    <a:pt x="147" y="309"/>
                  </a:lnTo>
                  <a:lnTo>
                    <a:pt x="0" y="0"/>
                  </a:lnTo>
                  <a:lnTo>
                    <a:pt x="247" y="0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4" name="Freeform 475"/>
            <p:cNvSpPr>
              <a:spLocks/>
            </p:cNvSpPr>
            <p:nvPr/>
          </p:nvSpPr>
          <p:spPr bwMode="auto">
            <a:xfrm>
              <a:off x="2508366" y="4000462"/>
              <a:ext cx="482600" cy="410125"/>
            </a:xfrm>
            <a:custGeom>
              <a:avLst/>
              <a:gdLst>
                <a:gd name="T0" fmla="*/ 0 w 358"/>
                <a:gd name="T1" fmla="*/ 609310789 h 305"/>
                <a:gd name="T2" fmla="*/ 648749152 w 358"/>
                <a:gd name="T3" fmla="*/ 0 h 305"/>
                <a:gd name="T4" fmla="*/ 492467688 w 358"/>
                <a:gd name="T5" fmla="*/ 609310789 h 305"/>
                <a:gd name="T6" fmla="*/ 0 w 358"/>
                <a:gd name="T7" fmla="*/ 609310789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58"/>
                <a:gd name="T13" fmla="*/ 0 h 305"/>
                <a:gd name="T14" fmla="*/ 358 w 358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8" h="305">
                  <a:moveTo>
                    <a:pt x="0" y="304"/>
                  </a:moveTo>
                  <a:lnTo>
                    <a:pt x="357" y="0"/>
                  </a:lnTo>
                  <a:lnTo>
                    <a:pt x="271" y="304"/>
                  </a:lnTo>
                  <a:lnTo>
                    <a:pt x="0" y="304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5" name="Freeform 476"/>
            <p:cNvSpPr>
              <a:spLocks/>
            </p:cNvSpPr>
            <p:nvPr/>
          </p:nvSpPr>
          <p:spPr bwMode="auto">
            <a:xfrm>
              <a:off x="816446" y="3578274"/>
              <a:ext cx="542925" cy="122132"/>
            </a:xfrm>
            <a:custGeom>
              <a:avLst/>
              <a:gdLst>
                <a:gd name="T0" fmla="*/ 0 w 403"/>
                <a:gd name="T1" fmla="*/ 177770115 h 92"/>
                <a:gd name="T2" fmla="*/ 729618567 w 403"/>
                <a:gd name="T3" fmla="*/ 0 h 92"/>
                <a:gd name="T4" fmla="*/ 491857736 w 403"/>
                <a:gd name="T5" fmla="*/ 177770115 h 92"/>
                <a:gd name="T6" fmla="*/ 0 w 403"/>
                <a:gd name="T7" fmla="*/ 177770115 h 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03"/>
                <a:gd name="T13" fmla="*/ 0 h 92"/>
                <a:gd name="T14" fmla="*/ 403 w 403"/>
                <a:gd name="T15" fmla="*/ 92 h 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03" h="92">
                  <a:moveTo>
                    <a:pt x="0" y="91"/>
                  </a:moveTo>
                  <a:lnTo>
                    <a:pt x="402" y="0"/>
                  </a:lnTo>
                  <a:lnTo>
                    <a:pt x="271" y="91"/>
                  </a:lnTo>
                  <a:lnTo>
                    <a:pt x="0" y="91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6" name="Freeform 477"/>
            <p:cNvSpPr>
              <a:spLocks/>
            </p:cNvSpPr>
            <p:nvPr/>
          </p:nvSpPr>
          <p:spPr bwMode="auto">
            <a:xfrm>
              <a:off x="3712046" y="1393452"/>
              <a:ext cx="763588" cy="434250"/>
            </a:xfrm>
            <a:custGeom>
              <a:avLst/>
              <a:gdLst>
                <a:gd name="T0" fmla="*/ 1024718859 w 568"/>
                <a:gd name="T1" fmla="*/ 0 h 322"/>
                <a:gd name="T2" fmla="*/ 0 w 568"/>
                <a:gd name="T3" fmla="*/ 647150914 h 322"/>
                <a:gd name="T4" fmla="*/ 538564737 w 568"/>
                <a:gd name="T5" fmla="*/ 0 h 322"/>
                <a:gd name="T6" fmla="*/ 1024718859 w 568"/>
                <a:gd name="T7" fmla="*/ 0 h 3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68"/>
                <a:gd name="T13" fmla="*/ 0 h 322"/>
                <a:gd name="T14" fmla="*/ 568 w 568"/>
                <a:gd name="T15" fmla="*/ 322 h 3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8" h="322">
                  <a:moveTo>
                    <a:pt x="567" y="0"/>
                  </a:moveTo>
                  <a:lnTo>
                    <a:pt x="0" y="321"/>
                  </a:lnTo>
                  <a:lnTo>
                    <a:pt x="298" y="0"/>
                  </a:lnTo>
                  <a:lnTo>
                    <a:pt x="567" y="0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7" name="Freeform 478"/>
            <p:cNvSpPr>
              <a:spLocks/>
            </p:cNvSpPr>
            <p:nvPr/>
          </p:nvSpPr>
          <p:spPr bwMode="auto">
            <a:xfrm>
              <a:off x="4316884" y="3952212"/>
              <a:ext cx="393700" cy="511148"/>
            </a:xfrm>
            <a:custGeom>
              <a:avLst/>
              <a:gdLst>
                <a:gd name="T0" fmla="*/ 529003312 w 292"/>
                <a:gd name="T1" fmla="*/ 766181491 h 377"/>
                <a:gd name="T2" fmla="*/ 0 w 292"/>
                <a:gd name="T3" fmla="*/ 0 h 377"/>
                <a:gd name="T4" fmla="*/ 192694581 w 292"/>
                <a:gd name="T5" fmla="*/ 766181491 h 377"/>
                <a:gd name="T6" fmla="*/ 529003312 w 292"/>
                <a:gd name="T7" fmla="*/ 766181491 h 3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92"/>
                <a:gd name="T13" fmla="*/ 0 h 377"/>
                <a:gd name="T14" fmla="*/ 292 w 292"/>
                <a:gd name="T15" fmla="*/ 377 h 3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2" h="377">
                  <a:moveTo>
                    <a:pt x="291" y="376"/>
                  </a:moveTo>
                  <a:lnTo>
                    <a:pt x="0" y="0"/>
                  </a:lnTo>
                  <a:lnTo>
                    <a:pt x="106" y="376"/>
                  </a:lnTo>
                  <a:lnTo>
                    <a:pt x="291" y="376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8" name="Freeform 480"/>
            <p:cNvSpPr>
              <a:spLocks/>
            </p:cNvSpPr>
            <p:nvPr/>
          </p:nvSpPr>
          <p:spPr bwMode="auto">
            <a:xfrm rot="1311071">
              <a:off x="6812926" y="1687340"/>
              <a:ext cx="245660" cy="832207"/>
            </a:xfrm>
            <a:custGeom>
              <a:avLst/>
              <a:gdLst>
                <a:gd name="T0" fmla="*/ 448793978 w 249"/>
                <a:gd name="T1" fmla="*/ 0 h 288"/>
                <a:gd name="T2" fmla="*/ 164678036 w 249"/>
                <a:gd name="T3" fmla="*/ 584954968 h 288"/>
                <a:gd name="T4" fmla="*/ 0 w 249"/>
                <a:gd name="T5" fmla="*/ 0 h 288"/>
                <a:gd name="T6" fmla="*/ 448793978 w 249"/>
                <a:gd name="T7" fmla="*/ 0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9"/>
                <a:gd name="T13" fmla="*/ 0 h 288"/>
                <a:gd name="T14" fmla="*/ 249 w 249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9" h="288">
                  <a:moveTo>
                    <a:pt x="248" y="0"/>
                  </a:moveTo>
                  <a:lnTo>
                    <a:pt x="91" y="287"/>
                  </a:lnTo>
                  <a:lnTo>
                    <a:pt x="0" y="0"/>
                  </a:lnTo>
                  <a:lnTo>
                    <a:pt x="248" y="0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9" name="Freeform 481"/>
            <p:cNvSpPr>
              <a:spLocks/>
            </p:cNvSpPr>
            <p:nvPr/>
          </p:nvSpPr>
          <p:spPr bwMode="auto">
            <a:xfrm>
              <a:off x="1364134" y="3590337"/>
              <a:ext cx="233362" cy="39203"/>
            </a:xfrm>
            <a:custGeom>
              <a:avLst/>
              <a:gdLst>
                <a:gd name="T0" fmla="*/ 314774106 w 172"/>
                <a:gd name="T1" fmla="*/ 58670945 h 28"/>
                <a:gd name="T2" fmla="*/ 314774106 w 172"/>
                <a:gd name="T3" fmla="*/ 0 h 28"/>
                <a:gd name="T4" fmla="*/ 0 w 172"/>
                <a:gd name="T5" fmla="*/ 0 h 28"/>
                <a:gd name="T6" fmla="*/ 0 w 172"/>
                <a:gd name="T7" fmla="*/ 58670945 h 28"/>
                <a:gd name="T8" fmla="*/ 314774106 w 172"/>
                <a:gd name="T9" fmla="*/ 58670945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2"/>
                <a:gd name="T16" fmla="*/ 0 h 28"/>
                <a:gd name="T17" fmla="*/ 172 w 172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2" h="28">
                  <a:moveTo>
                    <a:pt x="171" y="27"/>
                  </a:moveTo>
                  <a:lnTo>
                    <a:pt x="171" y="0"/>
                  </a:lnTo>
                  <a:lnTo>
                    <a:pt x="0" y="0"/>
                  </a:lnTo>
                  <a:lnTo>
                    <a:pt x="0" y="27"/>
                  </a:lnTo>
                  <a:lnTo>
                    <a:pt x="171" y="2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0" name="Freeform 482"/>
            <p:cNvSpPr>
              <a:spLocks/>
            </p:cNvSpPr>
            <p:nvPr/>
          </p:nvSpPr>
          <p:spPr bwMode="auto">
            <a:xfrm>
              <a:off x="1386359" y="3566212"/>
              <a:ext cx="23812" cy="27141"/>
            </a:xfrm>
            <a:custGeom>
              <a:avLst/>
              <a:gdLst>
                <a:gd name="T0" fmla="*/ 0 w 18"/>
                <a:gd name="T1" fmla="*/ 38784844 h 20"/>
                <a:gd name="T2" fmla="*/ 0 w 18"/>
                <a:gd name="T3" fmla="*/ 0 h 20"/>
                <a:gd name="T4" fmla="*/ 29750446 w 18"/>
                <a:gd name="T5" fmla="*/ 0 h 20"/>
                <a:gd name="T6" fmla="*/ 29750446 w 18"/>
                <a:gd name="T7" fmla="*/ 38784844 h 20"/>
                <a:gd name="T8" fmla="*/ 0 w 18"/>
                <a:gd name="T9" fmla="*/ 38784844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20"/>
                <a:gd name="T17" fmla="*/ 18 w 18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20">
                  <a:moveTo>
                    <a:pt x="0" y="19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9"/>
                  </a:lnTo>
                  <a:lnTo>
                    <a:pt x="0" y="19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1" name="Freeform 483"/>
            <p:cNvSpPr>
              <a:spLocks/>
            </p:cNvSpPr>
            <p:nvPr/>
          </p:nvSpPr>
          <p:spPr bwMode="auto">
            <a:xfrm>
              <a:off x="1491134" y="3540579"/>
              <a:ext cx="139700" cy="88961"/>
            </a:xfrm>
            <a:custGeom>
              <a:avLst/>
              <a:gdLst>
                <a:gd name="T0" fmla="*/ 187637474 w 103"/>
                <a:gd name="T1" fmla="*/ 130906799 h 66"/>
                <a:gd name="T2" fmla="*/ 187637474 w 103"/>
                <a:gd name="T3" fmla="*/ 0 h 66"/>
                <a:gd name="T4" fmla="*/ 0 w 103"/>
                <a:gd name="T5" fmla="*/ 0 h 66"/>
                <a:gd name="T6" fmla="*/ 0 w 103"/>
                <a:gd name="T7" fmla="*/ 76529753 h 66"/>
                <a:gd name="T8" fmla="*/ 143486819 w 103"/>
                <a:gd name="T9" fmla="*/ 76529753 h 66"/>
                <a:gd name="T10" fmla="*/ 143486819 w 103"/>
                <a:gd name="T11" fmla="*/ 130906799 h 66"/>
                <a:gd name="T12" fmla="*/ 187637474 w 103"/>
                <a:gd name="T13" fmla="*/ 130906799 h 6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3"/>
                <a:gd name="T22" fmla="*/ 0 h 66"/>
                <a:gd name="T23" fmla="*/ 103 w 103"/>
                <a:gd name="T24" fmla="*/ 66 h 6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3" h="66">
                  <a:moveTo>
                    <a:pt x="102" y="65"/>
                  </a:moveTo>
                  <a:lnTo>
                    <a:pt x="102" y="0"/>
                  </a:lnTo>
                  <a:lnTo>
                    <a:pt x="0" y="0"/>
                  </a:lnTo>
                  <a:lnTo>
                    <a:pt x="0" y="38"/>
                  </a:lnTo>
                  <a:lnTo>
                    <a:pt x="78" y="38"/>
                  </a:lnTo>
                  <a:lnTo>
                    <a:pt x="78" y="65"/>
                  </a:lnTo>
                  <a:lnTo>
                    <a:pt x="102" y="65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2" name="Freeform 484"/>
            <p:cNvSpPr>
              <a:spLocks/>
            </p:cNvSpPr>
            <p:nvPr/>
          </p:nvSpPr>
          <p:spPr bwMode="auto">
            <a:xfrm>
              <a:off x="1500659" y="3522485"/>
              <a:ext cx="79375" cy="22618"/>
            </a:xfrm>
            <a:custGeom>
              <a:avLst/>
              <a:gdLst>
                <a:gd name="T0" fmla="*/ 0 w 59"/>
                <a:gd name="T1" fmla="*/ 29753018 h 18"/>
                <a:gd name="T2" fmla="*/ 0 w 59"/>
                <a:gd name="T3" fmla="*/ 0 h 18"/>
                <a:gd name="T4" fmla="*/ 104976816 w 59"/>
                <a:gd name="T5" fmla="*/ 0 h 18"/>
                <a:gd name="T6" fmla="*/ 104976816 w 59"/>
                <a:gd name="T7" fmla="*/ 29753018 h 18"/>
                <a:gd name="T8" fmla="*/ 0 w 59"/>
                <a:gd name="T9" fmla="*/ 29753018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18"/>
                <a:gd name="T17" fmla="*/ 59 w 59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18">
                  <a:moveTo>
                    <a:pt x="0" y="17"/>
                  </a:moveTo>
                  <a:lnTo>
                    <a:pt x="0" y="0"/>
                  </a:lnTo>
                  <a:lnTo>
                    <a:pt x="58" y="0"/>
                  </a:lnTo>
                  <a:lnTo>
                    <a:pt x="58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3" name="Freeform 485"/>
            <p:cNvSpPr>
              <a:spLocks/>
            </p:cNvSpPr>
            <p:nvPr/>
          </p:nvSpPr>
          <p:spPr bwMode="auto">
            <a:xfrm>
              <a:off x="1602259" y="3466696"/>
              <a:ext cx="25400" cy="75391"/>
            </a:xfrm>
            <a:custGeom>
              <a:avLst/>
              <a:gdLst>
                <a:gd name="T0" fmla="*/ 35718372 w 17"/>
                <a:gd name="T1" fmla="*/ 110498519 h 56"/>
                <a:gd name="T2" fmla="*/ 35718372 w 17"/>
                <a:gd name="T3" fmla="*/ 0 h 56"/>
                <a:gd name="T4" fmla="*/ 0 w 17"/>
                <a:gd name="T5" fmla="*/ 0 h 56"/>
                <a:gd name="T6" fmla="*/ 0 w 17"/>
                <a:gd name="T7" fmla="*/ 110498519 h 56"/>
                <a:gd name="T8" fmla="*/ 35718372 w 17"/>
                <a:gd name="T9" fmla="*/ 110498519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56"/>
                <a:gd name="T17" fmla="*/ 17 w 17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56">
                  <a:moveTo>
                    <a:pt x="16" y="55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55"/>
                  </a:lnTo>
                  <a:lnTo>
                    <a:pt x="16" y="55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4" name="Oval 486"/>
            <p:cNvSpPr>
              <a:spLocks noChangeArrowheads="1"/>
            </p:cNvSpPr>
            <p:nvPr/>
          </p:nvSpPr>
          <p:spPr bwMode="auto">
            <a:xfrm>
              <a:off x="1422871" y="3587321"/>
              <a:ext cx="12700" cy="13570"/>
            </a:xfrm>
            <a:prstGeom prst="ellipse">
              <a:avLst/>
            </a:prstGeom>
            <a:solidFill>
              <a:srgbClr val="8F8F8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85" name="Oval 487"/>
            <p:cNvSpPr>
              <a:spLocks noChangeArrowheads="1"/>
            </p:cNvSpPr>
            <p:nvPr/>
          </p:nvSpPr>
          <p:spPr bwMode="auto">
            <a:xfrm>
              <a:off x="1440334" y="3587321"/>
              <a:ext cx="12700" cy="13570"/>
            </a:xfrm>
            <a:prstGeom prst="ellipse">
              <a:avLst/>
            </a:prstGeom>
            <a:solidFill>
              <a:srgbClr val="8F8F8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86" name="Freeform 488"/>
            <p:cNvSpPr>
              <a:spLocks/>
            </p:cNvSpPr>
            <p:nvPr/>
          </p:nvSpPr>
          <p:spPr bwMode="auto">
            <a:xfrm>
              <a:off x="1578446" y="3600891"/>
              <a:ext cx="23813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29753018 w 18"/>
                <a:gd name="T5" fmla="*/ 0 h 18"/>
                <a:gd name="T6" fmla="*/ 29753018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7" name="Freeform 489"/>
            <p:cNvSpPr>
              <a:spLocks/>
            </p:cNvSpPr>
            <p:nvPr/>
          </p:nvSpPr>
          <p:spPr bwMode="auto">
            <a:xfrm>
              <a:off x="1565746" y="3600891"/>
              <a:ext cx="20638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22347514 w 18"/>
                <a:gd name="T5" fmla="*/ 0 h 18"/>
                <a:gd name="T6" fmla="*/ 22347514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8" name="Freeform 490"/>
            <p:cNvSpPr>
              <a:spLocks/>
            </p:cNvSpPr>
            <p:nvPr/>
          </p:nvSpPr>
          <p:spPr bwMode="auto">
            <a:xfrm>
              <a:off x="1549871" y="3600891"/>
              <a:ext cx="25400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33851141 w 18"/>
                <a:gd name="T5" fmla="*/ 0 h 18"/>
                <a:gd name="T6" fmla="*/ 33851141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9" name="Freeform 491"/>
            <p:cNvSpPr>
              <a:spLocks/>
            </p:cNvSpPr>
            <p:nvPr/>
          </p:nvSpPr>
          <p:spPr bwMode="auto">
            <a:xfrm>
              <a:off x="1530821" y="3600891"/>
              <a:ext cx="23813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29753018 w 18"/>
                <a:gd name="T5" fmla="*/ 0 h 18"/>
                <a:gd name="T6" fmla="*/ 29753018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0" name="Freeform 492"/>
            <p:cNvSpPr>
              <a:spLocks/>
            </p:cNvSpPr>
            <p:nvPr/>
          </p:nvSpPr>
          <p:spPr bwMode="auto">
            <a:xfrm>
              <a:off x="1514946" y="3600891"/>
              <a:ext cx="25400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33851141 w 18"/>
                <a:gd name="T5" fmla="*/ 0 h 18"/>
                <a:gd name="T6" fmla="*/ 33851141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1" name="Freeform 493"/>
            <p:cNvSpPr>
              <a:spLocks/>
            </p:cNvSpPr>
            <p:nvPr/>
          </p:nvSpPr>
          <p:spPr bwMode="auto">
            <a:xfrm>
              <a:off x="1502246" y="3600891"/>
              <a:ext cx="23813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29753018 w 18"/>
                <a:gd name="T5" fmla="*/ 0 h 18"/>
                <a:gd name="T6" fmla="*/ 29753018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2" name="Freeform 494"/>
            <p:cNvSpPr>
              <a:spLocks/>
            </p:cNvSpPr>
            <p:nvPr/>
          </p:nvSpPr>
          <p:spPr bwMode="auto">
            <a:xfrm>
              <a:off x="1483196" y="3600891"/>
              <a:ext cx="23813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29753018 w 18"/>
                <a:gd name="T5" fmla="*/ 0 h 18"/>
                <a:gd name="T6" fmla="*/ 29753018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3" name="Freeform 495"/>
            <p:cNvSpPr>
              <a:spLocks/>
            </p:cNvSpPr>
            <p:nvPr/>
          </p:nvSpPr>
          <p:spPr bwMode="auto">
            <a:xfrm>
              <a:off x="1468909" y="3600891"/>
              <a:ext cx="23812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29750446 w 18"/>
                <a:gd name="T5" fmla="*/ 0 h 18"/>
                <a:gd name="T6" fmla="*/ 29750446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4" name="Freeform 496"/>
            <p:cNvSpPr>
              <a:spLocks/>
            </p:cNvSpPr>
            <p:nvPr/>
          </p:nvSpPr>
          <p:spPr bwMode="auto">
            <a:xfrm>
              <a:off x="1454621" y="3600891"/>
              <a:ext cx="22225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25916818 w 18"/>
                <a:gd name="T5" fmla="*/ 0 h 18"/>
                <a:gd name="T6" fmla="*/ 25916818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5" name="Freeform 497"/>
            <p:cNvSpPr>
              <a:spLocks/>
            </p:cNvSpPr>
            <p:nvPr/>
          </p:nvSpPr>
          <p:spPr bwMode="auto">
            <a:xfrm>
              <a:off x="1438746" y="3600891"/>
              <a:ext cx="22225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25916818 w 18"/>
                <a:gd name="T5" fmla="*/ 0 h 18"/>
                <a:gd name="T6" fmla="*/ 25916818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6" name="Freeform 498"/>
            <p:cNvSpPr>
              <a:spLocks/>
            </p:cNvSpPr>
            <p:nvPr/>
          </p:nvSpPr>
          <p:spPr bwMode="auto">
            <a:xfrm>
              <a:off x="1421284" y="3600891"/>
              <a:ext cx="23812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29750446 w 18"/>
                <a:gd name="T5" fmla="*/ 0 h 18"/>
                <a:gd name="T6" fmla="*/ 29750446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7" name="Freeform 499"/>
            <p:cNvSpPr>
              <a:spLocks/>
            </p:cNvSpPr>
            <p:nvPr/>
          </p:nvSpPr>
          <p:spPr bwMode="auto">
            <a:xfrm>
              <a:off x="1406996" y="3600891"/>
              <a:ext cx="22225" cy="24125"/>
            </a:xfrm>
            <a:custGeom>
              <a:avLst/>
              <a:gdLst>
                <a:gd name="T0" fmla="*/ 0 w 17"/>
                <a:gd name="T1" fmla="*/ 33851141 h 18"/>
                <a:gd name="T2" fmla="*/ 0 w 17"/>
                <a:gd name="T3" fmla="*/ 0 h 18"/>
                <a:gd name="T4" fmla="*/ 27347207 w 17"/>
                <a:gd name="T5" fmla="*/ 0 h 18"/>
                <a:gd name="T6" fmla="*/ 27347207 w 17"/>
                <a:gd name="T7" fmla="*/ 33851141 h 18"/>
                <a:gd name="T8" fmla="*/ 0 w 17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8"/>
                <a:gd name="T17" fmla="*/ 17 w 17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8">
                  <a:moveTo>
                    <a:pt x="0" y="17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8" name="Freeform 500"/>
            <p:cNvSpPr>
              <a:spLocks/>
            </p:cNvSpPr>
            <p:nvPr/>
          </p:nvSpPr>
          <p:spPr bwMode="auto">
            <a:xfrm>
              <a:off x="1389534" y="3600891"/>
              <a:ext cx="23812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29750446 w 18"/>
                <a:gd name="T5" fmla="*/ 0 h 18"/>
                <a:gd name="T6" fmla="*/ 29750446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9" name="Freeform 501"/>
            <p:cNvSpPr>
              <a:spLocks/>
            </p:cNvSpPr>
            <p:nvPr/>
          </p:nvSpPr>
          <p:spPr bwMode="auto">
            <a:xfrm>
              <a:off x="1375246" y="3600891"/>
              <a:ext cx="23813" cy="24125"/>
            </a:xfrm>
            <a:custGeom>
              <a:avLst/>
              <a:gdLst>
                <a:gd name="T0" fmla="*/ 0 w 17"/>
                <a:gd name="T1" fmla="*/ 33851141 h 18"/>
                <a:gd name="T2" fmla="*/ 0 w 17"/>
                <a:gd name="T3" fmla="*/ 0 h 18"/>
                <a:gd name="T4" fmla="*/ 31393935 w 17"/>
                <a:gd name="T5" fmla="*/ 0 h 18"/>
                <a:gd name="T6" fmla="*/ 31393935 w 17"/>
                <a:gd name="T7" fmla="*/ 33851141 h 18"/>
                <a:gd name="T8" fmla="*/ 0 w 17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8"/>
                <a:gd name="T17" fmla="*/ 17 w 17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8">
                  <a:moveTo>
                    <a:pt x="0" y="17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0" name="Freeform 502"/>
            <p:cNvSpPr>
              <a:spLocks/>
            </p:cNvSpPr>
            <p:nvPr/>
          </p:nvSpPr>
          <p:spPr bwMode="auto">
            <a:xfrm>
              <a:off x="1610196" y="3545102"/>
              <a:ext cx="25400" cy="27141"/>
            </a:xfrm>
            <a:custGeom>
              <a:avLst/>
              <a:gdLst>
                <a:gd name="T0" fmla="*/ 0 w 18"/>
                <a:gd name="T1" fmla="*/ 42843444 h 18"/>
                <a:gd name="T2" fmla="*/ 0 w 18"/>
                <a:gd name="T3" fmla="*/ 0 h 18"/>
                <a:gd name="T4" fmla="*/ 33851141 w 18"/>
                <a:gd name="T5" fmla="*/ 0 h 18"/>
                <a:gd name="T6" fmla="*/ 33851141 w 18"/>
                <a:gd name="T7" fmla="*/ 42843444 h 18"/>
                <a:gd name="T8" fmla="*/ 0 w 18"/>
                <a:gd name="T9" fmla="*/ 42843444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1" name="Freeform 503"/>
            <p:cNvSpPr>
              <a:spLocks/>
            </p:cNvSpPr>
            <p:nvPr/>
          </p:nvSpPr>
          <p:spPr bwMode="auto">
            <a:xfrm>
              <a:off x="1595909" y="3545102"/>
              <a:ext cx="23812" cy="27141"/>
            </a:xfrm>
            <a:custGeom>
              <a:avLst/>
              <a:gdLst>
                <a:gd name="T0" fmla="*/ 0 w 18"/>
                <a:gd name="T1" fmla="*/ 42843444 h 18"/>
                <a:gd name="T2" fmla="*/ 0 w 18"/>
                <a:gd name="T3" fmla="*/ 0 h 18"/>
                <a:gd name="T4" fmla="*/ 29750446 w 18"/>
                <a:gd name="T5" fmla="*/ 0 h 18"/>
                <a:gd name="T6" fmla="*/ 29750446 w 18"/>
                <a:gd name="T7" fmla="*/ 42843444 h 18"/>
                <a:gd name="T8" fmla="*/ 0 w 18"/>
                <a:gd name="T9" fmla="*/ 42843444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2" name="Freeform 504"/>
            <p:cNvSpPr>
              <a:spLocks/>
            </p:cNvSpPr>
            <p:nvPr/>
          </p:nvSpPr>
          <p:spPr bwMode="auto">
            <a:xfrm>
              <a:off x="1580034" y="3545102"/>
              <a:ext cx="25400" cy="27141"/>
            </a:xfrm>
            <a:custGeom>
              <a:avLst/>
              <a:gdLst>
                <a:gd name="T0" fmla="*/ 0 w 18"/>
                <a:gd name="T1" fmla="*/ 42843444 h 18"/>
                <a:gd name="T2" fmla="*/ 0 w 18"/>
                <a:gd name="T3" fmla="*/ 0 h 18"/>
                <a:gd name="T4" fmla="*/ 33851141 w 18"/>
                <a:gd name="T5" fmla="*/ 0 h 18"/>
                <a:gd name="T6" fmla="*/ 33851141 w 18"/>
                <a:gd name="T7" fmla="*/ 42843444 h 18"/>
                <a:gd name="T8" fmla="*/ 0 w 18"/>
                <a:gd name="T9" fmla="*/ 42843444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3" name="Freeform 505"/>
            <p:cNvSpPr>
              <a:spLocks/>
            </p:cNvSpPr>
            <p:nvPr/>
          </p:nvSpPr>
          <p:spPr bwMode="auto">
            <a:xfrm>
              <a:off x="1565746" y="3545102"/>
              <a:ext cx="20638" cy="27141"/>
            </a:xfrm>
            <a:custGeom>
              <a:avLst/>
              <a:gdLst>
                <a:gd name="T0" fmla="*/ 22347514 w 18"/>
                <a:gd name="T1" fmla="*/ 42843444 h 18"/>
                <a:gd name="T2" fmla="*/ 0 w 18"/>
                <a:gd name="T3" fmla="*/ 42843444 h 18"/>
                <a:gd name="T4" fmla="*/ 0 w 18"/>
                <a:gd name="T5" fmla="*/ 0 h 18"/>
                <a:gd name="T6" fmla="*/ 22347514 w 18"/>
                <a:gd name="T7" fmla="*/ 0 h 18"/>
                <a:gd name="T8" fmla="*/ 22347514 w 18"/>
                <a:gd name="T9" fmla="*/ 42843444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17" y="17"/>
                  </a:moveTo>
                  <a:lnTo>
                    <a:pt x="0" y="17"/>
                  </a:ln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4" name="Freeform 506"/>
            <p:cNvSpPr>
              <a:spLocks/>
            </p:cNvSpPr>
            <p:nvPr/>
          </p:nvSpPr>
          <p:spPr bwMode="auto">
            <a:xfrm>
              <a:off x="1549871" y="3545102"/>
              <a:ext cx="25400" cy="27141"/>
            </a:xfrm>
            <a:custGeom>
              <a:avLst/>
              <a:gdLst>
                <a:gd name="T0" fmla="*/ 0 w 18"/>
                <a:gd name="T1" fmla="*/ 42843444 h 18"/>
                <a:gd name="T2" fmla="*/ 0 w 18"/>
                <a:gd name="T3" fmla="*/ 0 h 18"/>
                <a:gd name="T4" fmla="*/ 33851141 w 18"/>
                <a:gd name="T5" fmla="*/ 0 h 18"/>
                <a:gd name="T6" fmla="*/ 33851141 w 18"/>
                <a:gd name="T7" fmla="*/ 42843444 h 18"/>
                <a:gd name="T8" fmla="*/ 0 w 18"/>
                <a:gd name="T9" fmla="*/ 42843444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5" name="Freeform 507"/>
            <p:cNvSpPr>
              <a:spLocks/>
            </p:cNvSpPr>
            <p:nvPr/>
          </p:nvSpPr>
          <p:spPr bwMode="auto">
            <a:xfrm>
              <a:off x="1530821" y="3545102"/>
              <a:ext cx="23813" cy="27141"/>
            </a:xfrm>
            <a:custGeom>
              <a:avLst/>
              <a:gdLst>
                <a:gd name="T0" fmla="*/ 29753018 w 18"/>
                <a:gd name="T1" fmla="*/ 42843444 h 18"/>
                <a:gd name="T2" fmla="*/ 0 w 18"/>
                <a:gd name="T3" fmla="*/ 42843444 h 18"/>
                <a:gd name="T4" fmla="*/ 0 w 18"/>
                <a:gd name="T5" fmla="*/ 0 h 18"/>
                <a:gd name="T6" fmla="*/ 29753018 w 18"/>
                <a:gd name="T7" fmla="*/ 0 h 18"/>
                <a:gd name="T8" fmla="*/ 29753018 w 18"/>
                <a:gd name="T9" fmla="*/ 42843444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17" y="17"/>
                  </a:moveTo>
                  <a:lnTo>
                    <a:pt x="0" y="17"/>
                  </a:ln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6" name="Freeform 508"/>
            <p:cNvSpPr>
              <a:spLocks/>
            </p:cNvSpPr>
            <p:nvPr/>
          </p:nvSpPr>
          <p:spPr bwMode="auto">
            <a:xfrm>
              <a:off x="1514946" y="3545102"/>
              <a:ext cx="25400" cy="27141"/>
            </a:xfrm>
            <a:custGeom>
              <a:avLst/>
              <a:gdLst>
                <a:gd name="T0" fmla="*/ 0 w 18"/>
                <a:gd name="T1" fmla="*/ 42843444 h 18"/>
                <a:gd name="T2" fmla="*/ 0 w 18"/>
                <a:gd name="T3" fmla="*/ 0 h 18"/>
                <a:gd name="T4" fmla="*/ 33851141 w 18"/>
                <a:gd name="T5" fmla="*/ 0 h 18"/>
                <a:gd name="T6" fmla="*/ 33851141 w 18"/>
                <a:gd name="T7" fmla="*/ 42843444 h 18"/>
                <a:gd name="T8" fmla="*/ 0 w 18"/>
                <a:gd name="T9" fmla="*/ 42843444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7" name="Freeform 509"/>
            <p:cNvSpPr>
              <a:spLocks/>
            </p:cNvSpPr>
            <p:nvPr/>
          </p:nvSpPr>
          <p:spPr bwMode="auto">
            <a:xfrm>
              <a:off x="1502246" y="3545102"/>
              <a:ext cx="23813" cy="27141"/>
            </a:xfrm>
            <a:custGeom>
              <a:avLst/>
              <a:gdLst>
                <a:gd name="T0" fmla="*/ 0 w 18"/>
                <a:gd name="T1" fmla="*/ 42843444 h 18"/>
                <a:gd name="T2" fmla="*/ 0 w 18"/>
                <a:gd name="T3" fmla="*/ 0 h 18"/>
                <a:gd name="T4" fmla="*/ 29753018 w 18"/>
                <a:gd name="T5" fmla="*/ 0 h 18"/>
                <a:gd name="T6" fmla="*/ 29753018 w 18"/>
                <a:gd name="T7" fmla="*/ 42843444 h 18"/>
                <a:gd name="T8" fmla="*/ 0 w 18"/>
                <a:gd name="T9" fmla="*/ 42843444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8" name="Freeform 510"/>
            <p:cNvSpPr>
              <a:spLocks/>
            </p:cNvSpPr>
            <p:nvPr/>
          </p:nvSpPr>
          <p:spPr bwMode="auto">
            <a:xfrm>
              <a:off x="2753196" y="3974829"/>
              <a:ext cx="236538" cy="42219"/>
            </a:xfrm>
            <a:custGeom>
              <a:avLst/>
              <a:gdLst>
                <a:gd name="T0" fmla="*/ 317888123 w 175"/>
                <a:gd name="T1" fmla="*/ 65781408 h 29"/>
                <a:gd name="T2" fmla="*/ 317888123 w 175"/>
                <a:gd name="T3" fmla="*/ 0 h 29"/>
                <a:gd name="T4" fmla="*/ 0 w 175"/>
                <a:gd name="T5" fmla="*/ 0 h 29"/>
                <a:gd name="T6" fmla="*/ 0 w 175"/>
                <a:gd name="T7" fmla="*/ 65781408 h 29"/>
                <a:gd name="T8" fmla="*/ 317888123 w 175"/>
                <a:gd name="T9" fmla="*/ 65781408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5"/>
                <a:gd name="T16" fmla="*/ 0 h 29"/>
                <a:gd name="T17" fmla="*/ 175 w 175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5" h="29">
                  <a:moveTo>
                    <a:pt x="174" y="28"/>
                  </a:moveTo>
                  <a:lnTo>
                    <a:pt x="174" y="0"/>
                  </a:lnTo>
                  <a:lnTo>
                    <a:pt x="0" y="0"/>
                  </a:lnTo>
                  <a:lnTo>
                    <a:pt x="0" y="28"/>
                  </a:lnTo>
                  <a:lnTo>
                    <a:pt x="174" y="28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9" name="Oval 515"/>
            <p:cNvSpPr>
              <a:spLocks noChangeArrowheads="1"/>
            </p:cNvSpPr>
            <p:nvPr/>
          </p:nvSpPr>
          <p:spPr bwMode="auto">
            <a:xfrm>
              <a:off x="2813521" y="3973322"/>
              <a:ext cx="11113" cy="13570"/>
            </a:xfrm>
            <a:prstGeom prst="ellipse">
              <a:avLst/>
            </a:prstGeom>
            <a:solidFill>
              <a:srgbClr val="8F8F8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10" name="Oval 516"/>
            <p:cNvSpPr>
              <a:spLocks noChangeArrowheads="1"/>
            </p:cNvSpPr>
            <p:nvPr/>
          </p:nvSpPr>
          <p:spPr bwMode="auto">
            <a:xfrm>
              <a:off x="2829396" y="3973322"/>
              <a:ext cx="12700" cy="13570"/>
            </a:xfrm>
            <a:prstGeom prst="ellipse">
              <a:avLst/>
            </a:prstGeom>
            <a:solidFill>
              <a:srgbClr val="8F8F8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11" name="Freeform 518"/>
            <p:cNvSpPr>
              <a:spLocks/>
            </p:cNvSpPr>
            <p:nvPr/>
          </p:nvSpPr>
          <p:spPr bwMode="auto">
            <a:xfrm>
              <a:off x="2951634" y="3985384"/>
              <a:ext cx="25400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33851141 w 18"/>
                <a:gd name="T5" fmla="*/ 0 h 18"/>
                <a:gd name="T6" fmla="*/ 33851141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2" name="Freeform 519"/>
            <p:cNvSpPr>
              <a:spLocks/>
            </p:cNvSpPr>
            <p:nvPr/>
          </p:nvSpPr>
          <p:spPr bwMode="auto">
            <a:xfrm>
              <a:off x="2938934" y="3985384"/>
              <a:ext cx="23812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29750446 w 18"/>
                <a:gd name="T5" fmla="*/ 0 h 18"/>
                <a:gd name="T6" fmla="*/ 29750446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3" name="Freeform 521"/>
            <p:cNvSpPr>
              <a:spLocks/>
            </p:cNvSpPr>
            <p:nvPr/>
          </p:nvSpPr>
          <p:spPr bwMode="auto">
            <a:xfrm>
              <a:off x="2905596" y="3985384"/>
              <a:ext cx="23813" cy="24125"/>
            </a:xfrm>
            <a:custGeom>
              <a:avLst/>
              <a:gdLst>
                <a:gd name="T0" fmla="*/ 0 w 17"/>
                <a:gd name="T1" fmla="*/ 33851141 h 18"/>
                <a:gd name="T2" fmla="*/ 0 w 17"/>
                <a:gd name="T3" fmla="*/ 0 h 18"/>
                <a:gd name="T4" fmla="*/ 31393935 w 17"/>
                <a:gd name="T5" fmla="*/ 0 h 18"/>
                <a:gd name="T6" fmla="*/ 31393935 w 17"/>
                <a:gd name="T7" fmla="*/ 33851141 h 18"/>
                <a:gd name="T8" fmla="*/ 0 w 17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8"/>
                <a:gd name="T17" fmla="*/ 17 w 17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8">
                  <a:moveTo>
                    <a:pt x="0" y="17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4" name="Freeform 522"/>
            <p:cNvSpPr>
              <a:spLocks/>
            </p:cNvSpPr>
            <p:nvPr/>
          </p:nvSpPr>
          <p:spPr bwMode="auto">
            <a:xfrm>
              <a:off x="2891309" y="3985384"/>
              <a:ext cx="25400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33851141 w 18"/>
                <a:gd name="T5" fmla="*/ 0 h 18"/>
                <a:gd name="T6" fmla="*/ 33851141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5" name="Freeform 523"/>
            <p:cNvSpPr>
              <a:spLocks/>
            </p:cNvSpPr>
            <p:nvPr/>
          </p:nvSpPr>
          <p:spPr bwMode="auto">
            <a:xfrm>
              <a:off x="2875434" y="3985384"/>
              <a:ext cx="23812" cy="24125"/>
            </a:xfrm>
            <a:custGeom>
              <a:avLst/>
              <a:gdLst>
                <a:gd name="T0" fmla="*/ 0 w 17"/>
                <a:gd name="T1" fmla="*/ 33851141 h 18"/>
                <a:gd name="T2" fmla="*/ 0 w 17"/>
                <a:gd name="T3" fmla="*/ 0 h 18"/>
                <a:gd name="T4" fmla="*/ 31391216 w 17"/>
                <a:gd name="T5" fmla="*/ 0 h 18"/>
                <a:gd name="T6" fmla="*/ 31391216 w 17"/>
                <a:gd name="T7" fmla="*/ 33851141 h 18"/>
                <a:gd name="T8" fmla="*/ 0 w 17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8"/>
                <a:gd name="T17" fmla="*/ 17 w 17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8">
                  <a:moveTo>
                    <a:pt x="0" y="17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6" name="Freeform 524"/>
            <p:cNvSpPr>
              <a:spLocks/>
            </p:cNvSpPr>
            <p:nvPr/>
          </p:nvSpPr>
          <p:spPr bwMode="auto">
            <a:xfrm>
              <a:off x="2857971" y="3985384"/>
              <a:ext cx="25400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33851141 w 18"/>
                <a:gd name="T5" fmla="*/ 0 h 18"/>
                <a:gd name="T6" fmla="*/ 33851141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7" name="Freeform 525"/>
            <p:cNvSpPr>
              <a:spLocks/>
            </p:cNvSpPr>
            <p:nvPr/>
          </p:nvSpPr>
          <p:spPr bwMode="auto">
            <a:xfrm>
              <a:off x="2842096" y="3985384"/>
              <a:ext cx="25400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33851141 w 18"/>
                <a:gd name="T5" fmla="*/ 0 h 18"/>
                <a:gd name="T6" fmla="*/ 33851141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8" name="Freeform 527"/>
            <p:cNvSpPr>
              <a:spLocks/>
            </p:cNvSpPr>
            <p:nvPr/>
          </p:nvSpPr>
          <p:spPr bwMode="auto">
            <a:xfrm>
              <a:off x="2815109" y="3985384"/>
              <a:ext cx="22225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25916818 w 18"/>
                <a:gd name="T5" fmla="*/ 0 h 18"/>
                <a:gd name="T6" fmla="*/ 25916818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9" name="Freeform 528"/>
            <p:cNvSpPr>
              <a:spLocks/>
            </p:cNvSpPr>
            <p:nvPr/>
          </p:nvSpPr>
          <p:spPr bwMode="auto">
            <a:xfrm>
              <a:off x="2797646" y="3985384"/>
              <a:ext cx="23813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29753018 w 18"/>
                <a:gd name="T5" fmla="*/ 0 h 18"/>
                <a:gd name="T6" fmla="*/ 29753018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0" name="Freeform 529"/>
            <p:cNvSpPr>
              <a:spLocks/>
            </p:cNvSpPr>
            <p:nvPr/>
          </p:nvSpPr>
          <p:spPr bwMode="auto">
            <a:xfrm>
              <a:off x="2778596" y="3985384"/>
              <a:ext cx="25400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33851141 w 18"/>
                <a:gd name="T5" fmla="*/ 0 h 18"/>
                <a:gd name="T6" fmla="*/ 33851141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1" name="Freeform 531"/>
            <p:cNvSpPr>
              <a:spLocks/>
            </p:cNvSpPr>
            <p:nvPr/>
          </p:nvSpPr>
          <p:spPr bwMode="auto">
            <a:xfrm>
              <a:off x="3000846" y="3928087"/>
              <a:ext cx="25400" cy="27141"/>
            </a:xfrm>
            <a:custGeom>
              <a:avLst/>
              <a:gdLst>
                <a:gd name="T0" fmla="*/ 0 w 18"/>
                <a:gd name="T1" fmla="*/ 42843444 h 18"/>
                <a:gd name="T2" fmla="*/ 0 w 18"/>
                <a:gd name="T3" fmla="*/ 0 h 18"/>
                <a:gd name="T4" fmla="*/ 33851141 w 18"/>
                <a:gd name="T5" fmla="*/ 0 h 18"/>
                <a:gd name="T6" fmla="*/ 33851141 w 18"/>
                <a:gd name="T7" fmla="*/ 42843444 h 18"/>
                <a:gd name="T8" fmla="*/ 0 w 18"/>
                <a:gd name="T9" fmla="*/ 42843444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2" name="Freeform 532"/>
            <p:cNvSpPr>
              <a:spLocks/>
            </p:cNvSpPr>
            <p:nvPr/>
          </p:nvSpPr>
          <p:spPr bwMode="auto">
            <a:xfrm>
              <a:off x="2988146" y="3928087"/>
              <a:ext cx="22225" cy="27141"/>
            </a:xfrm>
            <a:custGeom>
              <a:avLst/>
              <a:gdLst>
                <a:gd name="T0" fmla="*/ 0 w 17"/>
                <a:gd name="T1" fmla="*/ 42843444 h 18"/>
                <a:gd name="T2" fmla="*/ 0 w 17"/>
                <a:gd name="T3" fmla="*/ 0 h 18"/>
                <a:gd name="T4" fmla="*/ 27347207 w 17"/>
                <a:gd name="T5" fmla="*/ 0 h 18"/>
                <a:gd name="T6" fmla="*/ 27347207 w 17"/>
                <a:gd name="T7" fmla="*/ 42843444 h 18"/>
                <a:gd name="T8" fmla="*/ 0 w 17"/>
                <a:gd name="T9" fmla="*/ 42843444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8"/>
                <a:gd name="T17" fmla="*/ 17 w 17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8">
                  <a:moveTo>
                    <a:pt x="0" y="17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3" name="Freeform 533"/>
            <p:cNvSpPr>
              <a:spLocks/>
            </p:cNvSpPr>
            <p:nvPr/>
          </p:nvSpPr>
          <p:spPr bwMode="auto">
            <a:xfrm>
              <a:off x="2969096" y="3928087"/>
              <a:ext cx="25400" cy="27141"/>
            </a:xfrm>
            <a:custGeom>
              <a:avLst/>
              <a:gdLst>
                <a:gd name="T0" fmla="*/ 0 w 18"/>
                <a:gd name="T1" fmla="*/ 42843444 h 18"/>
                <a:gd name="T2" fmla="*/ 0 w 18"/>
                <a:gd name="T3" fmla="*/ 0 h 18"/>
                <a:gd name="T4" fmla="*/ 33851141 w 18"/>
                <a:gd name="T5" fmla="*/ 0 h 18"/>
                <a:gd name="T6" fmla="*/ 33851141 w 18"/>
                <a:gd name="T7" fmla="*/ 42843444 h 18"/>
                <a:gd name="T8" fmla="*/ 0 w 18"/>
                <a:gd name="T9" fmla="*/ 42843444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4" name="Freeform 534"/>
            <p:cNvSpPr>
              <a:spLocks/>
            </p:cNvSpPr>
            <p:nvPr/>
          </p:nvSpPr>
          <p:spPr bwMode="auto">
            <a:xfrm>
              <a:off x="2951634" y="3928087"/>
              <a:ext cx="25400" cy="27141"/>
            </a:xfrm>
            <a:custGeom>
              <a:avLst/>
              <a:gdLst>
                <a:gd name="T0" fmla="*/ 33851141 w 18"/>
                <a:gd name="T1" fmla="*/ 42843444 h 18"/>
                <a:gd name="T2" fmla="*/ 0 w 18"/>
                <a:gd name="T3" fmla="*/ 42843444 h 18"/>
                <a:gd name="T4" fmla="*/ 0 w 18"/>
                <a:gd name="T5" fmla="*/ 0 h 18"/>
                <a:gd name="T6" fmla="*/ 33851141 w 18"/>
                <a:gd name="T7" fmla="*/ 0 h 18"/>
                <a:gd name="T8" fmla="*/ 33851141 w 18"/>
                <a:gd name="T9" fmla="*/ 42843444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17" y="17"/>
                  </a:moveTo>
                  <a:lnTo>
                    <a:pt x="0" y="17"/>
                  </a:ln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5" name="Freeform 535"/>
            <p:cNvSpPr>
              <a:spLocks/>
            </p:cNvSpPr>
            <p:nvPr/>
          </p:nvSpPr>
          <p:spPr bwMode="auto">
            <a:xfrm>
              <a:off x="2938934" y="3928087"/>
              <a:ext cx="23812" cy="27141"/>
            </a:xfrm>
            <a:custGeom>
              <a:avLst/>
              <a:gdLst>
                <a:gd name="T0" fmla="*/ 0 w 18"/>
                <a:gd name="T1" fmla="*/ 42843444 h 18"/>
                <a:gd name="T2" fmla="*/ 0 w 18"/>
                <a:gd name="T3" fmla="*/ 0 h 18"/>
                <a:gd name="T4" fmla="*/ 29750446 w 18"/>
                <a:gd name="T5" fmla="*/ 0 h 18"/>
                <a:gd name="T6" fmla="*/ 29750446 w 18"/>
                <a:gd name="T7" fmla="*/ 42843444 h 18"/>
                <a:gd name="T8" fmla="*/ 0 w 18"/>
                <a:gd name="T9" fmla="*/ 42843444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6" name="Freeform 536"/>
            <p:cNvSpPr>
              <a:spLocks/>
            </p:cNvSpPr>
            <p:nvPr/>
          </p:nvSpPr>
          <p:spPr bwMode="auto">
            <a:xfrm>
              <a:off x="2921471" y="3928087"/>
              <a:ext cx="25400" cy="27141"/>
            </a:xfrm>
            <a:custGeom>
              <a:avLst/>
              <a:gdLst>
                <a:gd name="T0" fmla="*/ 33851141 w 18"/>
                <a:gd name="T1" fmla="*/ 42843444 h 18"/>
                <a:gd name="T2" fmla="*/ 0 w 18"/>
                <a:gd name="T3" fmla="*/ 42843444 h 18"/>
                <a:gd name="T4" fmla="*/ 0 w 18"/>
                <a:gd name="T5" fmla="*/ 0 h 18"/>
                <a:gd name="T6" fmla="*/ 33851141 w 18"/>
                <a:gd name="T7" fmla="*/ 0 h 18"/>
                <a:gd name="T8" fmla="*/ 33851141 w 18"/>
                <a:gd name="T9" fmla="*/ 42843444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17" y="17"/>
                  </a:moveTo>
                  <a:lnTo>
                    <a:pt x="0" y="17"/>
                  </a:ln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5" name="Group 972"/>
            <p:cNvGrpSpPr>
              <a:grpSpLocks/>
            </p:cNvGrpSpPr>
            <p:nvPr/>
          </p:nvGrpSpPr>
          <p:grpSpPr bwMode="auto">
            <a:xfrm>
              <a:off x="2859854" y="3864197"/>
              <a:ext cx="257176" cy="165861"/>
              <a:chOff x="1777" y="2677"/>
              <a:chExt cx="166" cy="113"/>
            </a:xfrm>
          </p:grpSpPr>
          <p:sp>
            <p:nvSpPr>
              <p:cNvPr id="827" name="Freeform 511"/>
              <p:cNvSpPr>
                <a:spLocks/>
              </p:cNvSpPr>
              <p:nvPr/>
            </p:nvSpPr>
            <p:spPr bwMode="auto">
              <a:xfrm>
                <a:off x="1784" y="2745"/>
                <a:ext cx="16" cy="19"/>
              </a:xfrm>
              <a:custGeom>
                <a:avLst/>
                <a:gdLst>
                  <a:gd name="T0" fmla="*/ 0 w 18"/>
                  <a:gd name="T1" fmla="*/ 17 h 20"/>
                  <a:gd name="T2" fmla="*/ 0 w 18"/>
                  <a:gd name="T3" fmla="*/ 0 h 20"/>
                  <a:gd name="T4" fmla="*/ 13 w 18"/>
                  <a:gd name="T5" fmla="*/ 0 h 20"/>
                  <a:gd name="T6" fmla="*/ 13 w 18"/>
                  <a:gd name="T7" fmla="*/ 17 h 20"/>
                  <a:gd name="T8" fmla="*/ 0 w 18"/>
                  <a:gd name="T9" fmla="*/ 17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20"/>
                  <a:gd name="T17" fmla="*/ 18 w 18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20">
                    <a:moveTo>
                      <a:pt x="0" y="19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17" y="19"/>
                    </a:lnTo>
                    <a:lnTo>
                      <a:pt x="0" y="19"/>
                    </a:lnTo>
                  </a:path>
                </a:pathLst>
              </a:custGeom>
              <a:solidFill>
                <a:srgbClr val="8F8F8F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28" name="Freeform 512"/>
              <p:cNvSpPr>
                <a:spLocks/>
              </p:cNvSpPr>
              <p:nvPr/>
            </p:nvSpPr>
            <p:spPr bwMode="auto">
              <a:xfrm>
                <a:off x="1854" y="2728"/>
                <a:ext cx="89" cy="62"/>
              </a:xfrm>
              <a:custGeom>
                <a:avLst/>
                <a:gdLst>
                  <a:gd name="T0" fmla="*/ 77 w 102"/>
                  <a:gd name="T1" fmla="*/ 56 h 67"/>
                  <a:gd name="T2" fmla="*/ 77 w 102"/>
                  <a:gd name="T3" fmla="*/ 0 h 67"/>
                  <a:gd name="T4" fmla="*/ 0 w 102"/>
                  <a:gd name="T5" fmla="*/ 0 h 67"/>
                  <a:gd name="T6" fmla="*/ 0 w 102"/>
                  <a:gd name="T7" fmla="*/ 32 h 67"/>
                  <a:gd name="T8" fmla="*/ 58 w 102"/>
                  <a:gd name="T9" fmla="*/ 32 h 67"/>
                  <a:gd name="T10" fmla="*/ 58 w 102"/>
                  <a:gd name="T11" fmla="*/ 56 h 67"/>
                  <a:gd name="T12" fmla="*/ 77 w 102"/>
                  <a:gd name="T13" fmla="*/ 56 h 6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2"/>
                  <a:gd name="T22" fmla="*/ 0 h 67"/>
                  <a:gd name="T23" fmla="*/ 102 w 102"/>
                  <a:gd name="T24" fmla="*/ 67 h 6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2" h="67">
                    <a:moveTo>
                      <a:pt x="101" y="66"/>
                    </a:moveTo>
                    <a:lnTo>
                      <a:pt x="101" y="0"/>
                    </a:lnTo>
                    <a:lnTo>
                      <a:pt x="0" y="0"/>
                    </a:lnTo>
                    <a:lnTo>
                      <a:pt x="0" y="38"/>
                    </a:lnTo>
                    <a:lnTo>
                      <a:pt x="77" y="38"/>
                    </a:lnTo>
                    <a:lnTo>
                      <a:pt x="77" y="66"/>
                    </a:lnTo>
                    <a:lnTo>
                      <a:pt x="101" y="66"/>
                    </a:lnTo>
                  </a:path>
                </a:pathLst>
              </a:custGeom>
              <a:solidFill>
                <a:srgbClr val="8F8F8F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29" name="Freeform 513"/>
              <p:cNvSpPr>
                <a:spLocks/>
              </p:cNvSpPr>
              <p:nvPr/>
            </p:nvSpPr>
            <p:spPr bwMode="auto">
              <a:xfrm>
                <a:off x="1859" y="2714"/>
                <a:ext cx="51" cy="18"/>
              </a:xfrm>
              <a:custGeom>
                <a:avLst/>
                <a:gdLst>
                  <a:gd name="T0" fmla="*/ 0 w 59"/>
                  <a:gd name="T1" fmla="*/ 17 h 18"/>
                  <a:gd name="T2" fmla="*/ 0 w 59"/>
                  <a:gd name="T3" fmla="*/ 0 h 18"/>
                  <a:gd name="T4" fmla="*/ 43 w 59"/>
                  <a:gd name="T5" fmla="*/ 0 h 18"/>
                  <a:gd name="T6" fmla="*/ 43 w 59"/>
                  <a:gd name="T7" fmla="*/ 17 h 18"/>
                  <a:gd name="T8" fmla="*/ 0 w 59"/>
                  <a:gd name="T9" fmla="*/ 17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9"/>
                  <a:gd name="T16" fmla="*/ 0 h 18"/>
                  <a:gd name="T17" fmla="*/ 59 w 59"/>
                  <a:gd name="T18" fmla="*/ 18 h 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9" h="18">
                    <a:moveTo>
                      <a:pt x="0" y="17"/>
                    </a:moveTo>
                    <a:lnTo>
                      <a:pt x="0" y="0"/>
                    </a:lnTo>
                    <a:lnTo>
                      <a:pt x="58" y="0"/>
                    </a:lnTo>
                    <a:lnTo>
                      <a:pt x="58" y="17"/>
                    </a:lnTo>
                    <a:lnTo>
                      <a:pt x="0" y="17"/>
                    </a:lnTo>
                  </a:path>
                </a:pathLst>
              </a:custGeom>
              <a:solidFill>
                <a:srgbClr val="8F8F8F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30" name="Freeform 514"/>
              <p:cNvSpPr>
                <a:spLocks/>
              </p:cNvSpPr>
              <p:nvPr/>
            </p:nvSpPr>
            <p:spPr bwMode="auto">
              <a:xfrm>
                <a:off x="1926" y="2677"/>
                <a:ext cx="15" cy="51"/>
              </a:xfrm>
              <a:custGeom>
                <a:avLst/>
                <a:gdLst>
                  <a:gd name="T0" fmla="*/ 12 w 18"/>
                  <a:gd name="T1" fmla="*/ 46 h 56"/>
                  <a:gd name="T2" fmla="*/ 12 w 18"/>
                  <a:gd name="T3" fmla="*/ 0 h 56"/>
                  <a:gd name="T4" fmla="*/ 0 w 18"/>
                  <a:gd name="T5" fmla="*/ 0 h 56"/>
                  <a:gd name="T6" fmla="*/ 0 w 18"/>
                  <a:gd name="T7" fmla="*/ 46 h 56"/>
                  <a:gd name="T8" fmla="*/ 12 w 18"/>
                  <a:gd name="T9" fmla="*/ 46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56"/>
                  <a:gd name="T17" fmla="*/ 18 w 18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56">
                    <a:moveTo>
                      <a:pt x="17" y="55"/>
                    </a:moveTo>
                    <a:lnTo>
                      <a:pt x="17" y="0"/>
                    </a:lnTo>
                    <a:lnTo>
                      <a:pt x="0" y="0"/>
                    </a:lnTo>
                    <a:lnTo>
                      <a:pt x="0" y="55"/>
                    </a:lnTo>
                    <a:lnTo>
                      <a:pt x="17" y="55"/>
                    </a:lnTo>
                  </a:path>
                </a:pathLst>
              </a:custGeom>
              <a:solidFill>
                <a:srgbClr val="8F8F8F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31" name="Freeform 517"/>
              <p:cNvSpPr>
                <a:spLocks/>
              </p:cNvSpPr>
              <p:nvPr/>
            </p:nvSpPr>
            <p:spPr bwMode="auto">
              <a:xfrm>
                <a:off x="1909" y="2769"/>
                <a:ext cx="16" cy="16"/>
              </a:xfrm>
              <a:custGeom>
                <a:avLst/>
                <a:gdLst>
                  <a:gd name="T0" fmla="*/ 0 w 18"/>
                  <a:gd name="T1" fmla="*/ 13 h 18"/>
                  <a:gd name="T2" fmla="*/ 0 w 18"/>
                  <a:gd name="T3" fmla="*/ 0 h 18"/>
                  <a:gd name="T4" fmla="*/ 13 w 18"/>
                  <a:gd name="T5" fmla="*/ 0 h 18"/>
                  <a:gd name="T6" fmla="*/ 13 w 18"/>
                  <a:gd name="T7" fmla="*/ 13 h 18"/>
                  <a:gd name="T8" fmla="*/ 0 w 18"/>
                  <a:gd name="T9" fmla="*/ 13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18"/>
                  <a:gd name="T17" fmla="*/ 18 w 18"/>
                  <a:gd name="T18" fmla="*/ 18 h 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18">
                    <a:moveTo>
                      <a:pt x="0" y="17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17" y="17"/>
                    </a:lnTo>
                    <a:lnTo>
                      <a:pt x="0" y="17"/>
                    </a:lnTo>
                  </a:path>
                </a:pathLst>
              </a:custGeom>
              <a:solidFill>
                <a:srgbClr val="8F8F8F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32" name="Freeform 520"/>
              <p:cNvSpPr>
                <a:spLocks/>
              </p:cNvSpPr>
              <p:nvPr/>
            </p:nvSpPr>
            <p:spPr bwMode="auto">
              <a:xfrm>
                <a:off x="1878" y="2769"/>
                <a:ext cx="17" cy="16"/>
              </a:xfrm>
              <a:custGeom>
                <a:avLst/>
                <a:gdLst>
                  <a:gd name="T0" fmla="*/ 0 w 18"/>
                  <a:gd name="T1" fmla="*/ 13 h 18"/>
                  <a:gd name="T2" fmla="*/ 0 w 18"/>
                  <a:gd name="T3" fmla="*/ 0 h 18"/>
                  <a:gd name="T4" fmla="*/ 15 w 18"/>
                  <a:gd name="T5" fmla="*/ 0 h 18"/>
                  <a:gd name="T6" fmla="*/ 15 w 18"/>
                  <a:gd name="T7" fmla="*/ 13 h 18"/>
                  <a:gd name="T8" fmla="*/ 0 w 18"/>
                  <a:gd name="T9" fmla="*/ 13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18"/>
                  <a:gd name="T17" fmla="*/ 18 w 18"/>
                  <a:gd name="T18" fmla="*/ 18 h 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18">
                    <a:moveTo>
                      <a:pt x="0" y="17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17" y="17"/>
                    </a:lnTo>
                    <a:lnTo>
                      <a:pt x="0" y="17"/>
                    </a:lnTo>
                  </a:path>
                </a:pathLst>
              </a:custGeom>
              <a:solidFill>
                <a:srgbClr val="8F8F8F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33" name="Freeform 526"/>
              <p:cNvSpPr>
                <a:spLocks/>
              </p:cNvSpPr>
              <p:nvPr/>
            </p:nvSpPr>
            <p:spPr bwMode="auto">
              <a:xfrm>
                <a:off x="1817" y="2769"/>
                <a:ext cx="17" cy="16"/>
              </a:xfrm>
              <a:custGeom>
                <a:avLst/>
                <a:gdLst>
                  <a:gd name="T0" fmla="*/ 0 w 18"/>
                  <a:gd name="T1" fmla="*/ 13 h 18"/>
                  <a:gd name="T2" fmla="*/ 0 w 18"/>
                  <a:gd name="T3" fmla="*/ 0 h 18"/>
                  <a:gd name="T4" fmla="*/ 15 w 18"/>
                  <a:gd name="T5" fmla="*/ 0 h 18"/>
                  <a:gd name="T6" fmla="*/ 15 w 18"/>
                  <a:gd name="T7" fmla="*/ 13 h 18"/>
                  <a:gd name="T8" fmla="*/ 0 w 18"/>
                  <a:gd name="T9" fmla="*/ 13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18"/>
                  <a:gd name="T17" fmla="*/ 18 w 18"/>
                  <a:gd name="T18" fmla="*/ 18 h 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18">
                    <a:moveTo>
                      <a:pt x="0" y="17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17" y="17"/>
                    </a:lnTo>
                    <a:lnTo>
                      <a:pt x="0" y="17"/>
                    </a:lnTo>
                  </a:path>
                </a:pathLst>
              </a:custGeom>
              <a:solidFill>
                <a:srgbClr val="8F8F8F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34" name="Freeform 530"/>
              <p:cNvSpPr>
                <a:spLocks/>
              </p:cNvSpPr>
              <p:nvPr/>
            </p:nvSpPr>
            <p:spPr bwMode="auto">
              <a:xfrm>
                <a:off x="1777" y="2769"/>
                <a:ext cx="15" cy="16"/>
              </a:xfrm>
              <a:custGeom>
                <a:avLst/>
                <a:gdLst>
                  <a:gd name="T0" fmla="*/ 0 w 17"/>
                  <a:gd name="T1" fmla="*/ 13 h 18"/>
                  <a:gd name="T2" fmla="*/ 0 w 17"/>
                  <a:gd name="T3" fmla="*/ 0 h 18"/>
                  <a:gd name="T4" fmla="*/ 12 w 17"/>
                  <a:gd name="T5" fmla="*/ 0 h 18"/>
                  <a:gd name="T6" fmla="*/ 12 w 17"/>
                  <a:gd name="T7" fmla="*/ 13 h 18"/>
                  <a:gd name="T8" fmla="*/ 0 w 17"/>
                  <a:gd name="T9" fmla="*/ 13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8"/>
                  <a:gd name="T17" fmla="*/ 17 w 17"/>
                  <a:gd name="T18" fmla="*/ 18 h 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8">
                    <a:moveTo>
                      <a:pt x="0" y="17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16" y="17"/>
                    </a:lnTo>
                    <a:lnTo>
                      <a:pt x="0" y="17"/>
                    </a:lnTo>
                  </a:path>
                </a:pathLst>
              </a:custGeom>
              <a:solidFill>
                <a:srgbClr val="8F8F8F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35" name="Freeform 537"/>
              <p:cNvSpPr>
                <a:spLocks/>
              </p:cNvSpPr>
              <p:nvPr/>
            </p:nvSpPr>
            <p:spPr bwMode="auto">
              <a:xfrm>
                <a:off x="1868" y="2730"/>
                <a:ext cx="16" cy="18"/>
              </a:xfrm>
              <a:custGeom>
                <a:avLst/>
                <a:gdLst>
                  <a:gd name="T0" fmla="*/ 0 w 17"/>
                  <a:gd name="T1" fmla="*/ 17 h 18"/>
                  <a:gd name="T2" fmla="*/ 0 w 17"/>
                  <a:gd name="T3" fmla="*/ 0 h 18"/>
                  <a:gd name="T4" fmla="*/ 14 w 17"/>
                  <a:gd name="T5" fmla="*/ 0 h 18"/>
                  <a:gd name="T6" fmla="*/ 14 w 17"/>
                  <a:gd name="T7" fmla="*/ 17 h 18"/>
                  <a:gd name="T8" fmla="*/ 0 w 17"/>
                  <a:gd name="T9" fmla="*/ 17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8"/>
                  <a:gd name="T17" fmla="*/ 17 w 17"/>
                  <a:gd name="T18" fmla="*/ 18 h 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8">
                    <a:moveTo>
                      <a:pt x="0" y="17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16" y="17"/>
                    </a:lnTo>
                    <a:lnTo>
                      <a:pt x="0" y="17"/>
                    </a:lnTo>
                  </a:path>
                </a:pathLst>
              </a:custGeom>
              <a:solidFill>
                <a:srgbClr val="8F8F8F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528" name="Freeform 538"/>
            <p:cNvSpPr>
              <a:spLocks/>
            </p:cNvSpPr>
            <p:nvPr/>
          </p:nvSpPr>
          <p:spPr bwMode="auto">
            <a:xfrm>
              <a:off x="2891309" y="3928087"/>
              <a:ext cx="25400" cy="27141"/>
            </a:xfrm>
            <a:custGeom>
              <a:avLst/>
              <a:gdLst>
                <a:gd name="T0" fmla="*/ 0 w 18"/>
                <a:gd name="T1" fmla="*/ 42843444 h 18"/>
                <a:gd name="T2" fmla="*/ 0 w 18"/>
                <a:gd name="T3" fmla="*/ 0 h 18"/>
                <a:gd name="T4" fmla="*/ 33851141 w 18"/>
                <a:gd name="T5" fmla="*/ 0 h 18"/>
                <a:gd name="T6" fmla="*/ 33851141 w 18"/>
                <a:gd name="T7" fmla="*/ 42843444 h 18"/>
                <a:gd name="T8" fmla="*/ 0 w 18"/>
                <a:gd name="T9" fmla="*/ 42843444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9" name="Freeform 539"/>
            <p:cNvSpPr>
              <a:spLocks/>
            </p:cNvSpPr>
            <p:nvPr/>
          </p:nvSpPr>
          <p:spPr bwMode="auto">
            <a:xfrm>
              <a:off x="3053234" y="2406703"/>
              <a:ext cx="231775" cy="36188"/>
            </a:xfrm>
            <a:custGeom>
              <a:avLst/>
              <a:gdLst>
                <a:gd name="T0" fmla="*/ 310507055 w 172"/>
                <a:gd name="T1" fmla="*/ 51772263 h 27"/>
                <a:gd name="T2" fmla="*/ 310507055 w 172"/>
                <a:gd name="T3" fmla="*/ 0 h 27"/>
                <a:gd name="T4" fmla="*/ 0 w 172"/>
                <a:gd name="T5" fmla="*/ 0 h 27"/>
                <a:gd name="T6" fmla="*/ 0 w 172"/>
                <a:gd name="T7" fmla="*/ 51772263 h 27"/>
                <a:gd name="T8" fmla="*/ 310507055 w 172"/>
                <a:gd name="T9" fmla="*/ 51772263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2"/>
                <a:gd name="T16" fmla="*/ 0 h 27"/>
                <a:gd name="T17" fmla="*/ 172 w 172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2" h="27">
                  <a:moveTo>
                    <a:pt x="171" y="26"/>
                  </a:moveTo>
                  <a:lnTo>
                    <a:pt x="171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171" y="26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0" name="Freeform 540"/>
            <p:cNvSpPr>
              <a:spLocks/>
            </p:cNvSpPr>
            <p:nvPr/>
          </p:nvSpPr>
          <p:spPr bwMode="auto">
            <a:xfrm>
              <a:off x="3073871" y="2382578"/>
              <a:ext cx="22225" cy="25633"/>
            </a:xfrm>
            <a:custGeom>
              <a:avLst/>
              <a:gdLst>
                <a:gd name="T0" fmla="*/ 0 w 17"/>
                <a:gd name="T1" fmla="*/ 38216503 h 18"/>
                <a:gd name="T2" fmla="*/ 0 w 17"/>
                <a:gd name="T3" fmla="*/ 0 h 18"/>
                <a:gd name="T4" fmla="*/ 27347207 w 17"/>
                <a:gd name="T5" fmla="*/ 0 h 18"/>
                <a:gd name="T6" fmla="*/ 27347207 w 17"/>
                <a:gd name="T7" fmla="*/ 38216503 h 18"/>
                <a:gd name="T8" fmla="*/ 0 w 17"/>
                <a:gd name="T9" fmla="*/ 38216503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8"/>
                <a:gd name="T17" fmla="*/ 17 w 17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8">
                  <a:moveTo>
                    <a:pt x="0" y="17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1" name="Freeform 541"/>
            <p:cNvSpPr>
              <a:spLocks/>
            </p:cNvSpPr>
            <p:nvPr/>
          </p:nvSpPr>
          <p:spPr bwMode="auto">
            <a:xfrm>
              <a:off x="3178646" y="2356945"/>
              <a:ext cx="136525" cy="85945"/>
            </a:xfrm>
            <a:custGeom>
              <a:avLst/>
              <a:gdLst>
                <a:gd name="T0" fmla="*/ 179205661 w 103"/>
                <a:gd name="T1" fmla="*/ 125936680 h 64"/>
                <a:gd name="T2" fmla="*/ 179205661 w 103"/>
                <a:gd name="T3" fmla="*/ 0 h 64"/>
                <a:gd name="T4" fmla="*/ 0 w 103"/>
                <a:gd name="T5" fmla="*/ 0 h 64"/>
                <a:gd name="T6" fmla="*/ 0 w 103"/>
                <a:gd name="T7" fmla="*/ 73963212 h 64"/>
                <a:gd name="T8" fmla="*/ 137039289 w 103"/>
                <a:gd name="T9" fmla="*/ 73963212 h 64"/>
                <a:gd name="T10" fmla="*/ 137039289 w 103"/>
                <a:gd name="T11" fmla="*/ 125936680 h 64"/>
                <a:gd name="T12" fmla="*/ 179205661 w 103"/>
                <a:gd name="T13" fmla="*/ 125936680 h 6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3"/>
                <a:gd name="T22" fmla="*/ 0 h 64"/>
                <a:gd name="T23" fmla="*/ 103 w 103"/>
                <a:gd name="T24" fmla="*/ 64 h 6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3" h="64">
                  <a:moveTo>
                    <a:pt x="102" y="63"/>
                  </a:moveTo>
                  <a:lnTo>
                    <a:pt x="102" y="0"/>
                  </a:lnTo>
                  <a:lnTo>
                    <a:pt x="0" y="0"/>
                  </a:lnTo>
                  <a:lnTo>
                    <a:pt x="0" y="37"/>
                  </a:lnTo>
                  <a:lnTo>
                    <a:pt x="78" y="37"/>
                  </a:lnTo>
                  <a:lnTo>
                    <a:pt x="78" y="63"/>
                  </a:lnTo>
                  <a:lnTo>
                    <a:pt x="102" y="63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2" name="Freeform 542"/>
            <p:cNvSpPr>
              <a:spLocks/>
            </p:cNvSpPr>
            <p:nvPr/>
          </p:nvSpPr>
          <p:spPr bwMode="auto">
            <a:xfrm>
              <a:off x="3186584" y="2338851"/>
              <a:ext cx="80962" cy="24125"/>
            </a:xfrm>
            <a:custGeom>
              <a:avLst/>
              <a:gdLst>
                <a:gd name="T0" fmla="*/ 0 w 59"/>
                <a:gd name="T1" fmla="*/ 33851141 h 18"/>
                <a:gd name="T2" fmla="*/ 0 w 59"/>
                <a:gd name="T3" fmla="*/ 0 h 18"/>
                <a:gd name="T4" fmla="*/ 109216380 w 59"/>
                <a:gd name="T5" fmla="*/ 0 h 18"/>
                <a:gd name="T6" fmla="*/ 109216380 w 59"/>
                <a:gd name="T7" fmla="*/ 33851141 h 18"/>
                <a:gd name="T8" fmla="*/ 0 w 59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18"/>
                <a:gd name="T17" fmla="*/ 59 w 59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18">
                  <a:moveTo>
                    <a:pt x="0" y="17"/>
                  </a:moveTo>
                  <a:lnTo>
                    <a:pt x="0" y="0"/>
                  </a:lnTo>
                  <a:lnTo>
                    <a:pt x="58" y="0"/>
                  </a:lnTo>
                  <a:lnTo>
                    <a:pt x="58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3" name="Freeform 543"/>
            <p:cNvSpPr>
              <a:spLocks/>
            </p:cNvSpPr>
            <p:nvPr/>
          </p:nvSpPr>
          <p:spPr bwMode="auto">
            <a:xfrm>
              <a:off x="3289771" y="2281554"/>
              <a:ext cx="22225" cy="75391"/>
            </a:xfrm>
            <a:custGeom>
              <a:avLst/>
              <a:gdLst>
                <a:gd name="T0" fmla="*/ 25916818 w 18"/>
                <a:gd name="T1" fmla="*/ 108593370 h 57"/>
                <a:gd name="T2" fmla="*/ 25916818 w 18"/>
                <a:gd name="T3" fmla="*/ 0 h 57"/>
                <a:gd name="T4" fmla="*/ 0 w 18"/>
                <a:gd name="T5" fmla="*/ 0 h 57"/>
                <a:gd name="T6" fmla="*/ 0 w 18"/>
                <a:gd name="T7" fmla="*/ 108593370 h 57"/>
                <a:gd name="T8" fmla="*/ 25916818 w 18"/>
                <a:gd name="T9" fmla="*/ 10859337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57"/>
                <a:gd name="T17" fmla="*/ 18 w 18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57">
                  <a:moveTo>
                    <a:pt x="17" y="56"/>
                  </a:moveTo>
                  <a:lnTo>
                    <a:pt x="17" y="0"/>
                  </a:lnTo>
                  <a:lnTo>
                    <a:pt x="0" y="0"/>
                  </a:lnTo>
                  <a:lnTo>
                    <a:pt x="0" y="56"/>
                  </a:lnTo>
                  <a:lnTo>
                    <a:pt x="17" y="56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4" name="Oval 544"/>
            <p:cNvSpPr>
              <a:spLocks noChangeArrowheads="1"/>
            </p:cNvSpPr>
            <p:nvPr/>
          </p:nvSpPr>
          <p:spPr bwMode="auto">
            <a:xfrm>
              <a:off x="3110384" y="2408211"/>
              <a:ext cx="11112" cy="10554"/>
            </a:xfrm>
            <a:prstGeom prst="ellipse">
              <a:avLst/>
            </a:prstGeom>
            <a:solidFill>
              <a:srgbClr val="8F8F8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35" name="Oval 545"/>
            <p:cNvSpPr>
              <a:spLocks noChangeArrowheads="1"/>
            </p:cNvSpPr>
            <p:nvPr/>
          </p:nvSpPr>
          <p:spPr bwMode="auto">
            <a:xfrm>
              <a:off x="3126259" y="2408211"/>
              <a:ext cx="12700" cy="10554"/>
            </a:xfrm>
            <a:prstGeom prst="ellipse">
              <a:avLst/>
            </a:prstGeom>
            <a:solidFill>
              <a:srgbClr val="8F8F8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36" name="Freeform 546"/>
            <p:cNvSpPr>
              <a:spLocks/>
            </p:cNvSpPr>
            <p:nvPr/>
          </p:nvSpPr>
          <p:spPr bwMode="auto">
            <a:xfrm>
              <a:off x="3265959" y="2417258"/>
              <a:ext cx="23812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29750446 w 18"/>
                <a:gd name="T5" fmla="*/ 0 h 18"/>
                <a:gd name="T6" fmla="*/ 29750446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7" name="Freeform 547"/>
            <p:cNvSpPr>
              <a:spLocks/>
            </p:cNvSpPr>
            <p:nvPr/>
          </p:nvSpPr>
          <p:spPr bwMode="auto">
            <a:xfrm>
              <a:off x="3250084" y="2417258"/>
              <a:ext cx="23812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29750446 w 18"/>
                <a:gd name="T5" fmla="*/ 0 h 18"/>
                <a:gd name="T6" fmla="*/ 29750446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8" name="Freeform 548"/>
            <p:cNvSpPr>
              <a:spLocks/>
            </p:cNvSpPr>
            <p:nvPr/>
          </p:nvSpPr>
          <p:spPr bwMode="auto">
            <a:xfrm>
              <a:off x="3235796" y="2417258"/>
              <a:ext cx="25400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33851141 w 18"/>
                <a:gd name="T5" fmla="*/ 0 h 18"/>
                <a:gd name="T6" fmla="*/ 33851141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9" name="Freeform 549"/>
            <p:cNvSpPr>
              <a:spLocks/>
            </p:cNvSpPr>
            <p:nvPr/>
          </p:nvSpPr>
          <p:spPr bwMode="auto">
            <a:xfrm>
              <a:off x="3216746" y="2417258"/>
              <a:ext cx="25400" cy="24125"/>
            </a:xfrm>
            <a:custGeom>
              <a:avLst/>
              <a:gdLst>
                <a:gd name="T0" fmla="*/ 0 w 17"/>
                <a:gd name="T1" fmla="*/ 33851141 h 18"/>
                <a:gd name="T2" fmla="*/ 0 w 17"/>
                <a:gd name="T3" fmla="*/ 0 h 18"/>
                <a:gd name="T4" fmla="*/ 35718372 w 17"/>
                <a:gd name="T5" fmla="*/ 0 h 18"/>
                <a:gd name="T6" fmla="*/ 35718372 w 17"/>
                <a:gd name="T7" fmla="*/ 33851141 h 18"/>
                <a:gd name="T8" fmla="*/ 0 w 17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8"/>
                <a:gd name="T17" fmla="*/ 17 w 17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8">
                  <a:moveTo>
                    <a:pt x="0" y="17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0" name="Freeform 550"/>
            <p:cNvSpPr>
              <a:spLocks/>
            </p:cNvSpPr>
            <p:nvPr/>
          </p:nvSpPr>
          <p:spPr bwMode="auto">
            <a:xfrm>
              <a:off x="3199284" y="2417258"/>
              <a:ext cx="26987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38213588 w 18"/>
                <a:gd name="T5" fmla="*/ 0 h 18"/>
                <a:gd name="T6" fmla="*/ 38213588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1" name="Freeform 551"/>
            <p:cNvSpPr>
              <a:spLocks/>
            </p:cNvSpPr>
            <p:nvPr/>
          </p:nvSpPr>
          <p:spPr bwMode="auto">
            <a:xfrm>
              <a:off x="3189759" y="2417258"/>
              <a:ext cx="23812" cy="24125"/>
            </a:xfrm>
            <a:custGeom>
              <a:avLst/>
              <a:gdLst>
                <a:gd name="T0" fmla="*/ 0 w 17"/>
                <a:gd name="T1" fmla="*/ 33851141 h 18"/>
                <a:gd name="T2" fmla="*/ 0 w 17"/>
                <a:gd name="T3" fmla="*/ 0 h 18"/>
                <a:gd name="T4" fmla="*/ 31391216 w 17"/>
                <a:gd name="T5" fmla="*/ 0 h 18"/>
                <a:gd name="T6" fmla="*/ 31391216 w 17"/>
                <a:gd name="T7" fmla="*/ 33851141 h 18"/>
                <a:gd name="T8" fmla="*/ 0 w 17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8"/>
                <a:gd name="T17" fmla="*/ 17 w 17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8">
                  <a:moveTo>
                    <a:pt x="0" y="17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2" name="Freeform 552"/>
            <p:cNvSpPr>
              <a:spLocks/>
            </p:cNvSpPr>
            <p:nvPr/>
          </p:nvSpPr>
          <p:spPr bwMode="auto">
            <a:xfrm>
              <a:off x="3170709" y="2417258"/>
              <a:ext cx="23812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29750446 w 18"/>
                <a:gd name="T5" fmla="*/ 0 h 18"/>
                <a:gd name="T6" fmla="*/ 29750446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3" name="Freeform 553"/>
            <p:cNvSpPr>
              <a:spLocks/>
            </p:cNvSpPr>
            <p:nvPr/>
          </p:nvSpPr>
          <p:spPr bwMode="auto">
            <a:xfrm>
              <a:off x="3154834" y="2417258"/>
              <a:ext cx="23812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29750446 w 18"/>
                <a:gd name="T5" fmla="*/ 0 h 18"/>
                <a:gd name="T6" fmla="*/ 29750446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4" name="Freeform 554"/>
            <p:cNvSpPr>
              <a:spLocks/>
            </p:cNvSpPr>
            <p:nvPr/>
          </p:nvSpPr>
          <p:spPr bwMode="auto">
            <a:xfrm>
              <a:off x="3142134" y="2417258"/>
              <a:ext cx="23812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29750446 w 18"/>
                <a:gd name="T5" fmla="*/ 0 h 18"/>
                <a:gd name="T6" fmla="*/ 29750446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5" name="Freeform 555"/>
            <p:cNvSpPr>
              <a:spLocks/>
            </p:cNvSpPr>
            <p:nvPr/>
          </p:nvSpPr>
          <p:spPr bwMode="auto">
            <a:xfrm>
              <a:off x="3123084" y="2417258"/>
              <a:ext cx="25400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33851141 w 18"/>
                <a:gd name="T5" fmla="*/ 0 h 18"/>
                <a:gd name="T6" fmla="*/ 33851141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6" name="Freeform 556"/>
            <p:cNvSpPr>
              <a:spLocks/>
            </p:cNvSpPr>
            <p:nvPr/>
          </p:nvSpPr>
          <p:spPr bwMode="auto">
            <a:xfrm>
              <a:off x="3108796" y="2417258"/>
              <a:ext cx="25400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33851141 w 18"/>
                <a:gd name="T5" fmla="*/ 0 h 18"/>
                <a:gd name="T6" fmla="*/ 33851141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7" name="Freeform 557"/>
            <p:cNvSpPr>
              <a:spLocks/>
            </p:cNvSpPr>
            <p:nvPr/>
          </p:nvSpPr>
          <p:spPr bwMode="auto">
            <a:xfrm>
              <a:off x="3091334" y="2417258"/>
              <a:ext cx="25400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33851141 w 18"/>
                <a:gd name="T5" fmla="*/ 0 h 18"/>
                <a:gd name="T6" fmla="*/ 33851141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8" name="Freeform 558"/>
            <p:cNvSpPr>
              <a:spLocks/>
            </p:cNvSpPr>
            <p:nvPr/>
          </p:nvSpPr>
          <p:spPr bwMode="auto">
            <a:xfrm>
              <a:off x="3077046" y="2417258"/>
              <a:ext cx="25400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33851141 w 18"/>
                <a:gd name="T5" fmla="*/ 0 h 18"/>
                <a:gd name="T6" fmla="*/ 33851141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9" name="Freeform 559"/>
            <p:cNvSpPr>
              <a:spLocks/>
            </p:cNvSpPr>
            <p:nvPr/>
          </p:nvSpPr>
          <p:spPr bwMode="auto">
            <a:xfrm>
              <a:off x="3061171" y="2417258"/>
              <a:ext cx="23813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29753018 w 18"/>
                <a:gd name="T5" fmla="*/ 0 h 18"/>
                <a:gd name="T6" fmla="*/ 29753018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0" name="Freeform 560"/>
            <p:cNvSpPr>
              <a:spLocks/>
            </p:cNvSpPr>
            <p:nvPr/>
          </p:nvSpPr>
          <p:spPr bwMode="auto">
            <a:xfrm>
              <a:off x="3297709" y="2362976"/>
              <a:ext cx="23812" cy="24125"/>
            </a:xfrm>
            <a:custGeom>
              <a:avLst/>
              <a:gdLst>
                <a:gd name="T0" fmla="*/ 0 w 17"/>
                <a:gd name="T1" fmla="*/ 33851141 h 18"/>
                <a:gd name="T2" fmla="*/ 0 w 17"/>
                <a:gd name="T3" fmla="*/ 0 h 18"/>
                <a:gd name="T4" fmla="*/ 31391216 w 17"/>
                <a:gd name="T5" fmla="*/ 0 h 18"/>
                <a:gd name="T6" fmla="*/ 31391216 w 17"/>
                <a:gd name="T7" fmla="*/ 33851141 h 18"/>
                <a:gd name="T8" fmla="*/ 0 w 17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8"/>
                <a:gd name="T17" fmla="*/ 17 w 17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8">
                  <a:moveTo>
                    <a:pt x="0" y="17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1" name="Freeform 561"/>
            <p:cNvSpPr>
              <a:spLocks/>
            </p:cNvSpPr>
            <p:nvPr/>
          </p:nvSpPr>
          <p:spPr bwMode="auto">
            <a:xfrm>
              <a:off x="3285009" y="2362976"/>
              <a:ext cx="22225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25916818 w 18"/>
                <a:gd name="T5" fmla="*/ 0 h 18"/>
                <a:gd name="T6" fmla="*/ 25916818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2" name="Freeform 562"/>
            <p:cNvSpPr>
              <a:spLocks/>
            </p:cNvSpPr>
            <p:nvPr/>
          </p:nvSpPr>
          <p:spPr bwMode="auto">
            <a:xfrm>
              <a:off x="3265959" y="2362976"/>
              <a:ext cx="23812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29750446 w 18"/>
                <a:gd name="T5" fmla="*/ 0 h 18"/>
                <a:gd name="T6" fmla="*/ 29750446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3" name="Freeform 563"/>
            <p:cNvSpPr>
              <a:spLocks/>
            </p:cNvSpPr>
            <p:nvPr/>
          </p:nvSpPr>
          <p:spPr bwMode="auto">
            <a:xfrm>
              <a:off x="3251671" y="2362976"/>
              <a:ext cx="23813" cy="24125"/>
            </a:xfrm>
            <a:custGeom>
              <a:avLst/>
              <a:gdLst>
                <a:gd name="T0" fmla="*/ 29753018 w 18"/>
                <a:gd name="T1" fmla="*/ 33851141 h 18"/>
                <a:gd name="T2" fmla="*/ 0 w 18"/>
                <a:gd name="T3" fmla="*/ 33851141 h 18"/>
                <a:gd name="T4" fmla="*/ 0 w 18"/>
                <a:gd name="T5" fmla="*/ 0 h 18"/>
                <a:gd name="T6" fmla="*/ 29753018 w 18"/>
                <a:gd name="T7" fmla="*/ 0 h 18"/>
                <a:gd name="T8" fmla="*/ 29753018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17" y="17"/>
                  </a:moveTo>
                  <a:lnTo>
                    <a:pt x="0" y="17"/>
                  </a:ln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4" name="Freeform 564"/>
            <p:cNvSpPr>
              <a:spLocks/>
            </p:cNvSpPr>
            <p:nvPr/>
          </p:nvSpPr>
          <p:spPr bwMode="auto">
            <a:xfrm>
              <a:off x="3235796" y="2362976"/>
              <a:ext cx="25400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33851141 w 18"/>
                <a:gd name="T5" fmla="*/ 0 h 18"/>
                <a:gd name="T6" fmla="*/ 33851141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5" name="Freeform 565"/>
            <p:cNvSpPr>
              <a:spLocks/>
            </p:cNvSpPr>
            <p:nvPr/>
          </p:nvSpPr>
          <p:spPr bwMode="auto">
            <a:xfrm>
              <a:off x="3216746" y="2362976"/>
              <a:ext cx="25400" cy="24125"/>
            </a:xfrm>
            <a:custGeom>
              <a:avLst/>
              <a:gdLst>
                <a:gd name="T0" fmla="*/ 35718372 w 17"/>
                <a:gd name="T1" fmla="*/ 33851141 h 18"/>
                <a:gd name="T2" fmla="*/ 0 w 17"/>
                <a:gd name="T3" fmla="*/ 33851141 h 18"/>
                <a:gd name="T4" fmla="*/ 0 w 17"/>
                <a:gd name="T5" fmla="*/ 0 h 18"/>
                <a:gd name="T6" fmla="*/ 35718372 w 17"/>
                <a:gd name="T7" fmla="*/ 0 h 18"/>
                <a:gd name="T8" fmla="*/ 35718372 w 17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8"/>
                <a:gd name="T17" fmla="*/ 17 w 17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8">
                  <a:moveTo>
                    <a:pt x="16" y="17"/>
                  </a:moveTo>
                  <a:lnTo>
                    <a:pt x="0" y="17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6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6" name="Freeform 566"/>
            <p:cNvSpPr>
              <a:spLocks/>
            </p:cNvSpPr>
            <p:nvPr/>
          </p:nvSpPr>
          <p:spPr bwMode="auto">
            <a:xfrm>
              <a:off x="3199284" y="2362976"/>
              <a:ext cx="26987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38213588 w 18"/>
                <a:gd name="T5" fmla="*/ 0 h 18"/>
                <a:gd name="T6" fmla="*/ 38213588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7" name="Freeform 567"/>
            <p:cNvSpPr>
              <a:spLocks/>
            </p:cNvSpPr>
            <p:nvPr/>
          </p:nvSpPr>
          <p:spPr bwMode="auto">
            <a:xfrm>
              <a:off x="3189759" y="2362976"/>
              <a:ext cx="23812" cy="24125"/>
            </a:xfrm>
            <a:custGeom>
              <a:avLst/>
              <a:gdLst>
                <a:gd name="T0" fmla="*/ 0 w 17"/>
                <a:gd name="T1" fmla="*/ 33851141 h 18"/>
                <a:gd name="T2" fmla="*/ 0 w 17"/>
                <a:gd name="T3" fmla="*/ 0 h 18"/>
                <a:gd name="T4" fmla="*/ 31391216 w 17"/>
                <a:gd name="T5" fmla="*/ 0 h 18"/>
                <a:gd name="T6" fmla="*/ 31391216 w 17"/>
                <a:gd name="T7" fmla="*/ 33851141 h 18"/>
                <a:gd name="T8" fmla="*/ 0 w 17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8"/>
                <a:gd name="T17" fmla="*/ 17 w 17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8">
                  <a:moveTo>
                    <a:pt x="0" y="17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8" name="Freeform 568"/>
            <p:cNvSpPr>
              <a:spLocks/>
            </p:cNvSpPr>
            <p:nvPr/>
          </p:nvSpPr>
          <p:spPr bwMode="auto">
            <a:xfrm>
              <a:off x="4167659" y="3920548"/>
              <a:ext cx="230187" cy="42219"/>
            </a:xfrm>
            <a:custGeom>
              <a:avLst/>
              <a:gdLst>
                <a:gd name="T0" fmla="*/ 306267793 w 172"/>
                <a:gd name="T1" fmla="*/ 65781408 h 29"/>
                <a:gd name="T2" fmla="*/ 306267793 w 172"/>
                <a:gd name="T3" fmla="*/ 0 h 29"/>
                <a:gd name="T4" fmla="*/ 0 w 172"/>
                <a:gd name="T5" fmla="*/ 0 h 29"/>
                <a:gd name="T6" fmla="*/ 0 w 172"/>
                <a:gd name="T7" fmla="*/ 65781408 h 29"/>
                <a:gd name="T8" fmla="*/ 306267793 w 172"/>
                <a:gd name="T9" fmla="*/ 65781408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2"/>
                <a:gd name="T16" fmla="*/ 0 h 29"/>
                <a:gd name="T17" fmla="*/ 172 w 172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2" h="29">
                  <a:moveTo>
                    <a:pt x="171" y="28"/>
                  </a:moveTo>
                  <a:lnTo>
                    <a:pt x="171" y="0"/>
                  </a:lnTo>
                  <a:lnTo>
                    <a:pt x="0" y="0"/>
                  </a:lnTo>
                  <a:lnTo>
                    <a:pt x="0" y="28"/>
                  </a:lnTo>
                  <a:lnTo>
                    <a:pt x="171" y="28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9" name="Freeform 569"/>
            <p:cNvSpPr>
              <a:spLocks/>
            </p:cNvSpPr>
            <p:nvPr/>
          </p:nvSpPr>
          <p:spPr bwMode="auto">
            <a:xfrm>
              <a:off x="4189884" y="3897931"/>
              <a:ext cx="23812" cy="25632"/>
            </a:xfrm>
            <a:custGeom>
              <a:avLst/>
              <a:gdLst>
                <a:gd name="T0" fmla="*/ 0 w 18"/>
                <a:gd name="T1" fmla="*/ 38213588 h 18"/>
                <a:gd name="T2" fmla="*/ 0 w 18"/>
                <a:gd name="T3" fmla="*/ 0 h 18"/>
                <a:gd name="T4" fmla="*/ 29750446 w 18"/>
                <a:gd name="T5" fmla="*/ 0 h 18"/>
                <a:gd name="T6" fmla="*/ 29750446 w 18"/>
                <a:gd name="T7" fmla="*/ 38213588 h 18"/>
                <a:gd name="T8" fmla="*/ 0 w 18"/>
                <a:gd name="T9" fmla="*/ 38213588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0" name="Freeform 570"/>
            <p:cNvSpPr>
              <a:spLocks/>
            </p:cNvSpPr>
            <p:nvPr/>
          </p:nvSpPr>
          <p:spPr bwMode="auto">
            <a:xfrm>
              <a:off x="4294659" y="3870790"/>
              <a:ext cx="141287" cy="91976"/>
            </a:xfrm>
            <a:custGeom>
              <a:avLst/>
              <a:gdLst>
                <a:gd name="T0" fmla="*/ 190096254 w 104"/>
                <a:gd name="T1" fmla="*/ 139929446 h 66"/>
                <a:gd name="T2" fmla="*/ 190096254 w 104"/>
                <a:gd name="T3" fmla="*/ 0 h 66"/>
                <a:gd name="T4" fmla="*/ 0 w 104"/>
                <a:gd name="T5" fmla="*/ 0 h 66"/>
                <a:gd name="T6" fmla="*/ 0 w 104"/>
                <a:gd name="T7" fmla="*/ 79651353 h 66"/>
                <a:gd name="T8" fmla="*/ 142111628 w 104"/>
                <a:gd name="T9" fmla="*/ 79651353 h 66"/>
                <a:gd name="T10" fmla="*/ 142111628 w 104"/>
                <a:gd name="T11" fmla="*/ 139929446 h 66"/>
                <a:gd name="T12" fmla="*/ 190096254 w 104"/>
                <a:gd name="T13" fmla="*/ 139929446 h 6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4"/>
                <a:gd name="T22" fmla="*/ 0 h 66"/>
                <a:gd name="T23" fmla="*/ 104 w 104"/>
                <a:gd name="T24" fmla="*/ 66 h 6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4" h="66">
                  <a:moveTo>
                    <a:pt x="103" y="65"/>
                  </a:moveTo>
                  <a:lnTo>
                    <a:pt x="103" y="0"/>
                  </a:lnTo>
                  <a:lnTo>
                    <a:pt x="0" y="0"/>
                  </a:lnTo>
                  <a:lnTo>
                    <a:pt x="0" y="37"/>
                  </a:lnTo>
                  <a:lnTo>
                    <a:pt x="77" y="37"/>
                  </a:lnTo>
                  <a:lnTo>
                    <a:pt x="77" y="65"/>
                  </a:lnTo>
                  <a:lnTo>
                    <a:pt x="103" y="65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1" name="Freeform 571"/>
            <p:cNvSpPr>
              <a:spLocks/>
            </p:cNvSpPr>
            <p:nvPr/>
          </p:nvSpPr>
          <p:spPr bwMode="auto">
            <a:xfrm>
              <a:off x="4301009" y="3854204"/>
              <a:ext cx="82550" cy="25633"/>
            </a:xfrm>
            <a:custGeom>
              <a:avLst/>
              <a:gdLst>
                <a:gd name="T0" fmla="*/ 0 w 62"/>
                <a:gd name="T1" fmla="*/ 38216503 h 18"/>
                <a:gd name="T2" fmla="*/ 0 w 62"/>
                <a:gd name="T3" fmla="*/ 0 h 18"/>
                <a:gd name="T4" fmla="*/ 108139184 w 62"/>
                <a:gd name="T5" fmla="*/ 0 h 18"/>
                <a:gd name="T6" fmla="*/ 108139184 w 62"/>
                <a:gd name="T7" fmla="*/ 38216503 h 18"/>
                <a:gd name="T8" fmla="*/ 0 w 62"/>
                <a:gd name="T9" fmla="*/ 38216503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"/>
                <a:gd name="T16" fmla="*/ 0 h 18"/>
                <a:gd name="T17" fmla="*/ 62 w 62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" h="18">
                  <a:moveTo>
                    <a:pt x="0" y="17"/>
                  </a:moveTo>
                  <a:lnTo>
                    <a:pt x="0" y="0"/>
                  </a:lnTo>
                  <a:lnTo>
                    <a:pt x="61" y="0"/>
                  </a:lnTo>
                  <a:lnTo>
                    <a:pt x="61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2" name="Freeform 572"/>
            <p:cNvSpPr>
              <a:spLocks/>
            </p:cNvSpPr>
            <p:nvPr/>
          </p:nvSpPr>
          <p:spPr bwMode="auto">
            <a:xfrm>
              <a:off x="4407371" y="3796907"/>
              <a:ext cx="26988" cy="75391"/>
            </a:xfrm>
            <a:custGeom>
              <a:avLst/>
              <a:gdLst>
                <a:gd name="T0" fmla="*/ 38216503 w 18"/>
                <a:gd name="T1" fmla="*/ 110498519 h 56"/>
                <a:gd name="T2" fmla="*/ 38216503 w 18"/>
                <a:gd name="T3" fmla="*/ 0 h 56"/>
                <a:gd name="T4" fmla="*/ 0 w 18"/>
                <a:gd name="T5" fmla="*/ 0 h 56"/>
                <a:gd name="T6" fmla="*/ 0 w 18"/>
                <a:gd name="T7" fmla="*/ 110498519 h 56"/>
                <a:gd name="T8" fmla="*/ 38216503 w 18"/>
                <a:gd name="T9" fmla="*/ 110498519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56"/>
                <a:gd name="T17" fmla="*/ 18 w 18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56">
                  <a:moveTo>
                    <a:pt x="17" y="55"/>
                  </a:moveTo>
                  <a:lnTo>
                    <a:pt x="17" y="0"/>
                  </a:lnTo>
                  <a:lnTo>
                    <a:pt x="0" y="0"/>
                  </a:lnTo>
                  <a:lnTo>
                    <a:pt x="0" y="55"/>
                  </a:lnTo>
                  <a:lnTo>
                    <a:pt x="17" y="55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3" name="Oval 573"/>
            <p:cNvSpPr>
              <a:spLocks noChangeArrowheads="1"/>
            </p:cNvSpPr>
            <p:nvPr/>
          </p:nvSpPr>
          <p:spPr bwMode="auto">
            <a:xfrm>
              <a:off x="4224809" y="3923563"/>
              <a:ext cx="12700" cy="10555"/>
            </a:xfrm>
            <a:prstGeom prst="ellipse">
              <a:avLst/>
            </a:prstGeom>
            <a:solidFill>
              <a:srgbClr val="8F8F8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64" name="Oval 574"/>
            <p:cNvSpPr>
              <a:spLocks noChangeArrowheads="1"/>
            </p:cNvSpPr>
            <p:nvPr/>
          </p:nvSpPr>
          <p:spPr bwMode="auto">
            <a:xfrm>
              <a:off x="4240684" y="3923563"/>
              <a:ext cx="11112" cy="10555"/>
            </a:xfrm>
            <a:prstGeom prst="ellipse">
              <a:avLst/>
            </a:prstGeom>
            <a:solidFill>
              <a:srgbClr val="8F8F8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65" name="Freeform 575"/>
            <p:cNvSpPr>
              <a:spLocks/>
            </p:cNvSpPr>
            <p:nvPr/>
          </p:nvSpPr>
          <p:spPr bwMode="auto">
            <a:xfrm>
              <a:off x="4381971" y="3931103"/>
              <a:ext cx="25400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33851141 w 18"/>
                <a:gd name="T5" fmla="*/ 0 h 18"/>
                <a:gd name="T6" fmla="*/ 33851141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6" name="Freeform 576"/>
            <p:cNvSpPr>
              <a:spLocks/>
            </p:cNvSpPr>
            <p:nvPr/>
          </p:nvSpPr>
          <p:spPr bwMode="auto">
            <a:xfrm>
              <a:off x="4366096" y="3931103"/>
              <a:ext cx="25400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33851141 w 18"/>
                <a:gd name="T5" fmla="*/ 0 h 18"/>
                <a:gd name="T6" fmla="*/ 33851141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7" name="Freeform 577"/>
            <p:cNvSpPr>
              <a:spLocks/>
            </p:cNvSpPr>
            <p:nvPr/>
          </p:nvSpPr>
          <p:spPr bwMode="auto">
            <a:xfrm>
              <a:off x="4350221" y="3931103"/>
              <a:ext cx="23813" cy="24125"/>
            </a:xfrm>
            <a:custGeom>
              <a:avLst/>
              <a:gdLst>
                <a:gd name="T0" fmla="*/ 0 w 17"/>
                <a:gd name="T1" fmla="*/ 33851141 h 18"/>
                <a:gd name="T2" fmla="*/ 0 w 17"/>
                <a:gd name="T3" fmla="*/ 0 h 18"/>
                <a:gd name="T4" fmla="*/ 31393935 w 17"/>
                <a:gd name="T5" fmla="*/ 0 h 18"/>
                <a:gd name="T6" fmla="*/ 31393935 w 17"/>
                <a:gd name="T7" fmla="*/ 33851141 h 18"/>
                <a:gd name="T8" fmla="*/ 0 w 17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8"/>
                <a:gd name="T17" fmla="*/ 17 w 17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8">
                  <a:moveTo>
                    <a:pt x="0" y="17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8" name="Freeform 578"/>
            <p:cNvSpPr>
              <a:spLocks/>
            </p:cNvSpPr>
            <p:nvPr/>
          </p:nvSpPr>
          <p:spPr bwMode="auto">
            <a:xfrm>
              <a:off x="4332759" y="3931103"/>
              <a:ext cx="25400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33851141 w 18"/>
                <a:gd name="T5" fmla="*/ 0 h 18"/>
                <a:gd name="T6" fmla="*/ 33851141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9" name="Freeform 579"/>
            <p:cNvSpPr>
              <a:spLocks/>
            </p:cNvSpPr>
            <p:nvPr/>
          </p:nvSpPr>
          <p:spPr bwMode="auto">
            <a:xfrm>
              <a:off x="4316884" y="3931103"/>
              <a:ext cx="23812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29750446 w 18"/>
                <a:gd name="T5" fmla="*/ 0 h 18"/>
                <a:gd name="T6" fmla="*/ 29750446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0" name="Freeform 580"/>
            <p:cNvSpPr>
              <a:spLocks/>
            </p:cNvSpPr>
            <p:nvPr/>
          </p:nvSpPr>
          <p:spPr bwMode="auto">
            <a:xfrm>
              <a:off x="4304184" y="3931103"/>
              <a:ext cx="23812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29750446 w 18"/>
                <a:gd name="T5" fmla="*/ 0 h 18"/>
                <a:gd name="T6" fmla="*/ 29750446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1" name="Freeform 581"/>
            <p:cNvSpPr>
              <a:spLocks/>
            </p:cNvSpPr>
            <p:nvPr/>
          </p:nvSpPr>
          <p:spPr bwMode="auto">
            <a:xfrm>
              <a:off x="4288309" y="3931103"/>
              <a:ext cx="23812" cy="24125"/>
            </a:xfrm>
            <a:custGeom>
              <a:avLst/>
              <a:gdLst>
                <a:gd name="T0" fmla="*/ 0 w 17"/>
                <a:gd name="T1" fmla="*/ 33851141 h 18"/>
                <a:gd name="T2" fmla="*/ 0 w 17"/>
                <a:gd name="T3" fmla="*/ 0 h 18"/>
                <a:gd name="T4" fmla="*/ 31391216 w 17"/>
                <a:gd name="T5" fmla="*/ 0 h 18"/>
                <a:gd name="T6" fmla="*/ 31391216 w 17"/>
                <a:gd name="T7" fmla="*/ 33851141 h 18"/>
                <a:gd name="T8" fmla="*/ 0 w 17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8"/>
                <a:gd name="T17" fmla="*/ 17 w 17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8">
                  <a:moveTo>
                    <a:pt x="0" y="17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2" name="Freeform 582"/>
            <p:cNvSpPr>
              <a:spLocks/>
            </p:cNvSpPr>
            <p:nvPr/>
          </p:nvSpPr>
          <p:spPr bwMode="auto">
            <a:xfrm>
              <a:off x="4274021" y="3931103"/>
              <a:ext cx="23813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29753018 w 18"/>
                <a:gd name="T5" fmla="*/ 0 h 18"/>
                <a:gd name="T6" fmla="*/ 29753018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3" name="Freeform 583"/>
            <p:cNvSpPr>
              <a:spLocks/>
            </p:cNvSpPr>
            <p:nvPr/>
          </p:nvSpPr>
          <p:spPr bwMode="auto">
            <a:xfrm>
              <a:off x="4254971" y="3931103"/>
              <a:ext cx="25400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33851141 w 18"/>
                <a:gd name="T5" fmla="*/ 0 h 18"/>
                <a:gd name="T6" fmla="*/ 33851141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4" name="Freeform 584"/>
            <p:cNvSpPr>
              <a:spLocks/>
            </p:cNvSpPr>
            <p:nvPr/>
          </p:nvSpPr>
          <p:spPr bwMode="auto">
            <a:xfrm>
              <a:off x="4240684" y="3931103"/>
              <a:ext cx="25400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33851141 w 18"/>
                <a:gd name="T5" fmla="*/ 0 h 18"/>
                <a:gd name="T6" fmla="*/ 33851141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5" name="Freeform 585"/>
            <p:cNvSpPr>
              <a:spLocks/>
            </p:cNvSpPr>
            <p:nvPr/>
          </p:nvSpPr>
          <p:spPr bwMode="auto">
            <a:xfrm>
              <a:off x="4224809" y="3931103"/>
              <a:ext cx="25400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33851141 w 18"/>
                <a:gd name="T5" fmla="*/ 0 h 18"/>
                <a:gd name="T6" fmla="*/ 33851141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6" name="Freeform 586"/>
            <p:cNvSpPr>
              <a:spLocks/>
            </p:cNvSpPr>
            <p:nvPr/>
          </p:nvSpPr>
          <p:spPr bwMode="auto">
            <a:xfrm>
              <a:off x="4208934" y="3931103"/>
              <a:ext cx="23812" cy="24125"/>
            </a:xfrm>
            <a:custGeom>
              <a:avLst/>
              <a:gdLst>
                <a:gd name="T0" fmla="*/ 0 w 17"/>
                <a:gd name="T1" fmla="*/ 33851141 h 18"/>
                <a:gd name="T2" fmla="*/ 0 w 17"/>
                <a:gd name="T3" fmla="*/ 0 h 18"/>
                <a:gd name="T4" fmla="*/ 31391216 w 17"/>
                <a:gd name="T5" fmla="*/ 0 h 18"/>
                <a:gd name="T6" fmla="*/ 31391216 w 17"/>
                <a:gd name="T7" fmla="*/ 33851141 h 18"/>
                <a:gd name="T8" fmla="*/ 0 w 17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8"/>
                <a:gd name="T17" fmla="*/ 17 w 17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8">
                  <a:moveTo>
                    <a:pt x="0" y="17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7" name="Freeform 587"/>
            <p:cNvSpPr>
              <a:spLocks/>
            </p:cNvSpPr>
            <p:nvPr/>
          </p:nvSpPr>
          <p:spPr bwMode="auto">
            <a:xfrm>
              <a:off x="4191471" y="3931103"/>
              <a:ext cx="23813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29753018 w 18"/>
                <a:gd name="T5" fmla="*/ 0 h 18"/>
                <a:gd name="T6" fmla="*/ 29753018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8" name="Freeform 588"/>
            <p:cNvSpPr>
              <a:spLocks/>
            </p:cNvSpPr>
            <p:nvPr/>
          </p:nvSpPr>
          <p:spPr bwMode="auto">
            <a:xfrm>
              <a:off x="4178771" y="3931103"/>
              <a:ext cx="23813" cy="24125"/>
            </a:xfrm>
            <a:custGeom>
              <a:avLst/>
              <a:gdLst>
                <a:gd name="T0" fmla="*/ 0 w 17"/>
                <a:gd name="T1" fmla="*/ 33851141 h 18"/>
                <a:gd name="T2" fmla="*/ 0 w 17"/>
                <a:gd name="T3" fmla="*/ 0 h 18"/>
                <a:gd name="T4" fmla="*/ 31393935 w 17"/>
                <a:gd name="T5" fmla="*/ 0 h 18"/>
                <a:gd name="T6" fmla="*/ 31393935 w 17"/>
                <a:gd name="T7" fmla="*/ 33851141 h 18"/>
                <a:gd name="T8" fmla="*/ 0 w 17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8"/>
                <a:gd name="T17" fmla="*/ 17 w 17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8">
                  <a:moveTo>
                    <a:pt x="0" y="17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9" name="Freeform 589"/>
            <p:cNvSpPr>
              <a:spLocks/>
            </p:cNvSpPr>
            <p:nvPr/>
          </p:nvSpPr>
          <p:spPr bwMode="auto">
            <a:xfrm>
              <a:off x="4415309" y="3875313"/>
              <a:ext cx="25400" cy="25633"/>
            </a:xfrm>
            <a:custGeom>
              <a:avLst/>
              <a:gdLst>
                <a:gd name="T0" fmla="*/ 0 w 18"/>
                <a:gd name="T1" fmla="*/ 38216503 h 18"/>
                <a:gd name="T2" fmla="*/ 0 w 18"/>
                <a:gd name="T3" fmla="*/ 0 h 18"/>
                <a:gd name="T4" fmla="*/ 33851141 w 18"/>
                <a:gd name="T5" fmla="*/ 0 h 18"/>
                <a:gd name="T6" fmla="*/ 33851141 w 18"/>
                <a:gd name="T7" fmla="*/ 38216503 h 18"/>
                <a:gd name="T8" fmla="*/ 0 w 18"/>
                <a:gd name="T9" fmla="*/ 38216503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0" name="Freeform 590"/>
            <p:cNvSpPr>
              <a:spLocks/>
            </p:cNvSpPr>
            <p:nvPr/>
          </p:nvSpPr>
          <p:spPr bwMode="auto">
            <a:xfrm>
              <a:off x="4397846" y="3875313"/>
              <a:ext cx="25400" cy="25633"/>
            </a:xfrm>
            <a:custGeom>
              <a:avLst/>
              <a:gdLst>
                <a:gd name="T0" fmla="*/ 0 w 18"/>
                <a:gd name="T1" fmla="*/ 38216503 h 18"/>
                <a:gd name="T2" fmla="*/ 0 w 18"/>
                <a:gd name="T3" fmla="*/ 0 h 18"/>
                <a:gd name="T4" fmla="*/ 33851141 w 18"/>
                <a:gd name="T5" fmla="*/ 0 h 18"/>
                <a:gd name="T6" fmla="*/ 33851141 w 18"/>
                <a:gd name="T7" fmla="*/ 38216503 h 18"/>
                <a:gd name="T8" fmla="*/ 0 w 18"/>
                <a:gd name="T9" fmla="*/ 38216503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1" name="Freeform 591"/>
            <p:cNvSpPr>
              <a:spLocks/>
            </p:cNvSpPr>
            <p:nvPr/>
          </p:nvSpPr>
          <p:spPr bwMode="auto">
            <a:xfrm>
              <a:off x="4381971" y="3875313"/>
              <a:ext cx="25400" cy="25633"/>
            </a:xfrm>
            <a:custGeom>
              <a:avLst/>
              <a:gdLst>
                <a:gd name="T0" fmla="*/ 0 w 18"/>
                <a:gd name="T1" fmla="*/ 38216503 h 18"/>
                <a:gd name="T2" fmla="*/ 0 w 18"/>
                <a:gd name="T3" fmla="*/ 0 h 18"/>
                <a:gd name="T4" fmla="*/ 33851141 w 18"/>
                <a:gd name="T5" fmla="*/ 0 h 18"/>
                <a:gd name="T6" fmla="*/ 33851141 w 18"/>
                <a:gd name="T7" fmla="*/ 38216503 h 18"/>
                <a:gd name="T8" fmla="*/ 0 w 18"/>
                <a:gd name="T9" fmla="*/ 38216503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2" name="Freeform 592"/>
            <p:cNvSpPr>
              <a:spLocks/>
            </p:cNvSpPr>
            <p:nvPr/>
          </p:nvSpPr>
          <p:spPr bwMode="auto">
            <a:xfrm>
              <a:off x="4370859" y="3875313"/>
              <a:ext cx="22225" cy="25633"/>
            </a:xfrm>
            <a:custGeom>
              <a:avLst/>
              <a:gdLst>
                <a:gd name="T0" fmla="*/ 25916818 w 18"/>
                <a:gd name="T1" fmla="*/ 38216503 h 18"/>
                <a:gd name="T2" fmla="*/ 0 w 18"/>
                <a:gd name="T3" fmla="*/ 38216503 h 18"/>
                <a:gd name="T4" fmla="*/ 0 w 18"/>
                <a:gd name="T5" fmla="*/ 0 h 18"/>
                <a:gd name="T6" fmla="*/ 25916818 w 18"/>
                <a:gd name="T7" fmla="*/ 0 h 18"/>
                <a:gd name="T8" fmla="*/ 25916818 w 18"/>
                <a:gd name="T9" fmla="*/ 38216503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17" y="17"/>
                  </a:moveTo>
                  <a:lnTo>
                    <a:pt x="0" y="17"/>
                  </a:ln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3" name="Freeform 593"/>
            <p:cNvSpPr>
              <a:spLocks/>
            </p:cNvSpPr>
            <p:nvPr/>
          </p:nvSpPr>
          <p:spPr bwMode="auto">
            <a:xfrm>
              <a:off x="4350221" y="3875313"/>
              <a:ext cx="23813" cy="25633"/>
            </a:xfrm>
            <a:custGeom>
              <a:avLst/>
              <a:gdLst>
                <a:gd name="T0" fmla="*/ 0 w 17"/>
                <a:gd name="T1" fmla="*/ 38216503 h 18"/>
                <a:gd name="T2" fmla="*/ 0 w 17"/>
                <a:gd name="T3" fmla="*/ 0 h 18"/>
                <a:gd name="T4" fmla="*/ 31393935 w 17"/>
                <a:gd name="T5" fmla="*/ 0 h 18"/>
                <a:gd name="T6" fmla="*/ 31393935 w 17"/>
                <a:gd name="T7" fmla="*/ 38216503 h 18"/>
                <a:gd name="T8" fmla="*/ 0 w 17"/>
                <a:gd name="T9" fmla="*/ 38216503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8"/>
                <a:gd name="T17" fmla="*/ 17 w 17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8">
                  <a:moveTo>
                    <a:pt x="0" y="17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4" name="Freeform 594"/>
            <p:cNvSpPr>
              <a:spLocks/>
            </p:cNvSpPr>
            <p:nvPr/>
          </p:nvSpPr>
          <p:spPr bwMode="auto">
            <a:xfrm>
              <a:off x="4332759" y="3875313"/>
              <a:ext cx="25400" cy="25633"/>
            </a:xfrm>
            <a:custGeom>
              <a:avLst/>
              <a:gdLst>
                <a:gd name="T0" fmla="*/ 33851141 w 18"/>
                <a:gd name="T1" fmla="*/ 38216503 h 18"/>
                <a:gd name="T2" fmla="*/ 0 w 18"/>
                <a:gd name="T3" fmla="*/ 38216503 h 18"/>
                <a:gd name="T4" fmla="*/ 0 w 18"/>
                <a:gd name="T5" fmla="*/ 0 h 18"/>
                <a:gd name="T6" fmla="*/ 33851141 w 18"/>
                <a:gd name="T7" fmla="*/ 0 h 18"/>
                <a:gd name="T8" fmla="*/ 33851141 w 18"/>
                <a:gd name="T9" fmla="*/ 38216503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17" y="17"/>
                  </a:moveTo>
                  <a:lnTo>
                    <a:pt x="0" y="17"/>
                  </a:ln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5" name="Freeform 595"/>
            <p:cNvSpPr>
              <a:spLocks/>
            </p:cNvSpPr>
            <p:nvPr/>
          </p:nvSpPr>
          <p:spPr bwMode="auto">
            <a:xfrm>
              <a:off x="4316884" y="3875313"/>
              <a:ext cx="23812" cy="25633"/>
            </a:xfrm>
            <a:custGeom>
              <a:avLst/>
              <a:gdLst>
                <a:gd name="T0" fmla="*/ 0 w 18"/>
                <a:gd name="T1" fmla="*/ 38216503 h 18"/>
                <a:gd name="T2" fmla="*/ 0 w 18"/>
                <a:gd name="T3" fmla="*/ 0 h 18"/>
                <a:gd name="T4" fmla="*/ 29750446 w 18"/>
                <a:gd name="T5" fmla="*/ 0 h 18"/>
                <a:gd name="T6" fmla="*/ 29750446 w 18"/>
                <a:gd name="T7" fmla="*/ 38216503 h 18"/>
                <a:gd name="T8" fmla="*/ 0 w 18"/>
                <a:gd name="T9" fmla="*/ 38216503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6" name="Freeform 596"/>
            <p:cNvSpPr>
              <a:spLocks/>
            </p:cNvSpPr>
            <p:nvPr/>
          </p:nvSpPr>
          <p:spPr bwMode="auto">
            <a:xfrm>
              <a:off x="4304184" y="3875313"/>
              <a:ext cx="23812" cy="25633"/>
            </a:xfrm>
            <a:custGeom>
              <a:avLst/>
              <a:gdLst>
                <a:gd name="T0" fmla="*/ 0 w 18"/>
                <a:gd name="T1" fmla="*/ 38216503 h 18"/>
                <a:gd name="T2" fmla="*/ 0 w 18"/>
                <a:gd name="T3" fmla="*/ 0 h 18"/>
                <a:gd name="T4" fmla="*/ 29750446 w 18"/>
                <a:gd name="T5" fmla="*/ 0 h 18"/>
                <a:gd name="T6" fmla="*/ 29750446 w 18"/>
                <a:gd name="T7" fmla="*/ 38216503 h 18"/>
                <a:gd name="T8" fmla="*/ 0 w 18"/>
                <a:gd name="T9" fmla="*/ 38216503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7" name="Freeform 597"/>
            <p:cNvSpPr>
              <a:spLocks/>
            </p:cNvSpPr>
            <p:nvPr/>
          </p:nvSpPr>
          <p:spPr bwMode="auto">
            <a:xfrm>
              <a:off x="5571009" y="2673586"/>
              <a:ext cx="234950" cy="36188"/>
            </a:xfrm>
            <a:custGeom>
              <a:avLst/>
              <a:gdLst>
                <a:gd name="T0" fmla="*/ 317239513 w 173"/>
                <a:gd name="T1" fmla="*/ 51772263 h 27"/>
                <a:gd name="T2" fmla="*/ 317239513 w 173"/>
                <a:gd name="T3" fmla="*/ 0 h 27"/>
                <a:gd name="T4" fmla="*/ 0 w 173"/>
                <a:gd name="T5" fmla="*/ 0 h 27"/>
                <a:gd name="T6" fmla="*/ 0 w 173"/>
                <a:gd name="T7" fmla="*/ 51772263 h 27"/>
                <a:gd name="T8" fmla="*/ 317239513 w 173"/>
                <a:gd name="T9" fmla="*/ 51772263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3"/>
                <a:gd name="T16" fmla="*/ 0 h 27"/>
                <a:gd name="T17" fmla="*/ 173 w 173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3" h="27">
                  <a:moveTo>
                    <a:pt x="172" y="26"/>
                  </a:moveTo>
                  <a:lnTo>
                    <a:pt x="172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172" y="26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8" name="Freeform 598"/>
            <p:cNvSpPr>
              <a:spLocks/>
            </p:cNvSpPr>
            <p:nvPr/>
          </p:nvSpPr>
          <p:spPr bwMode="auto">
            <a:xfrm>
              <a:off x="5591646" y="2647953"/>
              <a:ext cx="23813" cy="27141"/>
            </a:xfrm>
            <a:custGeom>
              <a:avLst/>
              <a:gdLst>
                <a:gd name="T0" fmla="*/ 0 w 17"/>
                <a:gd name="T1" fmla="*/ 38784844 h 20"/>
                <a:gd name="T2" fmla="*/ 0 w 17"/>
                <a:gd name="T3" fmla="*/ 0 h 20"/>
                <a:gd name="T4" fmla="*/ 31393935 w 17"/>
                <a:gd name="T5" fmla="*/ 0 h 20"/>
                <a:gd name="T6" fmla="*/ 31393935 w 17"/>
                <a:gd name="T7" fmla="*/ 38784844 h 20"/>
                <a:gd name="T8" fmla="*/ 0 w 17"/>
                <a:gd name="T9" fmla="*/ 38784844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20"/>
                <a:gd name="T17" fmla="*/ 17 w 17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20">
                  <a:moveTo>
                    <a:pt x="0" y="19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9"/>
                  </a:lnTo>
                  <a:lnTo>
                    <a:pt x="0" y="19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9" name="Freeform 599"/>
            <p:cNvSpPr>
              <a:spLocks/>
            </p:cNvSpPr>
            <p:nvPr/>
          </p:nvSpPr>
          <p:spPr bwMode="auto">
            <a:xfrm>
              <a:off x="5698009" y="2620812"/>
              <a:ext cx="139700" cy="88961"/>
            </a:xfrm>
            <a:custGeom>
              <a:avLst/>
              <a:gdLst>
                <a:gd name="T0" fmla="*/ 185850730 w 104"/>
                <a:gd name="T1" fmla="*/ 132889047 h 65"/>
                <a:gd name="T2" fmla="*/ 185850730 w 104"/>
                <a:gd name="T3" fmla="*/ 0 h 65"/>
                <a:gd name="T4" fmla="*/ 0 w 104"/>
                <a:gd name="T5" fmla="*/ 0 h 65"/>
                <a:gd name="T6" fmla="*/ 0 w 104"/>
                <a:gd name="T7" fmla="*/ 76826702 h 65"/>
                <a:gd name="T8" fmla="*/ 138937024 w 104"/>
                <a:gd name="T9" fmla="*/ 76826702 h 65"/>
                <a:gd name="T10" fmla="*/ 138937024 w 104"/>
                <a:gd name="T11" fmla="*/ 132889047 h 65"/>
                <a:gd name="T12" fmla="*/ 185850730 w 104"/>
                <a:gd name="T13" fmla="*/ 132889047 h 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4"/>
                <a:gd name="T22" fmla="*/ 0 h 65"/>
                <a:gd name="T23" fmla="*/ 104 w 104"/>
                <a:gd name="T24" fmla="*/ 65 h 6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4" h="65">
                  <a:moveTo>
                    <a:pt x="103" y="64"/>
                  </a:moveTo>
                  <a:lnTo>
                    <a:pt x="103" y="0"/>
                  </a:lnTo>
                  <a:lnTo>
                    <a:pt x="0" y="0"/>
                  </a:lnTo>
                  <a:lnTo>
                    <a:pt x="0" y="37"/>
                  </a:lnTo>
                  <a:lnTo>
                    <a:pt x="77" y="37"/>
                  </a:lnTo>
                  <a:lnTo>
                    <a:pt x="77" y="64"/>
                  </a:lnTo>
                  <a:lnTo>
                    <a:pt x="103" y="64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0" name="Freeform 600"/>
            <p:cNvSpPr>
              <a:spLocks/>
            </p:cNvSpPr>
            <p:nvPr/>
          </p:nvSpPr>
          <p:spPr bwMode="auto">
            <a:xfrm>
              <a:off x="5709121" y="2604227"/>
              <a:ext cx="79375" cy="25632"/>
            </a:xfrm>
            <a:custGeom>
              <a:avLst/>
              <a:gdLst>
                <a:gd name="T0" fmla="*/ 0 w 59"/>
                <a:gd name="T1" fmla="*/ 38213588 h 18"/>
                <a:gd name="T2" fmla="*/ 0 w 59"/>
                <a:gd name="T3" fmla="*/ 0 h 18"/>
                <a:gd name="T4" fmla="*/ 104976816 w 59"/>
                <a:gd name="T5" fmla="*/ 0 h 18"/>
                <a:gd name="T6" fmla="*/ 104976816 w 59"/>
                <a:gd name="T7" fmla="*/ 38213588 h 18"/>
                <a:gd name="T8" fmla="*/ 0 w 59"/>
                <a:gd name="T9" fmla="*/ 38213588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18"/>
                <a:gd name="T17" fmla="*/ 59 w 59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18">
                  <a:moveTo>
                    <a:pt x="0" y="17"/>
                  </a:moveTo>
                  <a:lnTo>
                    <a:pt x="0" y="0"/>
                  </a:lnTo>
                  <a:lnTo>
                    <a:pt x="58" y="0"/>
                  </a:lnTo>
                  <a:lnTo>
                    <a:pt x="58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1" name="Freeform 601"/>
            <p:cNvSpPr>
              <a:spLocks/>
            </p:cNvSpPr>
            <p:nvPr/>
          </p:nvSpPr>
          <p:spPr bwMode="auto">
            <a:xfrm>
              <a:off x="5812309" y="2543914"/>
              <a:ext cx="22225" cy="78406"/>
            </a:xfrm>
            <a:custGeom>
              <a:avLst/>
              <a:gdLst>
                <a:gd name="T0" fmla="*/ 25916818 w 18"/>
                <a:gd name="T1" fmla="*/ 115466115 h 58"/>
                <a:gd name="T2" fmla="*/ 25916818 w 18"/>
                <a:gd name="T3" fmla="*/ 0 h 58"/>
                <a:gd name="T4" fmla="*/ 0 w 18"/>
                <a:gd name="T5" fmla="*/ 0 h 58"/>
                <a:gd name="T6" fmla="*/ 0 w 18"/>
                <a:gd name="T7" fmla="*/ 115466115 h 58"/>
                <a:gd name="T8" fmla="*/ 25916818 w 18"/>
                <a:gd name="T9" fmla="*/ 115466115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58"/>
                <a:gd name="T17" fmla="*/ 18 w 18"/>
                <a:gd name="T18" fmla="*/ 58 h 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58">
                  <a:moveTo>
                    <a:pt x="17" y="57"/>
                  </a:moveTo>
                  <a:lnTo>
                    <a:pt x="17" y="0"/>
                  </a:lnTo>
                  <a:lnTo>
                    <a:pt x="0" y="0"/>
                  </a:lnTo>
                  <a:lnTo>
                    <a:pt x="0" y="57"/>
                  </a:lnTo>
                  <a:lnTo>
                    <a:pt x="17" y="5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2" name="Oval 602"/>
            <p:cNvSpPr>
              <a:spLocks noChangeArrowheads="1"/>
            </p:cNvSpPr>
            <p:nvPr/>
          </p:nvSpPr>
          <p:spPr bwMode="auto">
            <a:xfrm>
              <a:off x="5631334" y="2673586"/>
              <a:ext cx="12700" cy="12063"/>
            </a:xfrm>
            <a:prstGeom prst="ellipse">
              <a:avLst/>
            </a:prstGeom>
            <a:solidFill>
              <a:srgbClr val="8F8F8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93" name="Oval 603"/>
            <p:cNvSpPr>
              <a:spLocks noChangeArrowheads="1"/>
            </p:cNvSpPr>
            <p:nvPr/>
          </p:nvSpPr>
          <p:spPr bwMode="auto">
            <a:xfrm>
              <a:off x="5645621" y="2673586"/>
              <a:ext cx="12700" cy="12063"/>
            </a:xfrm>
            <a:prstGeom prst="ellipse">
              <a:avLst/>
            </a:prstGeom>
            <a:solidFill>
              <a:srgbClr val="8F8F8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94" name="Freeform 604"/>
            <p:cNvSpPr>
              <a:spLocks/>
            </p:cNvSpPr>
            <p:nvPr/>
          </p:nvSpPr>
          <p:spPr bwMode="auto">
            <a:xfrm>
              <a:off x="5788496" y="2681125"/>
              <a:ext cx="23813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29753018 w 18"/>
                <a:gd name="T5" fmla="*/ 0 h 18"/>
                <a:gd name="T6" fmla="*/ 29753018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5" name="Freeform 605"/>
            <p:cNvSpPr>
              <a:spLocks/>
            </p:cNvSpPr>
            <p:nvPr/>
          </p:nvSpPr>
          <p:spPr bwMode="auto">
            <a:xfrm>
              <a:off x="5771034" y="2681125"/>
              <a:ext cx="23812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29750446 w 18"/>
                <a:gd name="T5" fmla="*/ 0 h 18"/>
                <a:gd name="T6" fmla="*/ 29750446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6" name="Freeform 606"/>
            <p:cNvSpPr>
              <a:spLocks/>
            </p:cNvSpPr>
            <p:nvPr/>
          </p:nvSpPr>
          <p:spPr bwMode="auto">
            <a:xfrm>
              <a:off x="5753571" y="2681125"/>
              <a:ext cx="25400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33851141 w 18"/>
                <a:gd name="T5" fmla="*/ 0 h 18"/>
                <a:gd name="T6" fmla="*/ 33851141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7" name="Freeform 607"/>
            <p:cNvSpPr>
              <a:spLocks/>
            </p:cNvSpPr>
            <p:nvPr/>
          </p:nvSpPr>
          <p:spPr bwMode="auto">
            <a:xfrm>
              <a:off x="5739284" y="2681125"/>
              <a:ext cx="22225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25916818 w 18"/>
                <a:gd name="T5" fmla="*/ 0 h 18"/>
                <a:gd name="T6" fmla="*/ 25916818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8" name="Freeform 608"/>
            <p:cNvSpPr>
              <a:spLocks/>
            </p:cNvSpPr>
            <p:nvPr/>
          </p:nvSpPr>
          <p:spPr bwMode="auto">
            <a:xfrm>
              <a:off x="5723409" y="2681125"/>
              <a:ext cx="22225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25916818 w 18"/>
                <a:gd name="T5" fmla="*/ 0 h 18"/>
                <a:gd name="T6" fmla="*/ 25916818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9" name="Freeform 609"/>
            <p:cNvSpPr>
              <a:spLocks/>
            </p:cNvSpPr>
            <p:nvPr/>
          </p:nvSpPr>
          <p:spPr bwMode="auto">
            <a:xfrm>
              <a:off x="5712296" y="2681125"/>
              <a:ext cx="25400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33851141 w 18"/>
                <a:gd name="T5" fmla="*/ 0 h 18"/>
                <a:gd name="T6" fmla="*/ 33851141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00" name="Freeform 610"/>
            <p:cNvSpPr>
              <a:spLocks/>
            </p:cNvSpPr>
            <p:nvPr/>
          </p:nvSpPr>
          <p:spPr bwMode="auto">
            <a:xfrm>
              <a:off x="5694834" y="2681125"/>
              <a:ext cx="22225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25916818 w 18"/>
                <a:gd name="T5" fmla="*/ 0 h 18"/>
                <a:gd name="T6" fmla="*/ 25916818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01" name="Freeform 611"/>
            <p:cNvSpPr>
              <a:spLocks/>
            </p:cNvSpPr>
            <p:nvPr/>
          </p:nvSpPr>
          <p:spPr bwMode="auto">
            <a:xfrm>
              <a:off x="5675784" y="2681125"/>
              <a:ext cx="23812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29750446 w 18"/>
                <a:gd name="T5" fmla="*/ 0 h 18"/>
                <a:gd name="T6" fmla="*/ 29750446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02" name="Freeform 612"/>
            <p:cNvSpPr>
              <a:spLocks/>
            </p:cNvSpPr>
            <p:nvPr/>
          </p:nvSpPr>
          <p:spPr bwMode="auto">
            <a:xfrm>
              <a:off x="5659909" y="2681125"/>
              <a:ext cx="23812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29750446 w 18"/>
                <a:gd name="T5" fmla="*/ 0 h 18"/>
                <a:gd name="T6" fmla="*/ 29750446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03" name="Freeform 613"/>
            <p:cNvSpPr>
              <a:spLocks/>
            </p:cNvSpPr>
            <p:nvPr/>
          </p:nvSpPr>
          <p:spPr bwMode="auto">
            <a:xfrm>
              <a:off x="5645621" y="2681125"/>
              <a:ext cx="23813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29753018 w 18"/>
                <a:gd name="T5" fmla="*/ 0 h 18"/>
                <a:gd name="T6" fmla="*/ 29753018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04" name="Freeform 614"/>
            <p:cNvSpPr>
              <a:spLocks/>
            </p:cNvSpPr>
            <p:nvPr/>
          </p:nvSpPr>
          <p:spPr bwMode="auto">
            <a:xfrm>
              <a:off x="5629746" y="2681125"/>
              <a:ext cx="22225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25916818 w 18"/>
                <a:gd name="T5" fmla="*/ 0 h 18"/>
                <a:gd name="T6" fmla="*/ 25916818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05" name="Freeform 615"/>
            <p:cNvSpPr>
              <a:spLocks/>
            </p:cNvSpPr>
            <p:nvPr/>
          </p:nvSpPr>
          <p:spPr bwMode="auto">
            <a:xfrm>
              <a:off x="5612284" y="2681125"/>
              <a:ext cx="22225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25916818 w 18"/>
                <a:gd name="T5" fmla="*/ 0 h 18"/>
                <a:gd name="T6" fmla="*/ 25916818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06" name="Freeform 616"/>
            <p:cNvSpPr>
              <a:spLocks/>
            </p:cNvSpPr>
            <p:nvPr/>
          </p:nvSpPr>
          <p:spPr bwMode="auto">
            <a:xfrm>
              <a:off x="5597996" y="2681125"/>
              <a:ext cx="25400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33851141 w 18"/>
                <a:gd name="T5" fmla="*/ 0 h 18"/>
                <a:gd name="T6" fmla="*/ 33851141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07" name="Freeform 617"/>
            <p:cNvSpPr>
              <a:spLocks/>
            </p:cNvSpPr>
            <p:nvPr/>
          </p:nvSpPr>
          <p:spPr bwMode="auto">
            <a:xfrm>
              <a:off x="5582121" y="2681125"/>
              <a:ext cx="22225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25916818 w 18"/>
                <a:gd name="T5" fmla="*/ 0 h 18"/>
                <a:gd name="T6" fmla="*/ 25916818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08" name="Freeform 618"/>
            <p:cNvSpPr>
              <a:spLocks/>
            </p:cNvSpPr>
            <p:nvPr/>
          </p:nvSpPr>
          <p:spPr bwMode="auto">
            <a:xfrm>
              <a:off x="5820246" y="2629859"/>
              <a:ext cx="22225" cy="25633"/>
            </a:xfrm>
            <a:custGeom>
              <a:avLst/>
              <a:gdLst>
                <a:gd name="T0" fmla="*/ 0 w 17"/>
                <a:gd name="T1" fmla="*/ 38216503 h 18"/>
                <a:gd name="T2" fmla="*/ 0 w 17"/>
                <a:gd name="T3" fmla="*/ 0 h 18"/>
                <a:gd name="T4" fmla="*/ 27347207 w 17"/>
                <a:gd name="T5" fmla="*/ 0 h 18"/>
                <a:gd name="T6" fmla="*/ 27347207 w 17"/>
                <a:gd name="T7" fmla="*/ 38216503 h 18"/>
                <a:gd name="T8" fmla="*/ 0 w 17"/>
                <a:gd name="T9" fmla="*/ 38216503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8"/>
                <a:gd name="T17" fmla="*/ 17 w 17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8">
                  <a:moveTo>
                    <a:pt x="0" y="17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09" name="Freeform 619"/>
            <p:cNvSpPr>
              <a:spLocks/>
            </p:cNvSpPr>
            <p:nvPr/>
          </p:nvSpPr>
          <p:spPr bwMode="auto">
            <a:xfrm>
              <a:off x="5804371" y="2629859"/>
              <a:ext cx="22225" cy="25633"/>
            </a:xfrm>
            <a:custGeom>
              <a:avLst/>
              <a:gdLst>
                <a:gd name="T0" fmla="*/ 0 w 18"/>
                <a:gd name="T1" fmla="*/ 38216503 h 18"/>
                <a:gd name="T2" fmla="*/ 0 w 18"/>
                <a:gd name="T3" fmla="*/ 0 h 18"/>
                <a:gd name="T4" fmla="*/ 25916818 w 18"/>
                <a:gd name="T5" fmla="*/ 0 h 18"/>
                <a:gd name="T6" fmla="*/ 25916818 w 18"/>
                <a:gd name="T7" fmla="*/ 38216503 h 18"/>
                <a:gd name="T8" fmla="*/ 0 w 18"/>
                <a:gd name="T9" fmla="*/ 38216503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0" name="Freeform 620"/>
            <p:cNvSpPr>
              <a:spLocks/>
            </p:cNvSpPr>
            <p:nvPr/>
          </p:nvSpPr>
          <p:spPr bwMode="auto">
            <a:xfrm>
              <a:off x="5788496" y="2629859"/>
              <a:ext cx="23813" cy="25633"/>
            </a:xfrm>
            <a:custGeom>
              <a:avLst/>
              <a:gdLst>
                <a:gd name="T0" fmla="*/ 0 w 18"/>
                <a:gd name="T1" fmla="*/ 38216503 h 18"/>
                <a:gd name="T2" fmla="*/ 0 w 18"/>
                <a:gd name="T3" fmla="*/ 0 h 18"/>
                <a:gd name="T4" fmla="*/ 29753018 w 18"/>
                <a:gd name="T5" fmla="*/ 0 h 18"/>
                <a:gd name="T6" fmla="*/ 29753018 w 18"/>
                <a:gd name="T7" fmla="*/ 38216503 h 18"/>
                <a:gd name="T8" fmla="*/ 0 w 18"/>
                <a:gd name="T9" fmla="*/ 38216503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1" name="Freeform 621"/>
            <p:cNvSpPr>
              <a:spLocks/>
            </p:cNvSpPr>
            <p:nvPr/>
          </p:nvSpPr>
          <p:spPr bwMode="auto">
            <a:xfrm>
              <a:off x="5771034" y="2629859"/>
              <a:ext cx="23812" cy="25633"/>
            </a:xfrm>
            <a:custGeom>
              <a:avLst/>
              <a:gdLst>
                <a:gd name="T0" fmla="*/ 29750446 w 18"/>
                <a:gd name="T1" fmla="*/ 38216503 h 18"/>
                <a:gd name="T2" fmla="*/ 0 w 18"/>
                <a:gd name="T3" fmla="*/ 38216503 h 18"/>
                <a:gd name="T4" fmla="*/ 0 w 18"/>
                <a:gd name="T5" fmla="*/ 0 h 18"/>
                <a:gd name="T6" fmla="*/ 29750446 w 18"/>
                <a:gd name="T7" fmla="*/ 0 h 18"/>
                <a:gd name="T8" fmla="*/ 29750446 w 18"/>
                <a:gd name="T9" fmla="*/ 38216503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17" y="17"/>
                  </a:moveTo>
                  <a:lnTo>
                    <a:pt x="0" y="17"/>
                  </a:ln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2" name="Freeform 622"/>
            <p:cNvSpPr>
              <a:spLocks/>
            </p:cNvSpPr>
            <p:nvPr/>
          </p:nvSpPr>
          <p:spPr bwMode="auto">
            <a:xfrm>
              <a:off x="5753571" y="2629859"/>
              <a:ext cx="25400" cy="25633"/>
            </a:xfrm>
            <a:custGeom>
              <a:avLst/>
              <a:gdLst>
                <a:gd name="T0" fmla="*/ 0 w 18"/>
                <a:gd name="T1" fmla="*/ 38216503 h 18"/>
                <a:gd name="T2" fmla="*/ 0 w 18"/>
                <a:gd name="T3" fmla="*/ 0 h 18"/>
                <a:gd name="T4" fmla="*/ 33851141 w 18"/>
                <a:gd name="T5" fmla="*/ 0 h 18"/>
                <a:gd name="T6" fmla="*/ 33851141 w 18"/>
                <a:gd name="T7" fmla="*/ 38216503 h 18"/>
                <a:gd name="T8" fmla="*/ 0 w 18"/>
                <a:gd name="T9" fmla="*/ 38216503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3" name="Freeform 623"/>
            <p:cNvSpPr>
              <a:spLocks/>
            </p:cNvSpPr>
            <p:nvPr/>
          </p:nvSpPr>
          <p:spPr bwMode="auto">
            <a:xfrm>
              <a:off x="5739284" y="2629859"/>
              <a:ext cx="22225" cy="25633"/>
            </a:xfrm>
            <a:custGeom>
              <a:avLst/>
              <a:gdLst>
                <a:gd name="T0" fmla="*/ 25916818 w 18"/>
                <a:gd name="T1" fmla="*/ 38216503 h 18"/>
                <a:gd name="T2" fmla="*/ 0 w 18"/>
                <a:gd name="T3" fmla="*/ 38216503 h 18"/>
                <a:gd name="T4" fmla="*/ 0 w 18"/>
                <a:gd name="T5" fmla="*/ 0 h 18"/>
                <a:gd name="T6" fmla="*/ 25916818 w 18"/>
                <a:gd name="T7" fmla="*/ 0 h 18"/>
                <a:gd name="T8" fmla="*/ 25916818 w 18"/>
                <a:gd name="T9" fmla="*/ 38216503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17" y="17"/>
                  </a:moveTo>
                  <a:lnTo>
                    <a:pt x="0" y="17"/>
                  </a:ln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4" name="Freeform 624"/>
            <p:cNvSpPr>
              <a:spLocks/>
            </p:cNvSpPr>
            <p:nvPr/>
          </p:nvSpPr>
          <p:spPr bwMode="auto">
            <a:xfrm>
              <a:off x="5723409" y="2629859"/>
              <a:ext cx="22225" cy="25633"/>
            </a:xfrm>
            <a:custGeom>
              <a:avLst/>
              <a:gdLst>
                <a:gd name="T0" fmla="*/ 0 w 18"/>
                <a:gd name="T1" fmla="*/ 38216503 h 18"/>
                <a:gd name="T2" fmla="*/ 0 w 18"/>
                <a:gd name="T3" fmla="*/ 0 h 18"/>
                <a:gd name="T4" fmla="*/ 25916818 w 18"/>
                <a:gd name="T5" fmla="*/ 0 h 18"/>
                <a:gd name="T6" fmla="*/ 25916818 w 18"/>
                <a:gd name="T7" fmla="*/ 38216503 h 18"/>
                <a:gd name="T8" fmla="*/ 0 w 18"/>
                <a:gd name="T9" fmla="*/ 38216503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5" name="Freeform 625"/>
            <p:cNvSpPr>
              <a:spLocks/>
            </p:cNvSpPr>
            <p:nvPr/>
          </p:nvSpPr>
          <p:spPr bwMode="auto">
            <a:xfrm>
              <a:off x="5712296" y="2629859"/>
              <a:ext cx="25400" cy="25633"/>
            </a:xfrm>
            <a:custGeom>
              <a:avLst/>
              <a:gdLst>
                <a:gd name="T0" fmla="*/ 0 w 18"/>
                <a:gd name="T1" fmla="*/ 38216503 h 18"/>
                <a:gd name="T2" fmla="*/ 0 w 18"/>
                <a:gd name="T3" fmla="*/ 0 h 18"/>
                <a:gd name="T4" fmla="*/ 33851141 w 18"/>
                <a:gd name="T5" fmla="*/ 0 h 18"/>
                <a:gd name="T6" fmla="*/ 33851141 w 18"/>
                <a:gd name="T7" fmla="*/ 38216503 h 18"/>
                <a:gd name="T8" fmla="*/ 0 w 18"/>
                <a:gd name="T9" fmla="*/ 38216503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6" name="Freeform 626"/>
            <p:cNvSpPr>
              <a:spLocks/>
            </p:cNvSpPr>
            <p:nvPr/>
          </p:nvSpPr>
          <p:spPr bwMode="auto">
            <a:xfrm>
              <a:off x="3573934" y="1898570"/>
              <a:ext cx="234950" cy="39203"/>
            </a:xfrm>
            <a:custGeom>
              <a:avLst/>
              <a:gdLst>
                <a:gd name="T0" fmla="*/ 315427100 w 174"/>
                <a:gd name="T1" fmla="*/ 58670945 h 28"/>
                <a:gd name="T2" fmla="*/ 315427100 w 174"/>
                <a:gd name="T3" fmla="*/ 0 h 28"/>
                <a:gd name="T4" fmla="*/ 0 w 174"/>
                <a:gd name="T5" fmla="*/ 0 h 28"/>
                <a:gd name="T6" fmla="*/ 0 w 174"/>
                <a:gd name="T7" fmla="*/ 58670945 h 28"/>
                <a:gd name="T8" fmla="*/ 315427100 w 174"/>
                <a:gd name="T9" fmla="*/ 58670945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4"/>
                <a:gd name="T16" fmla="*/ 0 h 28"/>
                <a:gd name="T17" fmla="*/ 174 w 174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4" h="28">
                  <a:moveTo>
                    <a:pt x="173" y="27"/>
                  </a:moveTo>
                  <a:lnTo>
                    <a:pt x="173" y="0"/>
                  </a:lnTo>
                  <a:lnTo>
                    <a:pt x="0" y="0"/>
                  </a:lnTo>
                  <a:lnTo>
                    <a:pt x="0" y="27"/>
                  </a:lnTo>
                  <a:lnTo>
                    <a:pt x="173" y="2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7" name="Freeform 627"/>
            <p:cNvSpPr>
              <a:spLocks/>
            </p:cNvSpPr>
            <p:nvPr/>
          </p:nvSpPr>
          <p:spPr bwMode="auto">
            <a:xfrm>
              <a:off x="3596159" y="1877460"/>
              <a:ext cx="23812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29750446 w 18"/>
                <a:gd name="T5" fmla="*/ 0 h 18"/>
                <a:gd name="T6" fmla="*/ 29750446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8" name="Freeform 628"/>
            <p:cNvSpPr>
              <a:spLocks/>
            </p:cNvSpPr>
            <p:nvPr/>
          </p:nvSpPr>
          <p:spPr bwMode="auto">
            <a:xfrm>
              <a:off x="3700934" y="1851827"/>
              <a:ext cx="139700" cy="85946"/>
            </a:xfrm>
            <a:custGeom>
              <a:avLst/>
              <a:gdLst>
                <a:gd name="T0" fmla="*/ 185850730 w 104"/>
                <a:gd name="T1" fmla="*/ 124032583 h 65"/>
                <a:gd name="T2" fmla="*/ 185850730 w 104"/>
                <a:gd name="T3" fmla="*/ 0 h 65"/>
                <a:gd name="T4" fmla="*/ 0 w 104"/>
                <a:gd name="T5" fmla="*/ 0 h 65"/>
                <a:gd name="T6" fmla="*/ 0 w 104"/>
                <a:gd name="T7" fmla="*/ 67829795 h 65"/>
                <a:gd name="T8" fmla="*/ 142545044 w 104"/>
                <a:gd name="T9" fmla="*/ 67829795 h 65"/>
                <a:gd name="T10" fmla="*/ 142545044 w 104"/>
                <a:gd name="T11" fmla="*/ 124032583 h 65"/>
                <a:gd name="T12" fmla="*/ 185850730 w 104"/>
                <a:gd name="T13" fmla="*/ 124032583 h 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4"/>
                <a:gd name="T22" fmla="*/ 0 h 65"/>
                <a:gd name="T23" fmla="*/ 104 w 104"/>
                <a:gd name="T24" fmla="*/ 65 h 6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4" h="65">
                  <a:moveTo>
                    <a:pt x="103" y="64"/>
                  </a:moveTo>
                  <a:lnTo>
                    <a:pt x="103" y="0"/>
                  </a:lnTo>
                  <a:lnTo>
                    <a:pt x="0" y="0"/>
                  </a:lnTo>
                  <a:lnTo>
                    <a:pt x="0" y="35"/>
                  </a:lnTo>
                  <a:lnTo>
                    <a:pt x="79" y="35"/>
                  </a:lnTo>
                  <a:lnTo>
                    <a:pt x="79" y="64"/>
                  </a:lnTo>
                  <a:lnTo>
                    <a:pt x="103" y="64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9" name="Freeform 629"/>
            <p:cNvSpPr>
              <a:spLocks/>
            </p:cNvSpPr>
            <p:nvPr/>
          </p:nvSpPr>
          <p:spPr bwMode="auto">
            <a:xfrm>
              <a:off x="3707284" y="1833733"/>
              <a:ext cx="84137" cy="24125"/>
            </a:xfrm>
            <a:custGeom>
              <a:avLst/>
              <a:gdLst>
                <a:gd name="T0" fmla="*/ 0 w 61"/>
                <a:gd name="T1" fmla="*/ 33851141 h 18"/>
                <a:gd name="T2" fmla="*/ 0 w 61"/>
                <a:gd name="T3" fmla="*/ 0 h 18"/>
                <a:gd name="T4" fmla="*/ 114147717 w 61"/>
                <a:gd name="T5" fmla="*/ 0 h 18"/>
                <a:gd name="T6" fmla="*/ 114147717 w 61"/>
                <a:gd name="T7" fmla="*/ 33851141 h 18"/>
                <a:gd name="T8" fmla="*/ 0 w 61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"/>
                <a:gd name="T16" fmla="*/ 0 h 18"/>
                <a:gd name="T17" fmla="*/ 61 w 61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" h="18">
                  <a:moveTo>
                    <a:pt x="0" y="17"/>
                  </a:moveTo>
                  <a:lnTo>
                    <a:pt x="0" y="0"/>
                  </a:lnTo>
                  <a:lnTo>
                    <a:pt x="60" y="0"/>
                  </a:lnTo>
                  <a:lnTo>
                    <a:pt x="60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20" name="Freeform 630"/>
            <p:cNvSpPr>
              <a:spLocks/>
            </p:cNvSpPr>
            <p:nvPr/>
          </p:nvSpPr>
          <p:spPr bwMode="auto">
            <a:xfrm>
              <a:off x="3815234" y="1773421"/>
              <a:ext cx="23812" cy="78406"/>
            </a:xfrm>
            <a:custGeom>
              <a:avLst/>
              <a:gdLst>
                <a:gd name="T0" fmla="*/ 29750446 w 18"/>
                <a:gd name="T1" fmla="*/ 117455630 h 57"/>
                <a:gd name="T2" fmla="*/ 29750446 w 18"/>
                <a:gd name="T3" fmla="*/ 0 h 57"/>
                <a:gd name="T4" fmla="*/ 0 w 18"/>
                <a:gd name="T5" fmla="*/ 0 h 57"/>
                <a:gd name="T6" fmla="*/ 0 w 18"/>
                <a:gd name="T7" fmla="*/ 117455630 h 57"/>
                <a:gd name="T8" fmla="*/ 29750446 w 18"/>
                <a:gd name="T9" fmla="*/ 11745563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57"/>
                <a:gd name="T17" fmla="*/ 18 w 18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57">
                  <a:moveTo>
                    <a:pt x="17" y="56"/>
                  </a:moveTo>
                  <a:lnTo>
                    <a:pt x="17" y="0"/>
                  </a:lnTo>
                  <a:lnTo>
                    <a:pt x="0" y="0"/>
                  </a:lnTo>
                  <a:lnTo>
                    <a:pt x="0" y="56"/>
                  </a:lnTo>
                  <a:lnTo>
                    <a:pt x="17" y="56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21" name="Oval 631"/>
            <p:cNvSpPr>
              <a:spLocks noChangeArrowheads="1"/>
            </p:cNvSpPr>
            <p:nvPr/>
          </p:nvSpPr>
          <p:spPr bwMode="auto">
            <a:xfrm>
              <a:off x="3634259" y="1901585"/>
              <a:ext cx="7937" cy="10554"/>
            </a:xfrm>
            <a:prstGeom prst="ellipse">
              <a:avLst/>
            </a:prstGeom>
            <a:solidFill>
              <a:srgbClr val="8F8F8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622" name="Oval 632"/>
            <p:cNvSpPr>
              <a:spLocks noChangeArrowheads="1"/>
            </p:cNvSpPr>
            <p:nvPr/>
          </p:nvSpPr>
          <p:spPr bwMode="auto">
            <a:xfrm>
              <a:off x="3645371" y="1901585"/>
              <a:ext cx="11113" cy="10554"/>
            </a:xfrm>
            <a:prstGeom prst="ellipse">
              <a:avLst/>
            </a:prstGeom>
            <a:solidFill>
              <a:srgbClr val="8F8F8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623" name="Freeform 633"/>
            <p:cNvSpPr>
              <a:spLocks/>
            </p:cNvSpPr>
            <p:nvPr/>
          </p:nvSpPr>
          <p:spPr bwMode="auto">
            <a:xfrm>
              <a:off x="3789834" y="1910632"/>
              <a:ext cx="23812" cy="25632"/>
            </a:xfrm>
            <a:custGeom>
              <a:avLst/>
              <a:gdLst>
                <a:gd name="T0" fmla="*/ 0 w 18"/>
                <a:gd name="T1" fmla="*/ 38213588 h 18"/>
                <a:gd name="T2" fmla="*/ 0 w 18"/>
                <a:gd name="T3" fmla="*/ 0 h 18"/>
                <a:gd name="T4" fmla="*/ 29750446 w 18"/>
                <a:gd name="T5" fmla="*/ 0 h 18"/>
                <a:gd name="T6" fmla="*/ 29750446 w 18"/>
                <a:gd name="T7" fmla="*/ 38213588 h 18"/>
                <a:gd name="T8" fmla="*/ 0 w 18"/>
                <a:gd name="T9" fmla="*/ 38213588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24" name="Freeform 634"/>
            <p:cNvSpPr>
              <a:spLocks/>
            </p:cNvSpPr>
            <p:nvPr/>
          </p:nvSpPr>
          <p:spPr bwMode="auto">
            <a:xfrm>
              <a:off x="3770784" y="1910632"/>
              <a:ext cx="23812" cy="25632"/>
            </a:xfrm>
            <a:custGeom>
              <a:avLst/>
              <a:gdLst>
                <a:gd name="T0" fmla="*/ 0 w 18"/>
                <a:gd name="T1" fmla="*/ 38213588 h 18"/>
                <a:gd name="T2" fmla="*/ 0 w 18"/>
                <a:gd name="T3" fmla="*/ 0 h 18"/>
                <a:gd name="T4" fmla="*/ 29750446 w 18"/>
                <a:gd name="T5" fmla="*/ 0 h 18"/>
                <a:gd name="T6" fmla="*/ 29750446 w 18"/>
                <a:gd name="T7" fmla="*/ 38213588 h 18"/>
                <a:gd name="T8" fmla="*/ 0 w 18"/>
                <a:gd name="T9" fmla="*/ 38213588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25" name="Freeform 635"/>
            <p:cNvSpPr>
              <a:spLocks/>
            </p:cNvSpPr>
            <p:nvPr/>
          </p:nvSpPr>
          <p:spPr bwMode="auto">
            <a:xfrm>
              <a:off x="3754909" y="1910632"/>
              <a:ext cx="26987" cy="25632"/>
            </a:xfrm>
            <a:custGeom>
              <a:avLst/>
              <a:gdLst>
                <a:gd name="T0" fmla="*/ 0 w 18"/>
                <a:gd name="T1" fmla="*/ 38213588 h 18"/>
                <a:gd name="T2" fmla="*/ 0 w 18"/>
                <a:gd name="T3" fmla="*/ 0 h 18"/>
                <a:gd name="T4" fmla="*/ 38213588 w 18"/>
                <a:gd name="T5" fmla="*/ 0 h 18"/>
                <a:gd name="T6" fmla="*/ 38213588 w 18"/>
                <a:gd name="T7" fmla="*/ 38213588 h 18"/>
                <a:gd name="T8" fmla="*/ 0 w 18"/>
                <a:gd name="T9" fmla="*/ 38213588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26" name="Freeform 636"/>
            <p:cNvSpPr>
              <a:spLocks/>
            </p:cNvSpPr>
            <p:nvPr/>
          </p:nvSpPr>
          <p:spPr bwMode="auto">
            <a:xfrm>
              <a:off x="3743796" y="1910632"/>
              <a:ext cx="22225" cy="25632"/>
            </a:xfrm>
            <a:custGeom>
              <a:avLst/>
              <a:gdLst>
                <a:gd name="T0" fmla="*/ 0 w 18"/>
                <a:gd name="T1" fmla="*/ 38213588 h 18"/>
                <a:gd name="T2" fmla="*/ 0 w 18"/>
                <a:gd name="T3" fmla="*/ 0 h 18"/>
                <a:gd name="T4" fmla="*/ 25916818 w 18"/>
                <a:gd name="T5" fmla="*/ 0 h 18"/>
                <a:gd name="T6" fmla="*/ 25916818 w 18"/>
                <a:gd name="T7" fmla="*/ 38213588 h 18"/>
                <a:gd name="T8" fmla="*/ 0 w 18"/>
                <a:gd name="T9" fmla="*/ 38213588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27" name="Freeform 637"/>
            <p:cNvSpPr>
              <a:spLocks/>
            </p:cNvSpPr>
            <p:nvPr/>
          </p:nvSpPr>
          <p:spPr bwMode="auto">
            <a:xfrm>
              <a:off x="3723159" y="1910632"/>
              <a:ext cx="23812" cy="25632"/>
            </a:xfrm>
            <a:custGeom>
              <a:avLst/>
              <a:gdLst>
                <a:gd name="T0" fmla="*/ 0 w 17"/>
                <a:gd name="T1" fmla="*/ 38213588 h 18"/>
                <a:gd name="T2" fmla="*/ 0 w 17"/>
                <a:gd name="T3" fmla="*/ 0 h 18"/>
                <a:gd name="T4" fmla="*/ 31391216 w 17"/>
                <a:gd name="T5" fmla="*/ 0 h 18"/>
                <a:gd name="T6" fmla="*/ 31391216 w 17"/>
                <a:gd name="T7" fmla="*/ 38213588 h 18"/>
                <a:gd name="T8" fmla="*/ 0 w 17"/>
                <a:gd name="T9" fmla="*/ 38213588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8"/>
                <a:gd name="T17" fmla="*/ 17 w 17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8">
                  <a:moveTo>
                    <a:pt x="0" y="17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28" name="Freeform 638"/>
            <p:cNvSpPr>
              <a:spLocks/>
            </p:cNvSpPr>
            <p:nvPr/>
          </p:nvSpPr>
          <p:spPr bwMode="auto">
            <a:xfrm>
              <a:off x="3712046" y="1910632"/>
              <a:ext cx="22225" cy="25632"/>
            </a:xfrm>
            <a:custGeom>
              <a:avLst/>
              <a:gdLst>
                <a:gd name="T0" fmla="*/ 0 w 18"/>
                <a:gd name="T1" fmla="*/ 38213588 h 18"/>
                <a:gd name="T2" fmla="*/ 0 w 18"/>
                <a:gd name="T3" fmla="*/ 0 h 18"/>
                <a:gd name="T4" fmla="*/ 25916818 w 18"/>
                <a:gd name="T5" fmla="*/ 0 h 18"/>
                <a:gd name="T6" fmla="*/ 25916818 w 18"/>
                <a:gd name="T7" fmla="*/ 38213588 h 18"/>
                <a:gd name="T8" fmla="*/ 0 w 18"/>
                <a:gd name="T9" fmla="*/ 38213588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29" name="Freeform 639"/>
            <p:cNvSpPr>
              <a:spLocks/>
            </p:cNvSpPr>
            <p:nvPr/>
          </p:nvSpPr>
          <p:spPr bwMode="auto">
            <a:xfrm>
              <a:off x="3692996" y="1910632"/>
              <a:ext cx="23813" cy="25632"/>
            </a:xfrm>
            <a:custGeom>
              <a:avLst/>
              <a:gdLst>
                <a:gd name="T0" fmla="*/ 0 w 18"/>
                <a:gd name="T1" fmla="*/ 38213588 h 18"/>
                <a:gd name="T2" fmla="*/ 0 w 18"/>
                <a:gd name="T3" fmla="*/ 0 h 18"/>
                <a:gd name="T4" fmla="*/ 29753018 w 18"/>
                <a:gd name="T5" fmla="*/ 0 h 18"/>
                <a:gd name="T6" fmla="*/ 29753018 w 18"/>
                <a:gd name="T7" fmla="*/ 38213588 h 18"/>
                <a:gd name="T8" fmla="*/ 0 w 18"/>
                <a:gd name="T9" fmla="*/ 38213588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0" name="Freeform 640"/>
            <p:cNvSpPr>
              <a:spLocks/>
            </p:cNvSpPr>
            <p:nvPr/>
          </p:nvSpPr>
          <p:spPr bwMode="auto">
            <a:xfrm>
              <a:off x="3677121" y="1910632"/>
              <a:ext cx="26988" cy="25632"/>
            </a:xfrm>
            <a:custGeom>
              <a:avLst/>
              <a:gdLst>
                <a:gd name="T0" fmla="*/ 0 w 18"/>
                <a:gd name="T1" fmla="*/ 38213588 h 18"/>
                <a:gd name="T2" fmla="*/ 0 w 18"/>
                <a:gd name="T3" fmla="*/ 0 h 18"/>
                <a:gd name="T4" fmla="*/ 38216503 w 18"/>
                <a:gd name="T5" fmla="*/ 0 h 18"/>
                <a:gd name="T6" fmla="*/ 38216503 w 18"/>
                <a:gd name="T7" fmla="*/ 38213588 h 18"/>
                <a:gd name="T8" fmla="*/ 0 w 18"/>
                <a:gd name="T9" fmla="*/ 38213588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1" name="Freeform 641"/>
            <p:cNvSpPr>
              <a:spLocks/>
            </p:cNvSpPr>
            <p:nvPr/>
          </p:nvSpPr>
          <p:spPr bwMode="auto">
            <a:xfrm>
              <a:off x="3659659" y="1910632"/>
              <a:ext cx="25400" cy="25632"/>
            </a:xfrm>
            <a:custGeom>
              <a:avLst/>
              <a:gdLst>
                <a:gd name="T0" fmla="*/ 0 w 18"/>
                <a:gd name="T1" fmla="*/ 38213588 h 18"/>
                <a:gd name="T2" fmla="*/ 0 w 18"/>
                <a:gd name="T3" fmla="*/ 0 h 18"/>
                <a:gd name="T4" fmla="*/ 33851141 w 18"/>
                <a:gd name="T5" fmla="*/ 0 h 18"/>
                <a:gd name="T6" fmla="*/ 33851141 w 18"/>
                <a:gd name="T7" fmla="*/ 38213588 h 18"/>
                <a:gd name="T8" fmla="*/ 0 w 18"/>
                <a:gd name="T9" fmla="*/ 38213588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2" name="Freeform 642"/>
            <p:cNvSpPr>
              <a:spLocks/>
            </p:cNvSpPr>
            <p:nvPr/>
          </p:nvSpPr>
          <p:spPr bwMode="auto">
            <a:xfrm>
              <a:off x="3648546" y="1910632"/>
              <a:ext cx="23813" cy="25632"/>
            </a:xfrm>
            <a:custGeom>
              <a:avLst/>
              <a:gdLst>
                <a:gd name="T0" fmla="*/ 0 w 18"/>
                <a:gd name="T1" fmla="*/ 38213588 h 18"/>
                <a:gd name="T2" fmla="*/ 0 w 18"/>
                <a:gd name="T3" fmla="*/ 0 h 18"/>
                <a:gd name="T4" fmla="*/ 29753018 w 18"/>
                <a:gd name="T5" fmla="*/ 0 h 18"/>
                <a:gd name="T6" fmla="*/ 29753018 w 18"/>
                <a:gd name="T7" fmla="*/ 38213588 h 18"/>
                <a:gd name="T8" fmla="*/ 0 w 18"/>
                <a:gd name="T9" fmla="*/ 38213588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3" name="Freeform 643"/>
            <p:cNvSpPr>
              <a:spLocks/>
            </p:cNvSpPr>
            <p:nvPr/>
          </p:nvSpPr>
          <p:spPr bwMode="auto">
            <a:xfrm>
              <a:off x="3634259" y="1910632"/>
              <a:ext cx="20637" cy="25632"/>
            </a:xfrm>
            <a:custGeom>
              <a:avLst/>
              <a:gdLst>
                <a:gd name="T0" fmla="*/ 0 w 18"/>
                <a:gd name="T1" fmla="*/ 38213588 h 18"/>
                <a:gd name="T2" fmla="*/ 0 w 18"/>
                <a:gd name="T3" fmla="*/ 0 h 18"/>
                <a:gd name="T4" fmla="*/ 22346431 w 18"/>
                <a:gd name="T5" fmla="*/ 0 h 18"/>
                <a:gd name="T6" fmla="*/ 22346431 w 18"/>
                <a:gd name="T7" fmla="*/ 38213588 h 18"/>
                <a:gd name="T8" fmla="*/ 0 w 18"/>
                <a:gd name="T9" fmla="*/ 38213588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4" name="Freeform 644"/>
            <p:cNvSpPr>
              <a:spLocks/>
            </p:cNvSpPr>
            <p:nvPr/>
          </p:nvSpPr>
          <p:spPr bwMode="auto">
            <a:xfrm>
              <a:off x="3616796" y="1910632"/>
              <a:ext cx="20638" cy="25632"/>
            </a:xfrm>
            <a:custGeom>
              <a:avLst/>
              <a:gdLst>
                <a:gd name="T0" fmla="*/ 0 w 17"/>
                <a:gd name="T1" fmla="*/ 38213588 h 18"/>
                <a:gd name="T2" fmla="*/ 0 w 17"/>
                <a:gd name="T3" fmla="*/ 0 h 18"/>
                <a:gd name="T4" fmla="*/ 23580735 w 17"/>
                <a:gd name="T5" fmla="*/ 0 h 18"/>
                <a:gd name="T6" fmla="*/ 23580735 w 17"/>
                <a:gd name="T7" fmla="*/ 38213588 h 18"/>
                <a:gd name="T8" fmla="*/ 0 w 17"/>
                <a:gd name="T9" fmla="*/ 38213588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8"/>
                <a:gd name="T17" fmla="*/ 17 w 17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8">
                  <a:moveTo>
                    <a:pt x="0" y="17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5" name="Freeform 645"/>
            <p:cNvSpPr>
              <a:spLocks/>
            </p:cNvSpPr>
            <p:nvPr/>
          </p:nvSpPr>
          <p:spPr bwMode="auto">
            <a:xfrm>
              <a:off x="3602509" y="1910632"/>
              <a:ext cx="22225" cy="25632"/>
            </a:xfrm>
            <a:custGeom>
              <a:avLst/>
              <a:gdLst>
                <a:gd name="T0" fmla="*/ 0 w 18"/>
                <a:gd name="T1" fmla="*/ 38213588 h 18"/>
                <a:gd name="T2" fmla="*/ 0 w 18"/>
                <a:gd name="T3" fmla="*/ 0 h 18"/>
                <a:gd name="T4" fmla="*/ 25916818 w 18"/>
                <a:gd name="T5" fmla="*/ 0 h 18"/>
                <a:gd name="T6" fmla="*/ 25916818 w 18"/>
                <a:gd name="T7" fmla="*/ 38213588 h 18"/>
                <a:gd name="T8" fmla="*/ 0 w 18"/>
                <a:gd name="T9" fmla="*/ 38213588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6" name="Freeform 646"/>
            <p:cNvSpPr>
              <a:spLocks/>
            </p:cNvSpPr>
            <p:nvPr/>
          </p:nvSpPr>
          <p:spPr bwMode="auto">
            <a:xfrm>
              <a:off x="3586634" y="1910632"/>
              <a:ext cx="20637" cy="25632"/>
            </a:xfrm>
            <a:custGeom>
              <a:avLst/>
              <a:gdLst>
                <a:gd name="T0" fmla="*/ 0 w 17"/>
                <a:gd name="T1" fmla="*/ 38213588 h 18"/>
                <a:gd name="T2" fmla="*/ 0 w 17"/>
                <a:gd name="T3" fmla="*/ 0 h 18"/>
                <a:gd name="T4" fmla="*/ 23578378 w 17"/>
                <a:gd name="T5" fmla="*/ 0 h 18"/>
                <a:gd name="T6" fmla="*/ 23578378 w 17"/>
                <a:gd name="T7" fmla="*/ 38213588 h 18"/>
                <a:gd name="T8" fmla="*/ 0 w 17"/>
                <a:gd name="T9" fmla="*/ 38213588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8"/>
                <a:gd name="T17" fmla="*/ 17 w 17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8">
                  <a:moveTo>
                    <a:pt x="0" y="17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7" name="Freeform 647"/>
            <p:cNvSpPr>
              <a:spLocks/>
            </p:cNvSpPr>
            <p:nvPr/>
          </p:nvSpPr>
          <p:spPr bwMode="auto">
            <a:xfrm>
              <a:off x="3818409" y="1859367"/>
              <a:ext cx="23812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29750446 w 18"/>
                <a:gd name="T5" fmla="*/ 0 h 18"/>
                <a:gd name="T6" fmla="*/ 29750446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8" name="Freeform 648"/>
            <p:cNvSpPr>
              <a:spLocks/>
            </p:cNvSpPr>
            <p:nvPr/>
          </p:nvSpPr>
          <p:spPr bwMode="auto">
            <a:xfrm>
              <a:off x="3807296" y="1859367"/>
              <a:ext cx="22225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25916818 w 18"/>
                <a:gd name="T5" fmla="*/ 0 h 18"/>
                <a:gd name="T6" fmla="*/ 25916818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9" name="Freeform 649"/>
            <p:cNvSpPr>
              <a:spLocks/>
            </p:cNvSpPr>
            <p:nvPr/>
          </p:nvSpPr>
          <p:spPr bwMode="auto">
            <a:xfrm>
              <a:off x="3791421" y="1859367"/>
              <a:ext cx="23813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29753018 w 18"/>
                <a:gd name="T5" fmla="*/ 0 h 18"/>
                <a:gd name="T6" fmla="*/ 29753018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0" name="Freeform 650"/>
            <p:cNvSpPr>
              <a:spLocks/>
            </p:cNvSpPr>
            <p:nvPr/>
          </p:nvSpPr>
          <p:spPr bwMode="auto">
            <a:xfrm>
              <a:off x="3770784" y="1859367"/>
              <a:ext cx="26987" cy="24125"/>
            </a:xfrm>
            <a:custGeom>
              <a:avLst/>
              <a:gdLst>
                <a:gd name="T0" fmla="*/ 38213588 w 18"/>
                <a:gd name="T1" fmla="*/ 33851141 h 18"/>
                <a:gd name="T2" fmla="*/ 0 w 18"/>
                <a:gd name="T3" fmla="*/ 33851141 h 18"/>
                <a:gd name="T4" fmla="*/ 0 w 18"/>
                <a:gd name="T5" fmla="*/ 0 h 18"/>
                <a:gd name="T6" fmla="*/ 38213588 w 18"/>
                <a:gd name="T7" fmla="*/ 0 h 18"/>
                <a:gd name="T8" fmla="*/ 38213588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17" y="17"/>
                  </a:moveTo>
                  <a:lnTo>
                    <a:pt x="0" y="17"/>
                  </a:ln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1" name="Freeform 651"/>
            <p:cNvSpPr>
              <a:spLocks/>
            </p:cNvSpPr>
            <p:nvPr/>
          </p:nvSpPr>
          <p:spPr bwMode="auto">
            <a:xfrm>
              <a:off x="3754909" y="1859367"/>
              <a:ext cx="26987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38213588 w 18"/>
                <a:gd name="T5" fmla="*/ 0 h 18"/>
                <a:gd name="T6" fmla="*/ 38213588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2" name="Freeform 652"/>
            <p:cNvSpPr>
              <a:spLocks/>
            </p:cNvSpPr>
            <p:nvPr/>
          </p:nvSpPr>
          <p:spPr bwMode="auto">
            <a:xfrm>
              <a:off x="3743796" y="1859367"/>
              <a:ext cx="22225" cy="24125"/>
            </a:xfrm>
            <a:custGeom>
              <a:avLst/>
              <a:gdLst>
                <a:gd name="T0" fmla="*/ 25916818 w 18"/>
                <a:gd name="T1" fmla="*/ 33851141 h 18"/>
                <a:gd name="T2" fmla="*/ 0 w 18"/>
                <a:gd name="T3" fmla="*/ 33851141 h 18"/>
                <a:gd name="T4" fmla="*/ 0 w 18"/>
                <a:gd name="T5" fmla="*/ 0 h 18"/>
                <a:gd name="T6" fmla="*/ 25916818 w 18"/>
                <a:gd name="T7" fmla="*/ 0 h 18"/>
                <a:gd name="T8" fmla="*/ 25916818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17" y="17"/>
                  </a:moveTo>
                  <a:lnTo>
                    <a:pt x="0" y="17"/>
                  </a:ln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3" name="Freeform 653"/>
            <p:cNvSpPr>
              <a:spLocks/>
            </p:cNvSpPr>
            <p:nvPr/>
          </p:nvSpPr>
          <p:spPr bwMode="auto">
            <a:xfrm>
              <a:off x="3723159" y="1859367"/>
              <a:ext cx="23812" cy="24125"/>
            </a:xfrm>
            <a:custGeom>
              <a:avLst/>
              <a:gdLst>
                <a:gd name="T0" fmla="*/ 0 w 17"/>
                <a:gd name="T1" fmla="*/ 33851141 h 18"/>
                <a:gd name="T2" fmla="*/ 0 w 17"/>
                <a:gd name="T3" fmla="*/ 0 h 18"/>
                <a:gd name="T4" fmla="*/ 31391216 w 17"/>
                <a:gd name="T5" fmla="*/ 0 h 18"/>
                <a:gd name="T6" fmla="*/ 31391216 w 17"/>
                <a:gd name="T7" fmla="*/ 33851141 h 18"/>
                <a:gd name="T8" fmla="*/ 0 w 17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8"/>
                <a:gd name="T17" fmla="*/ 17 w 17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8">
                  <a:moveTo>
                    <a:pt x="0" y="17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4" name="Freeform 654"/>
            <p:cNvSpPr>
              <a:spLocks/>
            </p:cNvSpPr>
            <p:nvPr/>
          </p:nvSpPr>
          <p:spPr bwMode="auto">
            <a:xfrm>
              <a:off x="3712046" y="1859367"/>
              <a:ext cx="22225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25916818 w 18"/>
                <a:gd name="T5" fmla="*/ 0 h 18"/>
                <a:gd name="T6" fmla="*/ 25916818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5" name="Freeform 655"/>
            <p:cNvSpPr>
              <a:spLocks/>
            </p:cNvSpPr>
            <p:nvPr/>
          </p:nvSpPr>
          <p:spPr bwMode="auto">
            <a:xfrm>
              <a:off x="6493346" y="2604227"/>
              <a:ext cx="234950" cy="36188"/>
            </a:xfrm>
            <a:custGeom>
              <a:avLst/>
              <a:gdLst>
                <a:gd name="T0" fmla="*/ 315427100 w 174"/>
                <a:gd name="T1" fmla="*/ 49991290 h 28"/>
                <a:gd name="T2" fmla="*/ 315427100 w 174"/>
                <a:gd name="T3" fmla="*/ 0 h 28"/>
                <a:gd name="T4" fmla="*/ 0 w 174"/>
                <a:gd name="T5" fmla="*/ 0 h 28"/>
                <a:gd name="T6" fmla="*/ 0 w 174"/>
                <a:gd name="T7" fmla="*/ 49991290 h 28"/>
                <a:gd name="T8" fmla="*/ 315427100 w 174"/>
                <a:gd name="T9" fmla="*/ 4999129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4"/>
                <a:gd name="T16" fmla="*/ 0 h 28"/>
                <a:gd name="T17" fmla="*/ 174 w 174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4" h="28">
                  <a:moveTo>
                    <a:pt x="173" y="27"/>
                  </a:moveTo>
                  <a:lnTo>
                    <a:pt x="173" y="0"/>
                  </a:lnTo>
                  <a:lnTo>
                    <a:pt x="0" y="0"/>
                  </a:lnTo>
                  <a:lnTo>
                    <a:pt x="0" y="27"/>
                  </a:lnTo>
                  <a:lnTo>
                    <a:pt x="173" y="2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6" name="Freeform 656"/>
            <p:cNvSpPr>
              <a:spLocks/>
            </p:cNvSpPr>
            <p:nvPr/>
          </p:nvSpPr>
          <p:spPr bwMode="auto">
            <a:xfrm>
              <a:off x="6512396" y="2578593"/>
              <a:ext cx="22225" cy="25633"/>
            </a:xfrm>
            <a:custGeom>
              <a:avLst/>
              <a:gdLst>
                <a:gd name="T0" fmla="*/ 0 w 18"/>
                <a:gd name="T1" fmla="*/ 36317322 h 19"/>
                <a:gd name="T2" fmla="*/ 0 w 18"/>
                <a:gd name="T3" fmla="*/ 0 h 19"/>
                <a:gd name="T4" fmla="*/ 25916818 w 18"/>
                <a:gd name="T5" fmla="*/ 0 h 19"/>
                <a:gd name="T6" fmla="*/ 25916818 w 18"/>
                <a:gd name="T7" fmla="*/ 36317322 h 19"/>
                <a:gd name="T8" fmla="*/ 0 w 18"/>
                <a:gd name="T9" fmla="*/ 36317322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9"/>
                <a:gd name="T17" fmla="*/ 18 w 18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9">
                  <a:moveTo>
                    <a:pt x="0" y="18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8"/>
                  </a:lnTo>
                  <a:lnTo>
                    <a:pt x="0" y="18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7" name="Freeform 657"/>
            <p:cNvSpPr>
              <a:spLocks/>
            </p:cNvSpPr>
            <p:nvPr/>
          </p:nvSpPr>
          <p:spPr bwMode="auto">
            <a:xfrm>
              <a:off x="6620346" y="2552961"/>
              <a:ext cx="134938" cy="87453"/>
            </a:xfrm>
            <a:custGeom>
              <a:avLst/>
              <a:gdLst>
                <a:gd name="T0" fmla="*/ 176762195 w 102"/>
                <a:gd name="T1" fmla="*/ 128420528 h 65"/>
                <a:gd name="T2" fmla="*/ 176762195 w 102"/>
                <a:gd name="T3" fmla="*/ 0 h 65"/>
                <a:gd name="T4" fmla="*/ 0 w 102"/>
                <a:gd name="T5" fmla="*/ 0 h 65"/>
                <a:gd name="T6" fmla="*/ 0 w 102"/>
                <a:gd name="T7" fmla="*/ 74243601 h 65"/>
                <a:gd name="T8" fmla="*/ 138259856 w 102"/>
                <a:gd name="T9" fmla="*/ 74243601 h 65"/>
                <a:gd name="T10" fmla="*/ 138259856 w 102"/>
                <a:gd name="T11" fmla="*/ 128420528 h 65"/>
                <a:gd name="T12" fmla="*/ 176762195 w 102"/>
                <a:gd name="T13" fmla="*/ 128420528 h 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2"/>
                <a:gd name="T22" fmla="*/ 0 h 65"/>
                <a:gd name="T23" fmla="*/ 102 w 102"/>
                <a:gd name="T24" fmla="*/ 65 h 6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2" h="65">
                  <a:moveTo>
                    <a:pt x="101" y="64"/>
                  </a:moveTo>
                  <a:lnTo>
                    <a:pt x="101" y="0"/>
                  </a:lnTo>
                  <a:lnTo>
                    <a:pt x="0" y="0"/>
                  </a:lnTo>
                  <a:lnTo>
                    <a:pt x="0" y="37"/>
                  </a:lnTo>
                  <a:lnTo>
                    <a:pt x="79" y="37"/>
                  </a:lnTo>
                  <a:lnTo>
                    <a:pt x="79" y="64"/>
                  </a:lnTo>
                  <a:lnTo>
                    <a:pt x="101" y="64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8" name="Freeform 658"/>
            <p:cNvSpPr>
              <a:spLocks/>
            </p:cNvSpPr>
            <p:nvPr/>
          </p:nvSpPr>
          <p:spPr bwMode="auto">
            <a:xfrm>
              <a:off x="6623521" y="2534867"/>
              <a:ext cx="85725" cy="24125"/>
            </a:xfrm>
            <a:custGeom>
              <a:avLst/>
              <a:gdLst>
                <a:gd name="T0" fmla="*/ 0 w 62"/>
                <a:gd name="T1" fmla="*/ 33851141 h 18"/>
                <a:gd name="T2" fmla="*/ 0 w 62"/>
                <a:gd name="T3" fmla="*/ 0 h 18"/>
                <a:gd name="T4" fmla="*/ 116616433 w 62"/>
                <a:gd name="T5" fmla="*/ 0 h 18"/>
                <a:gd name="T6" fmla="*/ 116616433 w 62"/>
                <a:gd name="T7" fmla="*/ 33851141 h 18"/>
                <a:gd name="T8" fmla="*/ 0 w 62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"/>
                <a:gd name="T16" fmla="*/ 0 h 18"/>
                <a:gd name="T17" fmla="*/ 62 w 62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" h="18">
                  <a:moveTo>
                    <a:pt x="0" y="17"/>
                  </a:moveTo>
                  <a:lnTo>
                    <a:pt x="0" y="0"/>
                  </a:lnTo>
                  <a:lnTo>
                    <a:pt x="61" y="0"/>
                  </a:lnTo>
                  <a:lnTo>
                    <a:pt x="61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9" name="Freeform 659"/>
            <p:cNvSpPr>
              <a:spLocks/>
            </p:cNvSpPr>
            <p:nvPr/>
          </p:nvSpPr>
          <p:spPr bwMode="auto">
            <a:xfrm>
              <a:off x="6731471" y="2479078"/>
              <a:ext cx="22225" cy="76899"/>
            </a:xfrm>
            <a:custGeom>
              <a:avLst/>
              <a:gdLst>
                <a:gd name="T0" fmla="*/ 25916818 w 18"/>
                <a:gd name="T1" fmla="*/ 114963137 h 56"/>
                <a:gd name="T2" fmla="*/ 25916818 w 18"/>
                <a:gd name="T3" fmla="*/ 0 h 56"/>
                <a:gd name="T4" fmla="*/ 0 w 18"/>
                <a:gd name="T5" fmla="*/ 0 h 56"/>
                <a:gd name="T6" fmla="*/ 0 w 18"/>
                <a:gd name="T7" fmla="*/ 114963137 h 56"/>
                <a:gd name="T8" fmla="*/ 25916818 w 18"/>
                <a:gd name="T9" fmla="*/ 114963137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56"/>
                <a:gd name="T17" fmla="*/ 18 w 18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56">
                  <a:moveTo>
                    <a:pt x="17" y="55"/>
                  </a:moveTo>
                  <a:lnTo>
                    <a:pt x="17" y="0"/>
                  </a:lnTo>
                  <a:lnTo>
                    <a:pt x="0" y="0"/>
                  </a:lnTo>
                  <a:lnTo>
                    <a:pt x="0" y="55"/>
                  </a:lnTo>
                  <a:lnTo>
                    <a:pt x="17" y="55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0" name="Oval 660"/>
            <p:cNvSpPr>
              <a:spLocks noChangeArrowheads="1"/>
            </p:cNvSpPr>
            <p:nvPr/>
          </p:nvSpPr>
          <p:spPr bwMode="auto">
            <a:xfrm>
              <a:off x="6547321" y="2605734"/>
              <a:ext cx="12700" cy="13571"/>
            </a:xfrm>
            <a:prstGeom prst="ellipse">
              <a:avLst/>
            </a:prstGeom>
            <a:solidFill>
              <a:srgbClr val="8F8F8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651" name="Oval 661"/>
            <p:cNvSpPr>
              <a:spLocks noChangeArrowheads="1"/>
            </p:cNvSpPr>
            <p:nvPr/>
          </p:nvSpPr>
          <p:spPr bwMode="auto">
            <a:xfrm>
              <a:off x="6566371" y="2605734"/>
              <a:ext cx="12700" cy="13571"/>
            </a:xfrm>
            <a:prstGeom prst="ellipse">
              <a:avLst/>
            </a:prstGeom>
            <a:solidFill>
              <a:srgbClr val="8F8F8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652" name="Freeform 662"/>
            <p:cNvSpPr>
              <a:spLocks/>
            </p:cNvSpPr>
            <p:nvPr/>
          </p:nvSpPr>
          <p:spPr bwMode="auto">
            <a:xfrm>
              <a:off x="6707659" y="2614781"/>
              <a:ext cx="25400" cy="25633"/>
            </a:xfrm>
            <a:custGeom>
              <a:avLst/>
              <a:gdLst>
                <a:gd name="T0" fmla="*/ 0 w 18"/>
                <a:gd name="T1" fmla="*/ 38216503 h 18"/>
                <a:gd name="T2" fmla="*/ 0 w 18"/>
                <a:gd name="T3" fmla="*/ 0 h 18"/>
                <a:gd name="T4" fmla="*/ 33851141 w 18"/>
                <a:gd name="T5" fmla="*/ 0 h 18"/>
                <a:gd name="T6" fmla="*/ 33851141 w 18"/>
                <a:gd name="T7" fmla="*/ 38216503 h 18"/>
                <a:gd name="T8" fmla="*/ 0 w 18"/>
                <a:gd name="T9" fmla="*/ 38216503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3" name="Freeform 663"/>
            <p:cNvSpPr>
              <a:spLocks/>
            </p:cNvSpPr>
            <p:nvPr/>
          </p:nvSpPr>
          <p:spPr bwMode="auto">
            <a:xfrm>
              <a:off x="6691784" y="2614781"/>
              <a:ext cx="25400" cy="25633"/>
            </a:xfrm>
            <a:custGeom>
              <a:avLst/>
              <a:gdLst>
                <a:gd name="T0" fmla="*/ 0 w 18"/>
                <a:gd name="T1" fmla="*/ 38216503 h 18"/>
                <a:gd name="T2" fmla="*/ 0 w 18"/>
                <a:gd name="T3" fmla="*/ 0 h 18"/>
                <a:gd name="T4" fmla="*/ 33851141 w 18"/>
                <a:gd name="T5" fmla="*/ 0 h 18"/>
                <a:gd name="T6" fmla="*/ 33851141 w 18"/>
                <a:gd name="T7" fmla="*/ 38216503 h 18"/>
                <a:gd name="T8" fmla="*/ 0 w 18"/>
                <a:gd name="T9" fmla="*/ 38216503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4" name="Freeform 664"/>
            <p:cNvSpPr>
              <a:spLocks/>
            </p:cNvSpPr>
            <p:nvPr/>
          </p:nvSpPr>
          <p:spPr bwMode="auto">
            <a:xfrm>
              <a:off x="6675909" y="2614781"/>
              <a:ext cx="25400" cy="25633"/>
            </a:xfrm>
            <a:custGeom>
              <a:avLst/>
              <a:gdLst>
                <a:gd name="T0" fmla="*/ 0 w 18"/>
                <a:gd name="T1" fmla="*/ 38216503 h 18"/>
                <a:gd name="T2" fmla="*/ 0 w 18"/>
                <a:gd name="T3" fmla="*/ 0 h 18"/>
                <a:gd name="T4" fmla="*/ 33851141 w 18"/>
                <a:gd name="T5" fmla="*/ 0 h 18"/>
                <a:gd name="T6" fmla="*/ 33851141 w 18"/>
                <a:gd name="T7" fmla="*/ 38216503 h 18"/>
                <a:gd name="T8" fmla="*/ 0 w 18"/>
                <a:gd name="T9" fmla="*/ 38216503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5" name="Freeform 665"/>
            <p:cNvSpPr>
              <a:spLocks/>
            </p:cNvSpPr>
            <p:nvPr/>
          </p:nvSpPr>
          <p:spPr bwMode="auto">
            <a:xfrm>
              <a:off x="6656859" y="2614781"/>
              <a:ext cx="25400" cy="25633"/>
            </a:xfrm>
            <a:custGeom>
              <a:avLst/>
              <a:gdLst>
                <a:gd name="T0" fmla="*/ 0 w 18"/>
                <a:gd name="T1" fmla="*/ 38216503 h 18"/>
                <a:gd name="T2" fmla="*/ 0 w 18"/>
                <a:gd name="T3" fmla="*/ 0 h 18"/>
                <a:gd name="T4" fmla="*/ 33851141 w 18"/>
                <a:gd name="T5" fmla="*/ 0 h 18"/>
                <a:gd name="T6" fmla="*/ 33851141 w 18"/>
                <a:gd name="T7" fmla="*/ 38216503 h 18"/>
                <a:gd name="T8" fmla="*/ 0 w 18"/>
                <a:gd name="T9" fmla="*/ 38216503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6" name="Freeform 666"/>
            <p:cNvSpPr>
              <a:spLocks/>
            </p:cNvSpPr>
            <p:nvPr/>
          </p:nvSpPr>
          <p:spPr bwMode="auto">
            <a:xfrm>
              <a:off x="6642571" y="2614781"/>
              <a:ext cx="23813" cy="25633"/>
            </a:xfrm>
            <a:custGeom>
              <a:avLst/>
              <a:gdLst>
                <a:gd name="T0" fmla="*/ 0 w 17"/>
                <a:gd name="T1" fmla="*/ 38216503 h 18"/>
                <a:gd name="T2" fmla="*/ 0 w 17"/>
                <a:gd name="T3" fmla="*/ 0 h 18"/>
                <a:gd name="T4" fmla="*/ 31393935 w 17"/>
                <a:gd name="T5" fmla="*/ 0 h 18"/>
                <a:gd name="T6" fmla="*/ 31393935 w 17"/>
                <a:gd name="T7" fmla="*/ 38216503 h 18"/>
                <a:gd name="T8" fmla="*/ 0 w 17"/>
                <a:gd name="T9" fmla="*/ 38216503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8"/>
                <a:gd name="T17" fmla="*/ 17 w 17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8">
                  <a:moveTo>
                    <a:pt x="0" y="17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7" name="Freeform 667"/>
            <p:cNvSpPr>
              <a:spLocks/>
            </p:cNvSpPr>
            <p:nvPr/>
          </p:nvSpPr>
          <p:spPr bwMode="auto">
            <a:xfrm>
              <a:off x="6629871" y="2614781"/>
              <a:ext cx="25400" cy="25633"/>
            </a:xfrm>
            <a:custGeom>
              <a:avLst/>
              <a:gdLst>
                <a:gd name="T0" fmla="*/ 0 w 18"/>
                <a:gd name="T1" fmla="*/ 38216503 h 18"/>
                <a:gd name="T2" fmla="*/ 0 w 18"/>
                <a:gd name="T3" fmla="*/ 0 h 18"/>
                <a:gd name="T4" fmla="*/ 33851141 w 18"/>
                <a:gd name="T5" fmla="*/ 0 h 18"/>
                <a:gd name="T6" fmla="*/ 33851141 w 18"/>
                <a:gd name="T7" fmla="*/ 38216503 h 18"/>
                <a:gd name="T8" fmla="*/ 0 w 18"/>
                <a:gd name="T9" fmla="*/ 38216503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8" name="Freeform 668"/>
            <p:cNvSpPr>
              <a:spLocks/>
            </p:cNvSpPr>
            <p:nvPr/>
          </p:nvSpPr>
          <p:spPr bwMode="auto">
            <a:xfrm>
              <a:off x="6612409" y="2614781"/>
              <a:ext cx="22225" cy="25633"/>
            </a:xfrm>
            <a:custGeom>
              <a:avLst/>
              <a:gdLst>
                <a:gd name="T0" fmla="*/ 0 w 17"/>
                <a:gd name="T1" fmla="*/ 38216503 h 18"/>
                <a:gd name="T2" fmla="*/ 0 w 17"/>
                <a:gd name="T3" fmla="*/ 0 h 18"/>
                <a:gd name="T4" fmla="*/ 27347207 w 17"/>
                <a:gd name="T5" fmla="*/ 0 h 18"/>
                <a:gd name="T6" fmla="*/ 27347207 w 17"/>
                <a:gd name="T7" fmla="*/ 38216503 h 18"/>
                <a:gd name="T8" fmla="*/ 0 w 17"/>
                <a:gd name="T9" fmla="*/ 38216503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8"/>
                <a:gd name="T17" fmla="*/ 17 w 17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8">
                  <a:moveTo>
                    <a:pt x="0" y="17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9" name="Freeform 669"/>
            <p:cNvSpPr>
              <a:spLocks/>
            </p:cNvSpPr>
            <p:nvPr/>
          </p:nvSpPr>
          <p:spPr bwMode="auto">
            <a:xfrm>
              <a:off x="6598121" y="2614781"/>
              <a:ext cx="25400" cy="25633"/>
            </a:xfrm>
            <a:custGeom>
              <a:avLst/>
              <a:gdLst>
                <a:gd name="T0" fmla="*/ 0 w 18"/>
                <a:gd name="T1" fmla="*/ 38216503 h 18"/>
                <a:gd name="T2" fmla="*/ 0 w 18"/>
                <a:gd name="T3" fmla="*/ 0 h 18"/>
                <a:gd name="T4" fmla="*/ 33851141 w 18"/>
                <a:gd name="T5" fmla="*/ 0 h 18"/>
                <a:gd name="T6" fmla="*/ 33851141 w 18"/>
                <a:gd name="T7" fmla="*/ 38216503 h 18"/>
                <a:gd name="T8" fmla="*/ 0 w 18"/>
                <a:gd name="T9" fmla="*/ 38216503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0" name="Freeform 670"/>
            <p:cNvSpPr>
              <a:spLocks/>
            </p:cNvSpPr>
            <p:nvPr/>
          </p:nvSpPr>
          <p:spPr bwMode="auto">
            <a:xfrm>
              <a:off x="6579071" y="2614781"/>
              <a:ext cx="25400" cy="25633"/>
            </a:xfrm>
            <a:custGeom>
              <a:avLst/>
              <a:gdLst>
                <a:gd name="T0" fmla="*/ 0 w 18"/>
                <a:gd name="T1" fmla="*/ 38216503 h 18"/>
                <a:gd name="T2" fmla="*/ 0 w 18"/>
                <a:gd name="T3" fmla="*/ 0 h 18"/>
                <a:gd name="T4" fmla="*/ 33851141 w 18"/>
                <a:gd name="T5" fmla="*/ 0 h 18"/>
                <a:gd name="T6" fmla="*/ 33851141 w 18"/>
                <a:gd name="T7" fmla="*/ 38216503 h 18"/>
                <a:gd name="T8" fmla="*/ 0 w 18"/>
                <a:gd name="T9" fmla="*/ 38216503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1" name="Freeform 671"/>
            <p:cNvSpPr>
              <a:spLocks/>
            </p:cNvSpPr>
            <p:nvPr/>
          </p:nvSpPr>
          <p:spPr bwMode="auto">
            <a:xfrm>
              <a:off x="6564784" y="2614781"/>
              <a:ext cx="25400" cy="25633"/>
            </a:xfrm>
            <a:custGeom>
              <a:avLst/>
              <a:gdLst>
                <a:gd name="T0" fmla="*/ 0 w 18"/>
                <a:gd name="T1" fmla="*/ 38216503 h 18"/>
                <a:gd name="T2" fmla="*/ 0 w 18"/>
                <a:gd name="T3" fmla="*/ 0 h 18"/>
                <a:gd name="T4" fmla="*/ 33851141 w 18"/>
                <a:gd name="T5" fmla="*/ 0 h 18"/>
                <a:gd name="T6" fmla="*/ 33851141 w 18"/>
                <a:gd name="T7" fmla="*/ 38216503 h 18"/>
                <a:gd name="T8" fmla="*/ 0 w 18"/>
                <a:gd name="T9" fmla="*/ 38216503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2" name="Freeform 672"/>
            <p:cNvSpPr>
              <a:spLocks/>
            </p:cNvSpPr>
            <p:nvPr/>
          </p:nvSpPr>
          <p:spPr bwMode="auto">
            <a:xfrm>
              <a:off x="6550496" y="2614781"/>
              <a:ext cx="25400" cy="25633"/>
            </a:xfrm>
            <a:custGeom>
              <a:avLst/>
              <a:gdLst>
                <a:gd name="T0" fmla="*/ 0 w 18"/>
                <a:gd name="T1" fmla="*/ 38216503 h 18"/>
                <a:gd name="T2" fmla="*/ 0 w 18"/>
                <a:gd name="T3" fmla="*/ 0 h 18"/>
                <a:gd name="T4" fmla="*/ 33851141 w 18"/>
                <a:gd name="T5" fmla="*/ 0 h 18"/>
                <a:gd name="T6" fmla="*/ 33851141 w 18"/>
                <a:gd name="T7" fmla="*/ 38216503 h 18"/>
                <a:gd name="T8" fmla="*/ 0 w 18"/>
                <a:gd name="T9" fmla="*/ 38216503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3" name="Freeform 673"/>
            <p:cNvSpPr>
              <a:spLocks/>
            </p:cNvSpPr>
            <p:nvPr/>
          </p:nvSpPr>
          <p:spPr bwMode="auto">
            <a:xfrm>
              <a:off x="6531446" y="2614781"/>
              <a:ext cx="23813" cy="25633"/>
            </a:xfrm>
            <a:custGeom>
              <a:avLst/>
              <a:gdLst>
                <a:gd name="T0" fmla="*/ 0 w 18"/>
                <a:gd name="T1" fmla="*/ 38216503 h 18"/>
                <a:gd name="T2" fmla="*/ 0 w 18"/>
                <a:gd name="T3" fmla="*/ 0 h 18"/>
                <a:gd name="T4" fmla="*/ 29753018 w 18"/>
                <a:gd name="T5" fmla="*/ 0 h 18"/>
                <a:gd name="T6" fmla="*/ 29753018 w 18"/>
                <a:gd name="T7" fmla="*/ 38216503 h 18"/>
                <a:gd name="T8" fmla="*/ 0 w 18"/>
                <a:gd name="T9" fmla="*/ 38216503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4" name="Freeform 674"/>
            <p:cNvSpPr>
              <a:spLocks/>
            </p:cNvSpPr>
            <p:nvPr/>
          </p:nvSpPr>
          <p:spPr bwMode="auto">
            <a:xfrm>
              <a:off x="6517159" y="2614781"/>
              <a:ext cx="23812" cy="25633"/>
            </a:xfrm>
            <a:custGeom>
              <a:avLst/>
              <a:gdLst>
                <a:gd name="T0" fmla="*/ 0 w 18"/>
                <a:gd name="T1" fmla="*/ 38216503 h 18"/>
                <a:gd name="T2" fmla="*/ 0 w 18"/>
                <a:gd name="T3" fmla="*/ 0 h 18"/>
                <a:gd name="T4" fmla="*/ 29750446 w 18"/>
                <a:gd name="T5" fmla="*/ 0 h 18"/>
                <a:gd name="T6" fmla="*/ 29750446 w 18"/>
                <a:gd name="T7" fmla="*/ 38216503 h 18"/>
                <a:gd name="T8" fmla="*/ 0 w 18"/>
                <a:gd name="T9" fmla="*/ 38216503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5" name="Freeform 675"/>
            <p:cNvSpPr>
              <a:spLocks/>
            </p:cNvSpPr>
            <p:nvPr/>
          </p:nvSpPr>
          <p:spPr bwMode="auto">
            <a:xfrm>
              <a:off x="6502871" y="2614781"/>
              <a:ext cx="23813" cy="25633"/>
            </a:xfrm>
            <a:custGeom>
              <a:avLst/>
              <a:gdLst>
                <a:gd name="T0" fmla="*/ 0 w 17"/>
                <a:gd name="T1" fmla="*/ 38216503 h 18"/>
                <a:gd name="T2" fmla="*/ 0 w 17"/>
                <a:gd name="T3" fmla="*/ 0 h 18"/>
                <a:gd name="T4" fmla="*/ 31393935 w 17"/>
                <a:gd name="T5" fmla="*/ 0 h 18"/>
                <a:gd name="T6" fmla="*/ 31393935 w 17"/>
                <a:gd name="T7" fmla="*/ 38216503 h 18"/>
                <a:gd name="T8" fmla="*/ 0 w 17"/>
                <a:gd name="T9" fmla="*/ 38216503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8"/>
                <a:gd name="T17" fmla="*/ 17 w 17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8">
                  <a:moveTo>
                    <a:pt x="0" y="17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6" name="Freeform 676"/>
            <p:cNvSpPr>
              <a:spLocks/>
            </p:cNvSpPr>
            <p:nvPr/>
          </p:nvSpPr>
          <p:spPr bwMode="auto">
            <a:xfrm>
              <a:off x="6737821" y="2557484"/>
              <a:ext cx="23813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29753018 w 18"/>
                <a:gd name="T5" fmla="*/ 0 h 18"/>
                <a:gd name="T6" fmla="*/ 29753018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7" name="Freeform 677"/>
            <p:cNvSpPr>
              <a:spLocks/>
            </p:cNvSpPr>
            <p:nvPr/>
          </p:nvSpPr>
          <p:spPr bwMode="auto">
            <a:xfrm>
              <a:off x="6728296" y="2557484"/>
              <a:ext cx="20638" cy="24125"/>
            </a:xfrm>
            <a:custGeom>
              <a:avLst/>
              <a:gdLst>
                <a:gd name="T0" fmla="*/ 0 w 17"/>
                <a:gd name="T1" fmla="*/ 33851141 h 18"/>
                <a:gd name="T2" fmla="*/ 0 w 17"/>
                <a:gd name="T3" fmla="*/ 0 h 18"/>
                <a:gd name="T4" fmla="*/ 23580735 w 17"/>
                <a:gd name="T5" fmla="*/ 0 h 18"/>
                <a:gd name="T6" fmla="*/ 23580735 w 17"/>
                <a:gd name="T7" fmla="*/ 33851141 h 18"/>
                <a:gd name="T8" fmla="*/ 0 w 17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8"/>
                <a:gd name="T17" fmla="*/ 17 w 17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8">
                  <a:moveTo>
                    <a:pt x="0" y="17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8" name="Freeform 678"/>
            <p:cNvSpPr>
              <a:spLocks/>
            </p:cNvSpPr>
            <p:nvPr/>
          </p:nvSpPr>
          <p:spPr bwMode="auto">
            <a:xfrm>
              <a:off x="6707659" y="2557484"/>
              <a:ext cx="25400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33851141 w 18"/>
                <a:gd name="T5" fmla="*/ 0 h 18"/>
                <a:gd name="T6" fmla="*/ 33851141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9" name="Freeform 679"/>
            <p:cNvSpPr>
              <a:spLocks/>
            </p:cNvSpPr>
            <p:nvPr/>
          </p:nvSpPr>
          <p:spPr bwMode="auto">
            <a:xfrm>
              <a:off x="6691784" y="2557484"/>
              <a:ext cx="25400" cy="24125"/>
            </a:xfrm>
            <a:custGeom>
              <a:avLst/>
              <a:gdLst>
                <a:gd name="T0" fmla="*/ 33851141 w 18"/>
                <a:gd name="T1" fmla="*/ 33851141 h 18"/>
                <a:gd name="T2" fmla="*/ 0 w 18"/>
                <a:gd name="T3" fmla="*/ 33851141 h 18"/>
                <a:gd name="T4" fmla="*/ 0 w 18"/>
                <a:gd name="T5" fmla="*/ 0 h 18"/>
                <a:gd name="T6" fmla="*/ 33851141 w 18"/>
                <a:gd name="T7" fmla="*/ 0 h 18"/>
                <a:gd name="T8" fmla="*/ 33851141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17" y="17"/>
                  </a:moveTo>
                  <a:lnTo>
                    <a:pt x="0" y="17"/>
                  </a:ln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70" name="Freeform 680"/>
            <p:cNvSpPr>
              <a:spLocks/>
            </p:cNvSpPr>
            <p:nvPr/>
          </p:nvSpPr>
          <p:spPr bwMode="auto">
            <a:xfrm>
              <a:off x="6675909" y="2557484"/>
              <a:ext cx="25400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33851141 w 18"/>
                <a:gd name="T5" fmla="*/ 0 h 18"/>
                <a:gd name="T6" fmla="*/ 33851141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71" name="Freeform 681"/>
            <p:cNvSpPr>
              <a:spLocks/>
            </p:cNvSpPr>
            <p:nvPr/>
          </p:nvSpPr>
          <p:spPr bwMode="auto">
            <a:xfrm>
              <a:off x="6656859" y="2557484"/>
              <a:ext cx="25400" cy="24125"/>
            </a:xfrm>
            <a:custGeom>
              <a:avLst/>
              <a:gdLst>
                <a:gd name="T0" fmla="*/ 33851141 w 18"/>
                <a:gd name="T1" fmla="*/ 33851141 h 18"/>
                <a:gd name="T2" fmla="*/ 0 w 18"/>
                <a:gd name="T3" fmla="*/ 33851141 h 18"/>
                <a:gd name="T4" fmla="*/ 0 w 18"/>
                <a:gd name="T5" fmla="*/ 0 h 18"/>
                <a:gd name="T6" fmla="*/ 33851141 w 18"/>
                <a:gd name="T7" fmla="*/ 0 h 18"/>
                <a:gd name="T8" fmla="*/ 33851141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17" y="17"/>
                  </a:moveTo>
                  <a:lnTo>
                    <a:pt x="0" y="17"/>
                  </a:ln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72" name="Freeform 682"/>
            <p:cNvSpPr>
              <a:spLocks/>
            </p:cNvSpPr>
            <p:nvPr/>
          </p:nvSpPr>
          <p:spPr bwMode="auto">
            <a:xfrm>
              <a:off x="6642571" y="2557484"/>
              <a:ext cx="23813" cy="24125"/>
            </a:xfrm>
            <a:custGeom>
              <a:avLst/>
              <a:gdLst>
                <a:gd name="T0" fmla="*/ 0 w 17"/>
                <a:gd name="T1" fmla="*/ 33851141 h 18"/>
                <a:gd name="T2" fmla="*/ 0 w 17"/>
                <a:gd name="T3" fmla="*/ 0 h 18"/>
                <a:gd name="T4" fmla="*/ 31393935 w 17"/>
                <a:gd name="T5" fmla="*/ 0 h 18"/>
                <a:gd name="T6" fmla="*/ 31393935 w 17"/>
                <a:gd name="T7" fmla="*/ 33851141 h 18"/>
                <a:gd name="T8" fmla="*/ 0 w 17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8"/>
                <a:gd name="T17" fmla="*/ 17 w 17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8">
                  <a:moveTo>
                    <a:pt x="0" y="17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73" name="Freeform 683"/>
            <p:cNvSpPr>
              <a:spLocks/>
            </p:cNvSpPr>
            <p:nvPr/>
          </p:nvSpPr>
          <p:spPr bwMode="auto">
            <a:xfrm>
              <a:off x="6629871" y="2557484"/>
              <a:ext cx="25400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33851141 w 18"/>
                <a:gd name="T5" fmla="*/ 0 h 18"/>
                <a:gd name="T6" fmla="*/ 33851141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74" name="Rectangle 684"/>
            <p:cNvSpPr>
              <a:spLocks noChangeArrowheads="1"/>
            </p:cNvSpPr>
            <p:nvPr/>
          </p:nvSpPr>
          <p:spPr bwMode="auto">
            <a:xfrm>
              <a:off x="4963448" y="4125610"/>
              <a:ext cx="1371147" cy="398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6838" tIns="47625" rIns="96838" bIns="47625">
              <a:spAutoFit/>
            </a:bodyPr>
            <a:lstStyle/>
            <a:p>
              <a:pPr defTabSz="1123184" eaLnBrk="0" hangingPunct="0"/>
              <a:r>
                <a:rPr lang="en-US" sz="2300" b="1" dirty="0">
                  <a:solidFill>
                    <a:srgbClr val="000000"/>
                  </a:solidFill>
                </a:rPr>
                <a:t>Georgia</a:t>
              </a:r>
            </a:p>
          </p:txBody>
        </p:sp>
        <p:sp>
          <p:nvSpPr>
            <p:cNvPr id="675" name="Rectangle 685"/>
            <p:cNvSpPr>
              <a:spLocks noChangeArrowheads="1"/>
            </p:cNvSpPr>
            <p:nvPr/>
          </p:nvSpPr>
          <p:spPr bwMode="auto">
            <a:xfrm>
              <a:off x="3556477" y="2288457"/>
              <a:ext cx="1789112" cy="3950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6838" tIns="47625" rIns="96838" bIns="47625">
              <a:spAutoFit/>
            </a:bodyPr>
            <a:lstStyle/>
            <a:p>
              <a:pPr defTabSz="1123184" eaLnBrk="0" hangingPunct="0"/>
              <a:r>
                <a:rPr lang="en-US" sz="2300" b="1" dirty="0">
                  <a:solidFill>
                    <a:srgbClr val="000000"/>
                  </a:solidFill>
                </a:rPr>
                <a:t>Tennessee</a:t>
              </a:r>
            </a:p>
          </p:txBody>
        </p:sp>
        <p:sp>
          <p:nvSpPr>
            <p:cNvPr id="676" name="Rectangle 686"/>
            <p:cNvSpPr>
              <a:spLocks noChangeArrowheads="1"/>
            </p:cNvSpPr>
            <p:nvPr/>
          </p:nvSpPr>
          <p:spPr bwMode="auto">
            <a:xfrm>
              <a:off x="7115645" y="3012964"/>
              <a:ext cx="1611059" cy="705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6838" tIns="47625" rIns="96838" bIns="47625">
              <a:spAutoFit/>
            </a:bodyPr>
            <a:lstStyle/>
            <a:p>
              <a:pPr defTabSz="1123184" eaLnBrk="0" hangingPunct="0"/>
              <a:r>
                <a:rPr lang="en-US" sz="2300" b="1" dirty="0">
                  <a:solidFill>
                    <a:srgbClr val="000000"/>
                  </a:solidFill>
                </a:rPr>
                <a:t>North Carolina</a:t>
              </a:r>
            </a:p>
          </p:txBody>
        </p:sp>
        <p:sp>
          <p:nvSpPr>
            <p:cNvPr id="677" name="Rectangle 687"/>
            <p:cNvSpPr>
              <a:spLocks noChangeArrowheads="1"/>
            </p:cNvSpPr>
            <p:nvPr/>
          </p:nvSpPr>
          <p:spPr bwMode="auto">
            <a:xfrm>
              <a:off x="177655" y="3645402"/>
              <a:ext cx="1287249" cy="41074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lIns="96838" tIns="47625" rIns="96838" bIns="47625">
              <a:spAutoFit/>
            </a:bodyPr>
            <a:lstStyle/>
            <a:p>
              <a:pPr defTabSz="1123184" eaLnBrk="0" hangingPunct="0"/>
              <a:r>
                <a:rPr lang="en-US" sz="1300" b="1" dirty="0"/>
                <a:t>Allen</a:t>
              </a:r>
            </a:p>
            <a:p>
              <a:pPr defTabSz="1123184" eaLnBrk="0" hangingPunct="0"/>
              <a:r>
                <a:rPr lang="en-US" sz="1100" b="1" dirty="0"/>
                <a:t>3 Units 990 </a:t>
              </a:r>
              <a:r>
                <a:rPr lang="en-US" sz="1100" b="1" dirty="0" smtClean="0"/>
                <a:t>MW</a:t>
              </a:r>
            </a:p>
          </p:txBody>
        </p:sp>
        <p:sp>
          <p:nvSpPr>
            <p:cNvPr id="678" name="Rectangle 688"/>
            <p:cNvSpPr>
              <a:spLocks noChangeArrowheads="1"/>
            </p:cNvSpPr>
            <p:nvPr/>
          </p:nvSpPr>
          <p:spPr bwMode="auto">
            <a:xfrm>
              <a:off x="2030058" y="4401541"/>
              <a:ext cx="1322742" cy="41074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lIns="96838" tIns="47625" rIns="96838" bIns="47625">
              <a:spAutoFit/>
            </a:bodyPr>
            <a:lstStyle/>
            <a:p>
              <a:pPr defTabSz="1123184" eaLnBrk="0" hangingPunct="0"/>
              <a:r>
                <a:rPr lang="en-US" sz="1300" b="1" dirty="0"/>
                <a:t>Colbert </a:t>
              </a:r>
            </a:p>
            <a:p>
              <a:pPr defTabSz="1123184" eaLnBrk="0" hangingPunct="0"/>
              <a:r>
                <a:rPr lang="en-US" sz="1100" b="1" dirty="0"/>
                <a:t>5 Units 1350 </a:t>
              </a:r>
              <a:r>
                <a:rPr lang="en-US" sz="1100" b="1" dirty="0" smtClean="0"/>
                <a:t>MW </a:t>
              </a:r>
            </a:p>
          </p:txBody>
        </p:sp>
        <p:sp>
          <p:nvSpPr>
            <p:cNvPr id="679" name="Rectangle 689"/>
            <p:cNvSpPr>
              <a:spLocks noChangeArrowheads="1"/>
            </p:cNvSpPr>
            <p:nvPr/>
          </p:nvSpPr>
          <p:spPr bwMode="auto">
            <a:xfrm>
              <a:off x="4465829" y="4469304"/>
              <a:ext cx="1325371" cy="41074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lIns="96838" tIns="47625" rIns="96838" bIns="47625">
              <a:spAutoFit/>
            </a:bodyPr>
            <a:lstStyle/>
            <a:p>
              <a:pPr defTabSz="1123184" eaLnBrk="0" hangingPunct="0"/>
              <a:r>
                <a:rPr lang="en-US" sz="1300" b="1" dirty="0"/>
                <a:t>Widows Creek</a:t>
              </a:r>
            </a:p>
            <a:p>
              <a:pPr defTabSz="1123184" eaLnBrk="0" hangingPunct="0"/>
              <a:r>
                <a:rPr lang="en-US" sz="1100" b="1" dirty="0"/>
                <a:t>8 Units 1969 </a:t>
              </a:r>
              <a:r>
                <a:rPr lang="en-US" sz="1100" b="1" dirty="0" smtClean="0"/>
                <a:t>MW</a:t>
              </a:r>
            </a:p>
          </p:txBody>
        </p:sp>
        <p:sp>
          <p:nvSpPr>
            <p:cNvPr id="680" name="Freeform 690"/>
            <p:cNvSpPr>
              <a:spLocks/>
            </p:cNvSpPr>
            <p:nvPr/>
          </p:nvSpPr>
          <p:spPr bwMode="auto">
            <a:xfrm>
              <a:off x="2362200" y="2438400"/>
              <a:ext cx="695796" cy="182171"/>
            </a:xfrm>
            <a:custGeom>
              <a:avLst/>
              <a:gdLst>
                <a:gd name="T0" fmla="*/ 0 w 403"/>
                <a:gd name="T1" fmla="*/ 195761346 h 92"/>
                <a:gd name="T2" fmla="*/ 1712797725 w 403"/>
                <a:gd name="T3" fmla="*/ 0 h 92"/>
                <a:gd name="T4" fmla="*/ 1154647185 w 403"/>
                <a:gd name="T5" fmla="*/ 195761346 h 92"/>
                <a:gd name="T6" fmla="*/ 0 w 403"/>
                <a:gd name="T7" fmla="*/ 195761346 h 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03"/>
                <a:gd name="T13" fmla="*/ 0 h 92"/>
                <a:gd name="T14" fmla="*/ 403 w 403"/>
                <a:gd name="T15" fmla="*/ 92 h 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03" h="92">
                  <a:moveTo>
                    <a:pt x="0" y="91"/>
                  </a:moveTo>
                  <a:lnTo>
                    <a:pt x="402" y="0"/>
                  </a:lnTo>
                  <a:lnTo>
                    <a:pt x="271" y="91"/>
                  </a:lnTo>
                  <a:lnTo>
                    <a:pt x="0" y="91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81" name="Rectangle 691"/>
            <p:cNvSpPr>
              <a:spLocks noChangeArrowheads="1"/>
            </p:cNvSpPr>
            <p:nvPr/>
          </p:nvSpPr>
          <p:spPr bwMode="auto">
            <a:xfrm>
              <a:off x="725334" y="2156066"/>
              <a:ext cx="1713066" cy="41074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lIns="96838" tIns="47625" rIns="96838" bIns="47625">
              <a:spAutoFit/>
            </a:bodyPr>
            <a:lstStyle/>
            <a:p>
              <a:pPr defTabSz="1123184" eaLnBrk="0" hangingPunct="0"/>
              <a:r>
                <a:rPr lang="en-US" sz="1300" b="1" dirty="0"/>
                <a:t>Cumberland</a:t>
              </a:r>
            </a:p>
            <a:p>
              <a:pPr algn="ctr" defTabSz="1123184" eaLnBrk="0" hangingPunct="0"/>
              <a:r>
                <a:rPr lang="en-US" sz="1100" b="1" dirty="0"/>
                <a:t>2 Units 2600 </a:t>
              </a:r>
              <a:r>
                <a:rPr lang="en-US" sz="1100" b="1" dirty="0" smtClean="0"/>
                <a:t>MW;</a:t>
              </a:r>
              <a:endParaRPr lang="en-US" sz="1100" b="1" dirty="0"/>
            </a:p>
          </p:txBody>
        </p:sp>
        <p:sp>
          <p:nvSpPr>
            <p:cNvPr id="682" name="Rectangle 692"/>
            <p:cNvSpPr>
              <a:spLocks noChangeArrowheads="1"/>
            </p:cNvSpPr>
            <p:nvPr/>
          </p:nvSpPr>
          <p:spPr bwMode="auto">
            <a:xfrm>
              <a:off x="5486400" y="1676400"/>
              <a:ext cx="1173361" cy="41074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lIns="96838" tIns="47625" rIns="96838" bIns="47625">
              <a:spAutoFit/>
            </a:bodyPr>
            <a:lstStyle/>
            <a:p>
              <a:pPr defTabSz="1123184" eaLnBrk="0" hangingPunct="0"/>
              <a:r>
                <a:rPr lang="en-US" sz="1300" b="1" dirty="0"/>
                <a:t>Bull Run</a:t>
              </a:r>
            </a:p>
            <a:p>
              <a:pPr defTabSz="1123184" eaLnBrk="0" hangingPunct="0"/>
              <a:r>
                <a:rPr lang="en-US" sz="1100" b="1" dirty="0"/>
                <a:t>1 Unit 950 </a:t>
              </a:r>
              <a:r>
                <a:rPr lang="en-US" sz="1100" b="1" dirty="0" smtClean="0"/>
                <a:t>MW</a:t>
              </a:r>
            </a:p>
          </p:txBody>
        </p:sp>
        <p:sp>
          <p:nvSpPr>
            <p:cNvPr id="683" name="Rectangle 693"/>
            <p:cNvSpPr>
              <a:spLocks noChangeArrowheads="1"/>
            </p:cNvSpPr>
            <p:nvPr/>
          </p:nvSpPr>
          <p:spPr bwMode="auto">
            <a:xfrm>
              <a:off x="6934200" y="1295400"/>
              <a:ext cx="1724967" cy="41074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lIns="96838" tIns="47625" rIns="96838" bIns="47625">
              <a:spAutoFit/>
            </a:bodyPr>
            <a:lstStyle/>
            <a:p>
              <a:pPr defTabSz="1123184" eaLnBrk="0" hangingPunct="0"/>
              <a:r>
                <a:rPr lang="en-US" sz="1300" b="1" dirty="0"/>
                <a:t>John Sevier</a:t>
              </a:r>
            </a:p>
            <a:p>
              <a:pPr defTabSz="1123184" eaLnBrk="0" hangingPunct="0"/>
              <a:r>
                <a:rPr lang="en-US" sz="1100" b="1" dirty="0"/>
                <a:t>4 Units 800 </a:t>
              </a:r>
              <a:r>
                <a:rPr lang="en-US" sz="1100" b="1" dirty="0" smtClean="0"/>
                <a:t>MW</a:t>
              </a:r>
            </a:p>
          </p:txBody>
        </p:sp>
        <p:sp>
          <p:nvSpPr>
            <p:cNvPr id="684" name="Freeform 695"/>
            <p:cNvSpPr>
              <a:spLocks/>
            </p:cNvSpPr>
            <p:nvPr/>
          </p:nvSpPr>
          <p:spPr bwMode="auto">
            <a:xfrm>
              <a:off x="5367809" y="2878649"/>
              <a:ext cx="233362" cy="37695"/>
            </a:xfrm>
            <a:custGeom>
              <a:avLst/>
              <a:gdLst>
                <a:gd name="T0" fmla="*/ 312965394 w 173"/>
                <a:gd name="T1" fmla="*/ 54243632 h 28"/>
                <a:gd name="T2" fmla="*/ 312965394 w 173"/>
                <a:gd name="T3" fmla="*/ 0 h 28"/>
                <a:gd name="T4" fmla="*/ 0 w 173"/>
                <a:gd name="T5" fmla="*/ 0 h 28"/>
                <a:gd name="T6" fmla="*/ 0 w 173"/>
                <a:gd name="T7" fmla="*/ 54243632 h 28"/>
                <a:gd name="T8" fmla="*/ 312965394 w 173"/>
                <a:gd name="T9" fmla="*/ 54243632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3"/>
                <a:gd name="T16" fmla="*/ 0 h 28"/>
                <a:gd name="T17" fmla="*/ 173 w 173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3" h="28">
                  <a:moveTo>
                    <a:pt x="172" y="27"/>
                  </a:moveTo>
                  <a:lnTo>
                    <a:pt x="172" y="0"/>
                  </a:lnTo>
                  <a:lnTo>
                    <a:pt x="0" y="0"/>
                  </a:lnTo>
                  <a:lnTo>
                    <a:pt x="0" y="27"/>
                  </a:lnTo>
                  <a:lnTo>
                    <a:pt x="172" y="2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85" name="Freeform 696"/>
            <p:cNvSpPr>
              <a:spLocks/>
            </p:cNvSpPr>
            <p:nvPr/>
          </p:nvSpPr>
          <p:spPr bwMode="auto">
            <a:xfrm>
              <a:off x="5388446" y="2856031"/>
              <a:ext cx="23813" cy="24125"/>
            </a:xfrm>
            <a:custGeom>
              <a:avLst/>
              <a:gdLst>
                <a:gd name="T0" fmla="*/ 0 w 18"/>
                <a:gd name="T1" fmla="*/ 32168429 h 19"/>
                <a:gd name="T2" fmla="*/ 0 w 18"/>
                <a:gd name="T3" fmla="*/ 0 h 19"/>
                <a:gd name="T4" fmla="*/ 29753018 w 18"/>
                <a:gd name="T5" fmla="*/ 0 h 19"/>
                <a:gd name="T6" fmla="*/ 29753018 w 18"/>
                <a:gd name="T7" fmla="*/ 32168429 h 19"/>
                <a:gd name="T8" fmla="*/ 0 w 18"/>
                <a:gd name="T9" fmla="*/ 32168429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9"/>
                <a:gd name="T17" fmla="*/ 18 w 18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9">
                  <a:moveTo>
                    <a:pt x="0" y="18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8"/>
                  </a:lnTo>
                  <a:lnTo>
                    <a:pt x="0" y="18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86" name="Freeform 697"/>
            <p:cNvSpPr>
              <a:spLocks/>
            </p:cNvSpPr>
            <p:nvPr/>
          </p:nvSpPr>
          <p:spPr bwMode="auto">
            <a:xfrm>
              <a:off x="5493221" y="2828890"/>
              <a:ext cx="139700" cy="87453"/>
            </a:xfrm>
            <a:custGeom>
              <a:avLst/>
              <a:gdLst>
                <a:gd name="T0" fmla="*/ 185850730 w 104"/>
                <a:gd name="T1" fmla="*/ 128420528 h 65"/>
                <a:gd name="T2" fmla="*/ 185850730 w 104"/>
                <a:gd name="T3" fmla="*/ 0 h 65"/>
                <a:gd name="T4" fmla="*/ 0 w 104"/>
                <a:gd name="T5" fmla="*/ 0 h 65"/>
                <a:gd name="T6" fmla="*/ 0 w 104"/>
                <a:gd name="T7" fmla="*/ 74243601 h 65"/>
                <a:gd name="T8" fmla="*/ 138937024 w 104"/>
                <a:gd name="T9" fmla="*/ 74243601 h 65"/>
                <a:gd name="T10" fmla="*/ 138937024 w 104"/>
                <a:gd name="T11" fmla="*/ 128420528 h 65"/>
                <a:gd name="T12" fmla="*/ 185850730 w 104"/>
                <a:gd name="T13" fmla="*/ 128420528 h 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4"/>
                <a:gd name="T22" fmla="*/ 0 h 65"/>
                <a:gd name="T23" fmla="*/ 104 w 104"/>
                <a:gd name="T24" fmla="*/ 65 h 6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4" h="65">
                  <a:moveTo>
                    <a:pt x="103" y="64"/>
                  </a:moveTo>
                  <a:lnTo>
                    <a:pt x="103" y="0"/>
                  </a:lnTo>
                  <a:lnTo>
                    <a:pt x="0" y="0"/>
                  </a:lnTo>
                  <a:lnTo>
                    <a:pt x="0" y="37"/>
                  </a:lnTo>
                  <a:lnTo>
                    <a:pt x="77" y="37"/>
                  </a:lnTo>
                  <a:lnTo>
                    <a:pt x="77" y="64"/>
                  </a:lnTo>
                  <a:lnTo>
                    <a:pt x="103" y="64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87" name="Freeform 698"/>
            <p:cNvSpPr>
              <a:spLocks/>
            </p:cNvSpPr>
            <p:nvPr/>
          </p:nvSpPr>
          <p:spPr bwMode="auto">
            <a:xfrm>
              <a:off x="5504334" y="2810797"/>
              <a:ext cx="80962" cy="25633"/>
            </a:xfrm>
            <a:custGeom>
              <a:avLst/>
              <a:gdLst>
                <a:gd name="T0" fmla="*/ 0 w 60"/>
                <a:gd name="T1" fmla="*/ 38216503 h 18"/>
                <a:gd name="T2" fmla="*/ 0 w 60"/>
                <a:gd name="T3" fmla="*/ 0 h 18"/>
                <a:gd name="T4" fmla="*/ 107427143 w 60"/>
                <a:gd name="T5" fmla="*/ 0 h 18"/>
                <a:gd name="T6" fmla="*/ 107427143 w 60"/>
                <a:gd name="T7" fmla="*/ 38216503 h 18"/>
                <a:gd name="T8" fmla="*/ 0 w 60"/>
                <a:gd name="T9" fmla="*/ 38216503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"/>
                <a:gd name="T16" fmla="*/ 0 h 18"/>
                <a:gd name="T17" fmla="*/ 60 w 60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" h="18">
                  <a:moveTo>
                    <a:pt x="0" y="17"/>
                  </a:moveTo>
                  <a:lnTo>
                    <a:pt x="0" y="0"/>
                  </a:lnTo>
                  <a:lnTo>
                    <a:pt x="59" y="0"/>
                  </a:lnTo>
                  <a:lnTo>
                    <a:pt x="59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88" name="Freeform 699"/>
            <p:cNvSpPr>
              <a:spLocks/>
            </p:cNvSpPr>
            <p:nvPr/>
          </p:nvSpPr>
          <p:spPr bwMode="auto">
            <a:xfrm>
              <a:off x="5605934" y="2750484"/>
              <a:ext cx="25400" cy="78406"/>
            </a:xfrm>
            <a:custGeom>
              <a:avLst/>
              <a:gdLst>
                <a:gd name="T0" fmla="*/ 33851141 w 18"/>
                <a:gd name="T1" fmla="*/ 113542642 h 59"/>
                <a:gd name="T2" fmla="*/ 33851141 w 18"/>
                <a:gd name="T3" fmla="*/ 0 h 59"/>
                <a:gd name="T4" fmla="*/ 0 w 18"/>
                <a:gd name="T5" fmla="*/ 0 h 59"/>
                <a:gd name="T6" fmla="*/ 0 w 18"/>
                <a:gd name="T7" fmla="*/ 113542642 h 59"/>
                <a:gd name="T8" fmla="*/ 33851141 w 18"/>
                <a:gd name="T9" fmla="*/ 113542642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59"/>
                <a:gd name="T17" fmla="*/ 18 w 18"/>
                <a:gd name="T18" fmla="*/ 59 h 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59">
                  <a:moveTo>
                    <a:pt x="17" y="58"/>
                  </a:moveTo>
                  <a:lnTo>
                    <a:pt x="17" y="0"/>
                  </a:lnTo>
                  <a:lnTo>
                    <a:pt x="0" y="0"/>
                  </a:lnTo>
                  <a:lnTo>
                    <a:pt x="0" y="58"/>
                  </a:lnTo>
                  <a:lnTo>
                    <a:pt x="17" y="58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89" name="Freeform 700"/>
            <p:cNvSpPr>
              <a:spLocks/>
            </p:cNvSpPr>
            <p:nvPr/>
          </p:nvSpPr>
          <p:spPr bwMode="auto">
            <a:xfrm>
              <a:off x="5583709" y="2890711"/>
              <a:ext cx="22225" cy="22617"/>
            </a:xfrm>
            <a:custGeom>
              <a:avLst/>
              <a:gdLst>
                <a:gd name="T0" fmla="*/ 0 w 18"/>
                <a:gd name="T1" fmla="*/ 29750446 h 18"/>
                <a:gd name="T2" fmla="*/ 0 w 18"/>
                <a:gd name="T3" fmla="*/ 0 h 18"/>
                <a:gd name="T4" fmla="*/ 25916818 w 18"/>
                <a:gd name="T5" fmla="*/ 0 h 18"/>
                <a:gd name="T6" fmla="*/ 25916818 w 18"/>
                <a:gd name="T7" fmla="*/ 29750446 h 18"/>
                <a:gd name="T8" fmla="*/ 0 w 18"/>
                <a:gd name="T9" fmla="*/ 29750446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0" name="Freeform 701"/>
            <p:cNvSpPr>
              <a:spLocks/>
            </p:cNvSpPr>
            <p:nvPr/>
          </p:nvSpPr>
          <p:spPr bwMode="auto">
            <a:xfrm>
              <a:off x="5567834" y="2890711"/>
              <a:ext cx="22225" cy="22617"/>
            </a:xfrm>
            <a:custGeom>
              <a:avLst/>
              <a:gdLst>
                <a:gd name="T0" fmla="*/ 0 w 17"/>
                <a:gd name="T1" fmla="*/ 29750446 h 18"/>
                <a:gd name="T2" fmla="*/ 0 w 17"/>
                <a:gd name="T3" fmla="*/ 0 h 18"/>
                <a:gd name="T4" fmla="*/ 27347207 w 17"/>
                <a:gd name="T5" fmla="*/ 0 h 18"/>
                <a:gd name="T6" fmla="*/ 27347207 w 17"/>
                <a:gd name="T7" fmla="*/ 29750446 h 18"/>
                <a:gd name="T8" fmla="*/ 0 w 17"/>
                <a:gd name="T9" fmla="*/ 29750446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8"/>
                <a:gd name="T17" fmla="*/ 17 w 17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8">
                  <a:moveTo>
                    <a:pt x="0" y="17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1" name="Freeform 702"/>
            <p:cNvSpPr>
              <a:spLocks/>
            </p:cNvSpPr>
            <p:nvPr/>
          </p:nvSpPr>
          <p:spPr bwMode="auto">
            <a:xfrm>
              <a:off x="5551959" y="2890711"/>
              <a:ext cx="23812" cy="22617"/>
            </a:xfrm>
            <a:custGeom>
              <a:avLst/>
              <a:gdLst>
                <a:gd name="T0" fmla="*/ 0 w 18"/>
                <a:gd name="T1" fmla="*/ 29750446 h 18"/>
                <a:gd name="T2" fmla="*/ 0 w 18"/>
                <a:gd name="T3" fmla="*/ 0 h 18"/>
                <a:gd name="T4" fmla="*/ 29750446 w 18"/>
                <a:gd name="T5" fmla="*/ 0 h 18"/>
                <a:gd name="T6" fmla="*/ 29750446 w 18"/>
                <a:gd name="T7" fmla="*/ 29750446 h 18"/>
                <a:gd name="T8" fmla="*/ 0 w 18"/>
                <a:gd name="T9" fmla="*/ 29750446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2" name="Freeform 703"/>
            <p:cNvSpPr>
              <a:spLocks/>
            </p:cNvSpPr>
            <p:nvPr/>
          </p:nvSpPr>
          <p:spPr bwMode="auto">
            <a:xfrm>
              <a:off x="5534496" y="2890711"/>
              <a:ext cx="23813" cy="22617"/>
            </a:xfrm>
            <a:custGeom>
              <a:avLst/>
              <a:gdLst>
                <a:gd name="T0" fmla="*/ 0 w 18"/>
                <a:gd name="T1" fmla="*/ 29750446 h 18"/>
                <a:gd name="T2" fmla="*/ 0 w 18"/>
                <a:gd name="T3" fmla="*/ 0 h 18"/>
                <a:gd name="T4" fmla="*/ 29753018 w 18"/>
                <a:gd name="T5" fmla="*/ 0 h 18"/>
                <a:gd name="T6" fmla="*/ 29753018 w 18"/>
                <a:gd name="T7" fmla="*/ 29750446 h 18"/>
                <a:gd name="T8" fmla="*/ 0 w 18"/>
                <a:gd name="T9" fmla="*/ 29750446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3" name="Freeform 704"/>
            <p:cNvSpPr>
              <a:spLocks/>
            </p:cNvSpPr>
            <p:nvPr/>
          </p:nvSpPr>
          <p:spPr bwMode="auto">
            <a:xfrm>
              <a:off x="5518621" y="2890711"/>
              <a:ext cx="25400" cy="22617"/>
            </a:xfrm>
            <a:custGeom>
              <a:avLst/>
              <a:gdLst>
                <a:gd name="T0" fmla="*/ 0 w 18"/>
                <a:gd name="T1" fmla="*/ 29750446 h 18"/>
                <a:gd name="T2" fmla="*/ 0 w 18"/>
                <a:gd name="T3" fmla="*/ 0 h 18"/>
                <a:gd name="T4" fmla="*/ 33851141 w 18"/>
                <a:gd name="T5" fmla="*/ 0 h 18"/>
                <a:gd name="T6" fmla="*/ 33851141 w 18"/>
                <a:gd name="T7" fmla="*/ 29750446 h 18"/>
                <a:gd name="T8" fmla="*/ 0 w 18"/>
                <a:gd name="T9" fmla="*/ 29750446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4" name="Freeform 705"/>
            <p:cNvSpPr>
              <a:spLocks/>
            </p:cNvSpPr>
            <p:nvPr/>
          </p:nvSpPr>
          <p:spPr bwMode="auto">
            <a:xfrm>
              <a:off x="5510684" y="2890711"/>
              <a:ext cx="22225" cy="22617"/>
            </a:xfrm>
            <a:custGeom>
              <a:avLst/>
              <a:gdLst>
                <a:gd name="T0" fmla="*/ 0 w 17"/>
                <a:gd name="T1" fmla="*/ 29750446 h 18"/>
                <a:gd name="T2" fmla="*/ 0 w 17"/>
                <a:gd name="T3" fmla="*/ 0 h 18"/>
                <a:gd name="T4" fmla="*/ 27347207 w 17"/>
                <a:gd name="T5" fmla="*/ 0 h 18"/>
                <a:gd name="T6" fmla="*/ 27347207 w 17"/>
                <a:gd name="T7" fmla="*/ 29750446 h 18"/>
                <a:gd name="T8" fmla="*/ 0 w 17"/>
                <a:gd name="T9" fmla="*/ 29750446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8"/>
                <a:gd name="T17" fmla="*/ 17 w 17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8">
                  <a:moveTo>
                    <a:pt x="0" y="17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5" name="Freeform 706"/>
            <p:cNvSpPr>
              <a:spLocks/>
            </p:cNvSpPr>
            <p:nvPr/>
          </p:nvSpPr>
          <p:spPr bwMode="auto">
            <a:xfrm>
              <a:off x="5490046" y="2890711"/>
              <a:ext cx="23813" cy="22617"/>
            </a:xfrm>
            <a:custGeom>
              <a:avLst/>
              <a:gdLst>
                <a:gd name="T0" fmla="*/ 0 w 18"/>
                <a:gd name="T1" fmla="*/ 29750446 h 18"/>
                <a:gd name="T2" fmla="*/ 0 w 18"/>
                <a:gd name="T3" fmla="*/ 0 h 18"/>
                <a:gd name="T4" fmla="*/ 29753018 w 18"/>
                <a:gd name="T5" fmla="*/ 0 h 18"/>
                <a:gd name="T6" fmla="*/ 29753018 w 18"/>
                <a:gd name="T7" fmla="*/ 29750446 h 18"/>
                <a:gd name="T8" fmla="*/ 0 w 18"/>
                <a:gd name="T9" fmla="*/ 29750446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6" name="Freeform 707"/>
            <p:cNvSpPr>
              <a:spLocks/>
            </p:cNvSpPr>
            <p:nvPr/>
          </p:nvSpPr>
          <p:spPr bwMode="auto">
            <a:xfrm>
              <a:off x="5472584" y="2890711"/>
              <a:ext cx="22225" cy="22617"/>
            </a:xfrm>
            <a:custGeom>
              <a:avLst/>
              <a:gdLst>
                <a:gd name="T0" fmla="*/ 0 w 18"/>
                <a:gd name="T1" fmla="*/ 29750446 h 18"/>
                <a:gd name="T2" fmla="*/ 0 w 18"/>
                <a:gd name="T3" fmla="*/ 0 h 18"/>
                <a:gd name="T4" fmla="*/ 25916818 w 18"/>
                <a:gd name="T5" fmla="*/ 0 h 18"/>
                <a:gd name="T6" fmla="*/ 25916818 w 18"/>
                <a:gd name="T7" fmla="*/ 29750446 h 18"/>
                <a:gd name="T8" fmla="*/ 0 w 18"/>
                <a:gd name="T9" fmla="*/ 29750446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7" name="Freeform 708"/>
            <p:cNvSpPr>
              <a:spLocks/>
            </p:cNvSpPr>
            <p:nvPr/>
          </p:nvSpPr>
          <p:spPr bwMode="auto">
            <a:xfrm>
              <a:off x="5442421" y="2890711"/>
              <a:ext cx="25400" cy="22617"/>
            </a:xfrm>
            <a:custGeom>
              <a:avLst/>
              <a:gdLst>
                <a:gd name="T0" fmla="*/ 0 w 18"/>
                <a:gd name="T1" fmla="*/ 29750446 h 18"/>
                <a:gd name="T2" fmla="*/ 0 w 18"/>
                <a:gd name="T3" fmla="*/ 0 h 18"/>
                <a:gd name="T4" fmla="*/ 33851141 w 18"/>
                <a:gd name="T5" fmla="*/ 0 h 18"/>
                <a:gd name="T6" fmla="*/ 33851141 w 18"/>
                <a:gd name="T7" fmla="*/ 29750446 h 18"/>
                <a:gd name="T8" fmla="*/ 0 w 18"/>
                <a:gd name="T9" fmla="*/ 29750446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8" name="Freeform 709"/>
            <p:cNvSpPr>
              <a:spLocks/>
            </p:cNvSpPr>
            <p:nvPr/>
          </p:nvSpPr>
          <p:spPr bwMode="auto">
            <a:xfrm>
              <a:off x="5424959" y="2890711"/>
              <a:ext cx="23812" cy="22617"/>
            </a:xfrm>
            <a:custGeom>
              <a:avLst/>
              <a:gdLst>
                <a:gd name="T0" fmla="*/ 0 w 17"/>
                <a:gd name="T1" fmla="*/ 29750446 h 18"/>
                <a:gd name="T2" fmla="*/ 0 w 17"/>
                <a:gd name="T3" fmla="*/ 0 h 18"/>
                <a:gd name="T4" fmla="*/ 31391216 w 17"/>
                <a:gd name="T5" fmla="*/ 0 h 18"/>
                <a:gd name="T6" fmla="*/ 31391216 w 17"/>
                <a:gd name="T7" fmla="*/ 29750446 h 18"/>
                <a:gd name="T8" fmla="*/ 0 w 17"/>
                <a:gd name="T9" fmla="*/ 29750446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8"/>
                <a:gd name="T17" fmla="*/ 17 w 17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8">
                  <a:moveTo>
                    <a:pt x="0" y="17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9" name="Freeform 710"/>
            <p:cNvSpPr>
              <a:spLocks/>
            </p:cNvSpPr>
            <p:nvPr/>
          </p:nvSpPr>
          <p:spPr bwMode="auto">
            <a:xfrm>
              <a:off x="5407496" y="2890711"/>
              <a:ext cx="23813" cy="22617"/>
            </a:xfrm>
            <a:custGeom>
              <a:avLst/>
              <a:gdLst>
                <a:gd name="T0" fmla="*/ 0 w 18"/>
                <a:gd name="T1" fmla="*/ 29750446 h 18"/>
                <a:gd name="T2" fmla="*/ 0 w 18"/>
                <a:gd name="T3" fmla="*/ 0 h 18"/>
                <a:gd name="T4" fmla="*/ 29753018 w 18"/>
                <a:gd name="T5" fmla="*/ 0 h 18"/>
                <a:gd name="T6" fmla="*/ 29753018 w 18"/>
                <a:gd name="T7" fmla="*/ 29750446 h 18"/>
                <a:gd name="T8" fmla="*/ 0 w 18"/>
                <a:gd name="T9" fmla="*/ 29750446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00" name="Freeform 711"/>
            <p:cNvSpPr>
              <a:spLocks/>
            </p:cNvSpPr>
            <p:nvPr/>
          </p:nvSpPr>
          <p:spPr bwMode="auto">
            <a:xfrm>
              <a:off x="5396384" y="2890711"/>
              <a:ext cx="20637" cy="22617"/>
            </a:xfrm>
            <a:custGeom>
              <a:avLst/>
              <a:gdLst>
                <a:gd name="T0" fmla="*/ 0 w 17"/>
                <a:gd name="T1" fmla="*/ 29750446 h 18"/>
                <a:gd name="T2" fmla="*/ 0 w 17"/>
                <a:gd name="T3" fmla="*/ 0 h 18"/>
                <a:gd name="T4" fmla="*/ 23578378 w 17"/>
                <a:gd name="T5" fmla="*/ 0 h 18"/>
                <a:gd name="T6" fmla="*/ 23578378 w 17"/>
                <a:gd name="T7" fmla="*/ 29750446 h 18"/>
                <a:gd name="T8" fmla="*/ 0 w 17"/>
                <a:gd name="T9" fmla="*/ 29750446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8"/>
                <a:gd name="T17" fmla="*/ 17 w 17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8">
                  <a:moveTo>
                    <a:pt x="0" y="17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01" name="Freeform 712"/>
            <p:cNvSpPr>
              <a:spLocks/>
            </p:cNvSpPr>
            <p:nvPr/>
          </p:nvSpPr>
          <p:spPr bwMode="auto">
            <a:xfrm>
              <a:off x="5378921" y="2890711"/>
              <a:ext cx="23813" cy="22617"/>
            </a:xfrm>
            <a:custGeom>
              <a:avLst/>
              <a:gdLst>
                <a:gd name="T0" fmla="*/ 0 w 18"/>
                <a:gd name="T1" fmla="*/ 29750446 h 18"/>
                <a:gd name="T2" fmla="*/ 0 w 18"/>
                <a:gd name="T3" fmla="*/ 0 h 18"/>
                <a:gd name="T4" fmla="*/ 29753018 w 18"/>
                <a:gd name="T5" fmla="*/ 0 h 18"/>
                <a:gd name="T6" fmla="*/ 29753018 w 18"/>
                <a:gd name="T7" fmla="*/ 29750446 h 18"/>
                <a:gd name="T8" fmla="*/ 0 w 18"/>
                <a:gd name="T9" fmla="*/ 29750446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02" name="Freeform 713"/>
            <p:cNvSpPr>
              <a:spLocks/>
            </p:cNvSpPr>
            <p:nvPr/>
          </p:nvSpPr>
          <p:spPr bwMode="auto">
            <a:xfrm>
              <a:off x="5615459" y="2836430"/>
              <a:ext cx="23812" cy="22617"/>
            </a:xfrm>
            <a:custGeom>
              <a:avLst/>
              <a:gdLst>
                <a:gd name="T0" fmla="*/ 0 w 18"/>
                <a:gd name="T1" fmla="*/ 29750446 h 18"/>
                <a:gd name="T2" fmla="*/ 0 w 18"/>
                <a:gd name="T3" fmla="*/ 0 h 18"/>
                <a:gd name="T4" fmla="*/ 29750446 w 18"/>
                <a:gd name="T5" fmla="*/ 0 h 18"/>
                <a:gd name="T6" fmla="*/ 29750446 w 18"/>
                <a:gd name="T7" fmla="*/ 29750446 h 18"/>
                <a:gd name="T8" fmla="*/ 0 w 18"/>
                <a:gd name="T9" fmla="*/ 29750446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03" name="Freeform 714"/>
            <p:cNvSpPr>
              <a:spLocks/>
            </p:cNvSpPr>
            <p:nvPr/>
          </p:nvSpPr>
          <p:spPr bwMode="auto">
            <a:xfrm>
              <a:off x="5599584" y="2836430"/>
              <a:ext cx="23812" cy="22617"/>
            </a:xfrm>
            <a:custGeom>
              <a:avLst/>
              <a:gdLst>
                <a:gd name="T0" fmla="*/ 0 w 18"/>
                <a:gd name="T1" fmla="*/ 29750446 h 18"/>
                <a:gd name="T2" fmla="*/ 0 w 18"/>
                <a:gd name="T3" fmla="*/ 0 h 18"/>
                <a:gd name="T4" fmla="*/ 29750446 w 18"/>
                <a:gd name="T5" fmla="*/ 0 h 18"/>
                <a:gd name="T6" fmla="*/ 29750446 w 18"/>
                <a:gd name="T7" fmla="*/ 29750446 h 18"/>
                <a:gd name="T8" fmla="*/ 0 w 18"/>
                <a:gd name="T9" fmla="*/ 29750446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04" name="Freeform 715"/>
            <p:cNvSpPr>
              <a:spLocks/>
            </p:cNvSpPr>
            <p:nvPr/>
          </p:nvSpPr>
          <p:spPr bwMode="auto">
            <a:xfrm>
              <a:off x="5583709" y="2836430"/>
              <a:ext cx="22225" cy="22617"/>
            </a:xfrm>
            <a:custGeom>
              <a:avLst/>
              <a:gdLst>
                <a:gd name="T0" fmla="*/ 0 w 18"/>
                <a:gd name="T1" fmla="*/ 29750446 h 18"/>
                <a:gd name="T2" fmla="*/ 0 w 18"/>
                <a:gd name="T3" fmla="*/ 0 h 18"/>
                <a:gd name="T4" fmla="*/ 25916818 w 18"/>
                <a:gd name="T5" fmla="*/ 0 h 18"/>
                <a:gd name="T6" fmla="*/ 25916818 w 18"/>
                <a:gd name="T7" fmla="*/ 29750446 h 18"/>
                <a:gd name="T8" fmla="*/ 0 w 18"/>
                <a:gd name="T9" fmla="*/ 29750446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05" name="Freeform 716"/>
            <p:cNvSpPr>
              <a:spLocks/>
            </p:cNvSpPr>
            <p:nvPr/>
          </p:nvSpPr>
          <p:spPr bwMode="auto">
            <a:xfrm>
              <a:off x="5567834" y="2836430"/>
              <a:ext cx="22225" cy="22617"/>
            </a:xfrm>
            <a:custGeom>
              <a:avLst/>
              <a:gdLst>
                <a:gd name="T0" fmla="*/ 27347207 w 17"/>
                <a:gd name="T1" fmla="*/ 29750446 h 18"/>
                <a:gd name="T2" fmla="*/ 0 w 17"/>
                <a:gd name="T3" fmla="*/ 29750446 h 18"/>
                <a:gd name="T4" fmla="*/ 0 w 17"/>
                <a:gd name="T5" fmla="*/ 0 h 18"/>
                <a:gd name="T6" fmla="*/ 27347207 w 17"/>
                <a:gd name="T7" fmla="*/ 0 h 18"/>
                <a:gd name="T8" fmla="*/ 27347207 w 17"/>
                <a:gd name="T9" fmla="*/ 29750446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8"/>
                <a:gd name="T17" fmla="*/ 17 w 17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8">
                  <a:moveTo>
                    <a:pt x="16" y="17"/>
                  </a:moveTo>
                  <a:lnTo>
                    <a:pt x="0" y="17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6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06" name="Freeform 717"/>
            <p:cNvSpPr>
              <a:spLocks/>
            </p:cNvSpPr>
            <p:nvPr/>
          </p:nvSpPr>
          <p:spPr bwMode="auto">
            <a:xfrm>
              <a:off x="5551959" y="2836430"/>
              <a:ext cx="23812" cy="22617"/>
            </a:xfrm>
            <a:custGeom>
              <a:avLst/>
              <a:gdLst>
                <a:gd name="T0" fmla="*/ 0 w 18"/>
                <a:gd name="T1" fmla="*/ 29750446 h 18"/>
                <a:gd name="T2" fmla="*/ 0 w 18"/>
                <a:gd name="T3" fmla="*/ 0 h 18"/>
                <a:gd name="T4" fmla="*/ 29750446 w 18"/>
                <a:gd name="T5" fmla="*/ 0 h 18"/>
                <a:gd name="T6" fmla="*/ 29750446 w 18"/>
                <a:gd name="T7" fmla="*/ 29750446 h 18"/>
                <a:gd name="T8" fmla="*/ 0 w 18"/>
                <a:gd name="T9" fmla="*/ 29750446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07" name="Freeform 718"/>
            <p:cNvSpPr>
              <a:spLocks/>
            </p:cNvSpPr>
            <p:nvPr/>
          </p:nvSpPr>
          <p:spPr bwMode="auto">
            <a:xfrm>
              <a:off x="5534496" y="2836430"/>
              <a:ext cx="23813" cy="22617"/>
            </a:xfrm>
            <a:custGeom>
              <a:avLst/>
              <a:gdLst>
                <a:gd name="T0" fmla="*/ 29753018 w 18"/>
                <a:gd name="T1" fmla="*/ 29750446 h 18"/>
                <a:gd name="T2" fmla="*/ 0 w 18"/>
                <a:gd name="T3" fmla="*/ 29750446 h 18"/>
                <a:gd name="T4" fmla="*/ 0 w 18"/>
                <a:gd name="T5" fmla="*/ 0 h 18"/>
                <a:gd name="T6" fmla="*/ 29753018 w 18"/>
                <a:gd name="T7" fmla="*/ 0 h 18"/>
                <a:gd name="T8" fmla="*/ 29753018 w 18"/>
                <a:gd name="T9" fmla="*/ 29750446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17" y="17"/>
                  </a:moveTo>
                  <a:lnTo>
                    <a:pt x="0" y="17"/>
                  </a:ln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08" name="Freeform 719"/>
            <p:cNvSpPr>
              <a:spLocks/>
            </p:cNvSpPr>
            <p:nvPr/>
          </p:nvSpPr>
          <p:spPr bwMode="auto">
            <a:xfrm>
              <a:off x="5510684" y="2836430"/>
              <a:ext cx="22225" cy="22617"/>
            </a:xfrm>
            <a:custGeom>
              <a:avLst/>
              <a:gdLst>
                <a:gd name="T0" fmla="*/ 0 w 17"/>
                <a:gd name="T1" fmla="*/ 29750446 h 18"/>
                <a:gd name="T2" fmla="*/ 0 w 17"/>
                <a:gd name="T3" fmla="*/ 0 h 18"/>
                <a:gd name="T4" fmla="*/ 27347207 w 17"/>
                <a:gd name="T5" fmla="*/ 0 h 18"/>
                <a:gd name="T6" fmla="*/ 27347207 w 17"/>
                <a:gd name="T7" fmla="*/ 29750446 h 18"/>
                <a:gd name="T8" fmla="*/ 0 w 17"/>
                <a:gd name="T9" fmla="*/ 29750446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8"/>
                <a:gd name="T17" fmla="*/ 17 w 17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8">
                  <a:moveTo>
                    <a:pt x="0" y="17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09" name="Freeform 720"/>
            <p:cNvSpPr>
              <a:spLocks/>
            </p:cNvSpPr>
            <p:nvPr/>
          </p:nvSpPr>
          <p:spPr bwMode="auto">
            <a:xfrm>
              <a:off x="4212109" y="2810797"/>
              <a:ext cx="233362" cy="39203"/>
            </a:xfrm>
            <a:custGeom>
              <a:avLst/>
              <a:gdLst>
                <a:gd name="T0" fmla="*/ 312965394 w 173"/>
                <a:gd name="T1" fmla="*/ 58670945 h 28"/>
                <a:gd name="T2" fmla="*/ 312965394 w 173"/>
                <a:gd name="T3" fmla="*/ 0 h 28"/>
                <a:gd name="T4" fmla="*/ 0 w 173"/>
                <a:gd name="T5" fmla="*/ 0 h 28"/>
                <a:gd name="T6" fmla="*/ 0 w 173"/>
                <a:gd name="T7" fmla="*/ 58670945 h 28"/>
                <a:gd name="T8" fmla="*/ 312965394 w 173"/>
                <a:gd name="T9" fmla="*/ 58670945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3"/>
                <a:gd name="T16" fmla="*/ 0 h 28"/>
                <a:gd name="T17" fmla="*/ 173 w 173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3" h="28">
                  <a:moveTo>
                    <a:pt x="172" y="27"/>
                  </a:moveTo>
                  <a:lnTo>
                    <a:pt x="172" y="0"/>
                  </a:lnTo>
                  <a:lnTo>
                    <a:pt x="0" y="0"/>
                  </a:lnTo>
                  <a:lnTo>
                    <a:pt x="0" y="27"/>
                  </a:lnTo>
                  <a:lnTo>
                    <a:pt x="172" y="2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0" name="Freeform 721"/>
            <p:cNvSpPr>
              <a:spLocks/>
            </p:cNvSpPr>
            <p:nvPr/>
          </p:nvSpPr>
          <p:spPr bwMode="auto">
            <a:xfrm>
              <a:off x="4232746" y="2788180"/>
              <a:ext cx="23813" cy="24125"/>
            </a:xfrm>
            <a:custGeom>
              <a:avLst/>
              <a:gdLst>
                <a:gd name="T0" fmla="*/ 0 w 17"/>
                <a:gd name="T1" fmla="*/ 32168429 h 19"/>
                <a:gd name="T2" fmla="*/ 0 w 17"/>
                <a:gd name="T3" fmla="*/ 0 h 19"/>
                <a:gd name="T4" fmla="*/ 31393935 w 17"/>
                <a:gd name="T5" fmla="*/ 0 h 19"/>
                <a:gd name="T6" fmla="*/ 31393935 w 17"/>
                <a:gd name="T7" fmla="*/ 32168429 h 19"/>
                <a:gd name="T8" fmla="*/ 0 w 17"/>
                <a:gd name="T9" fmla="*/ 32168429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9"/>
                <a:gd name="T17" fmla="*/ 17 w 17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9">
                  <a:moveTo>
                    <a:pt x="0" y="18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8"/>
                  </a:lnTo>
                  <a:lnTo>
                    <a:pt x="0" y="18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1" name="Freeform 722"/>
            <p:cNvSpPr>
              <a:spLocks/>
            </p:cNvSpPr>
            <p:nvPr/>
          </p:nvSpPr>
          <p:spPr bwMode="auto">
            <a:xfrm>
              <a:off x="4339109" y="2761039"/>
              <a:ext cx="141287" cy="88961"/>
            </a:xfrm>
            <a:custGeom>
              <a:avLst/>
              <a:gdLst>
                <a:gd name="T0" fmla="*/ 190096254 w 104"/>
                <a:gd name="T1" fmla="*/ 132886187 h 65"/>
                <a:gd name="T2" fmla="*/ 190096254 w 104"/>
                <a:gd name="T3" fmla="*/ 0 h 65"/>
                <a:gd name="T4" fmla="*/ 0 w 104"/>
                <a:gd name="T5" fmla="*/ 0 h 65"/>
                <a:gd name="T6" fmla="*/ 0 w 104"/>
                <a:gd name="T7" fmla="*/ 76824441 h 65"/>
                <a:gd name="T8" fmla="*/ 142111628 w 104"/>
                <a:gd name="T9" fmla="*/ 76824441 h 65"/>
                <a:gd name="T10" fmla="*/ 142111628 w 104"/>
                <a:gd name="T11" fmla="*/ 132886187 h 65"/>
                <a:gd name="T12" fmla="*/ 190096254 w 104"/>
                <a:gd name="T13" fmla="*/ 132886187 h 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4"/>
                <a:gd name="T22" fmla="*/ 0 h 65"/>
                <a:gd name="T23" fmla="*/ 104 w 104"/>
                <a:gd name="T24" fmla="*/ 65 h 6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4" h="65">
                  <a:moveTo>
                    <a:pt x="103" y="64"/>
                  </a:moveTo>
                  <a:lnTo>
                    <a:pt x="103" y="0"/>
                  </a:lnTo>
                  <a:lnTo>
                    <a:pt x="0" y="0"/>
                  </a:lnTo>
                  <a:lnTo>
                    <a:pt x="0" y="37"/>
                  </a:lnTo>
                  <a:lnTo>
                    <a:pt x="77" y="37"/>
                  </a:lnTo>
                  <a:lnTo>
                    <a:pt x="77" y="64"/>
                  </a:lnTo>
                  <a:lnTo>
                    <a:pt x="103" y="64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2" name="Freeform 723"/>
            <p:cNvSpPr>
              <a:spLocks/>
            </p:cNvSpPr>
            <p:nvPr/>
          </p:nvSpPr>
          <p:spPr bwMode="auto">
            <a:xfrm>
              <a:off x="4348634" y="2742946"/>
              <a:ext cx="80962" cy="24125"/>
            </a:xfrm>
            <a:custGeom>
              <a:avLst/>
              <a:gdLst>
                <a:gd name="T0" fmla="*/ 0 w 59"/>
                <a:gd name="T1" fmla="*/ 33851141 h 18"/>
                <a:gd name="T2" fmla="*/ 0 w 59"/>
                <a:gd name="T3" fmla="*/ 0 h 18"/>
                <a:gd name="T4" fmla="*/ 109216380 w 59"/>
                <a:gd name="T5" fmla="*/ 0 h 18"/>
                <a:gd name="T6" fmla="*/ 109216380 w 59"/>
                <a:gd name="T7" fmla="*/ 33851141 h 18"/>
                <a:gd name="T8" fmla="*/ 0 w 59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18"/>
                <a:gd name="T17" fmla="*/ 59 w 59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18">
                  <a:moveTo>
                    <a:pt x="0" y="17"/>
                  </a:moveTo>
                  <a:lnTo>
                    <a:pt x="0" y="0"/>
                  </a:lnTo>
                  <a:lnTo>
                    <a:pt x="58" y="0"/>
                  </a:lnTo>
                  <a:lnTo>
                    <a:pt x="58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3" name="Freeform 724"/>
            <p:cNvSpPr>
              <a:spLocks/>
            </p:cNvSpPr>
            <p:nvPr/>
          </p:nvSpPr>
          <p:spPr bwMode="auto">
            <a:xfrm>
              <a:off x="4451821" y="2681125"/>
              <a:ext cx="23813" cy="79915"/>
            </a:xfrm>
            <a:custGeom>
              <a:avLst/>
              <a:gdLst>
                <a:gd name="T0" fmla="*/ 29753018 w 18"/>
                <a:gd name="T1" fmla="*/ 117952934 h 59"/>
                <a:gd name="T2" fmla="*/ 29753018 w 18"/>
                <a:gd name="T3" fmla="*/ 0 h 59"/>
                <a:gd name="T4" fmla="*/ 0 w 18"/>
                <a:gd name="T5" fmla="*/ 0 h 59"/>
                <a:gd name="T6" fmla="*/ 0 w 18"/>
                <a:gd name="T7" fmla="*/ 117952934 h 59"/>
                <a:gd name="T8" fmla="*/ 29753018 w 18"/>
                <a:gd name="T9" fmla="*/ 117952934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59"/>
                <a:gd name="T17" fmla="*/ 18 w 18"/>
                <a:gd name="T18" fmla="*/ 59 h 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59">
                  <a:moveTo>
                    <a:pt x="17" y="58"/>
                  </a:moveTo>
                  <a:lnTo>
                    <a:pt x="17" y="0"/>
                  </a:lnTo>
                  <a:lnTo>
                    <a:pt x="0" y="0"/>
                  </a:lnTo>
                  <a:lnTo>
                    <a:pt x="0" y="58"/>
                  </a:lnTo>
                  <a:lnTo>
                    <a:pt x="17" y="58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4" name="Freeform 725"/>
            <p:cNvSpPr>
              <a:spLocks/>
            </p:cNvSpPr>
            <p:nvPr/>
          </p:nvSpPr>
          <p:spPr bwMode="auto">
            <a:xfrm>
              <a:off x="4428009" y="2819844"/>
              <a:ext cx="23812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29750446 w 18"/>
                <a:gd name="T5" fmla="*/ 0 h 18"/>
                <a:gd name="T6" fmla="*/ 29750446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5" name="Freeform 726"/>
            <p:cNvSpPr>
              <a:spLocks/>
            </p:cNvSpPr>
            <p:nvPr/>
          </p:nvSpPr>
          <p:spPr bwMode="auto">
            <a:xfrm>
              <a:off x="4412134" y="2819844"/>
              <a:ext cx="25400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33851141 w 18"/>
                <a:gd name="T5" fmla="*/ 0 h 18"/>
                <a:gd name="T6" fmla="*/ 33851141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6" name="Freeform 727"/>
            <p:cNvSpPr>
              <a:spLocks/>
            </p:cNvSpPr>
            <p:nvPr/>
          </p:nvSpPr>
          <p:spPr bwMode="auto">
            <a:xfrm>
              <a:off x="4396259" y="2819844"/>
              <a:ext cx="25400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33851141 w 18"/>
                <a:gd name="T5" fmla="*/ 0 h 18"/>
                <a:gd name="T6" fmla="*/ 33851141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7" name="Freeform 728"/>
            <p:cNvSpPr>
              <a:spLocks/>
            </p:cNvSpPr>
            <p:nvPr/>
          </p:nvSpPr>
          <p:spPr bwMode="auto">
            <a:xfrm>
              <a:off x="4380384" y="2819844"/>
              <a:ext cx="22225" cy="24125"/>
            </a:xfrm>
            <a:custGeom>
              <a:avLst/>
              <a:gdLst>
                <a:gd name="T0" fmla="*/ 0 w 17"/>
                <a:gd name="T1" fmla="*/ 33851141 h 18"/>
                <a:gd name="T2" fmla="*/ 0 w 17"/>
                <a:gd name="T3" fmla="*/ 0 h 18"/>
                <a:gd name="T4" fmla="*/ 27347207 w 17"/>
                <a:gd name="T5" fmla="*/ 0 h 18"/>
                <a:gd name="T6" fmla="*/ 27347207 w 17"/>
                <a:gd name="T7" fmla="*/ 33851141 h 18"/>
                <a:gd name="T8" fmla="*/ 0 w 17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8"/>
                <a:gd name="T17" fmla="*/ 17 w 17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8">
                  <a:moveTo>
                    <a:pt x="0" y="17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8" name="Freeform 729"/>
            <p:cNvSpPr>
              <a:spLocks/>
            </p:cNvSpPr>
            <p:nvPr/>
          </p:nvSpPr>
          <p:spPr bwMode="auto">
            <a:xfrm>
              <a:off x="4364509" y="2819844"/>
              <a:ext cx="26987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38213588 w 18"/>
                <a:gd name="T5" fmla="*/ 0 h 18"/>
                <a:gd name="T6" fmla="*/ 38213588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9" name="Freeform 730"/>
            <p:cNvSpPr>
              <a:spLocks/>
            </p:cNvSpPr>
            <p:nvPr/>
          </p:nvSpPr>
          <p:spPr bwMode="auto">
            <a:xfrm>
              <a:off x="4354984" y="2819844"/>
              <a:ext cx="23812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29750446 w 18"/>
                <a:gd name="T5" fmla="*/ 0 h 18"/>
                <a:gd name="T6" fmla="*/ 29750446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0" name="Freeform 731"/>
            <p:cNvSpPr>
              <a:spLocks/>
            </p:cNvSpPr>
            <p:nvPr/>
          </p:nvSpPr>
          <p:spPr bwMode="auto">
            <a:xfrm>
              <a:off x="4332759" y="2819844"/>
              <a:ext cx="25400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33851141 w 18"/>
                <a:gd name="T5" fmla="*/ 0 h 18"/>
                <a:gd name="T6" fmla="*/ 33851141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1" name="Freeform 732"/>
            <p:cNvSpPr>
              <a:spLocks/>
            </p:cNvSpPr>
            <p:nvPr/>
          </p:nvSpPr>
          <p:spPr bwMode="auto">
            <a:xfrm>
              <a:off x="4316884" y="2819844"/>
              <a:ext cx="23812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29750446 w 18"/>
                <a:gd name="T5" fmla="*/ 0 h 18"/>
                <a:gd name="T6" fmla="*/ 29750446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2" name="Freeform 733"/>
            <p:cNvSpPr>
              <a:spLocks/>
            </p:cNvSpPr>
            <p:nvPr/>
          </p:nvSpPr>
          <p:spPr bwMode="auto">
            <a:xfrm>
              <a:off x="4285134" y="2819844"/>
              <a:ext cx="26987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38213588 w 18"/>
                <a:gd name="T5" fmla="*/ 0 h 18"/>
                <a:gd name="T6" fmla="*/ 38213588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3" name="Freeform 734"/>
            <p:cNvSpPr>
              <a:spLocks/>
            </p:cNvSpPr>
            <p:nvPr/>
          </p:nvSpPr>
          <p:spPr bwMode="auto">
            <a:xfrm>
              <a:off x="4270846" y="2819844"/>
              <a:ext cx="23813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29753018 w 18"/>
                <a:gd name="T5" fmla="*/ 0 h 18"/>
                <a:gd name="T6" fmla="*/ 29753018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4" name="Freeform 735"/>
            <p:cNvSpPr>
              <a:spLocks/>
            </p:cNvSpPr>
            <p:nvPr/>
          </p:nvSpPr>
          <p:spPr bwMode="auto">
            <a:xfrm>
              <a:off x="4251796" y="2819844"/>
              <a:ext cx="26988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38216503 w 18"/>
                <a:gd name="T5" fmla="*/ 0 h 18"/>
                <a:gd name="T6" fmla="*/ 38216503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5" name="Freeform 736"/>
            <p:cNvSpPr>
              <a:spLocks/>
            </p:cNvSpPr>
            <p:nvPr/>
          </p:nvSpPr>
          <p:spPr bwMode="auto">
            <a:xfrm>
              <a:off x="4239096" y="2819844"/>
              <a:ext cx="25400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33851141 w 18"/>
                <a:gd name="T5" fmla="*/ 0 h 18"/>
                <a:gd name="T6" fmla="*/ 33851141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6" name="Freeform 737"/>
            <p:cNvSpPr>
              <a:spLocks/>
            </p:cNvSpPr>
            <p:nvPr/>
          </p:nvSpPr>
          <p:spPr bwMode="auto">
            <a:xfrm>
              <a:off x="4221634" y="2819844"/>
              <a:ext cx="25400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33851141 w 18"/>
                <a:gd name="T5" fmla="*/ 0 h 18"/>
                <a:gd name="T6" fmla="*/ 33851141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" name="Freeform 738"/>
            <p:cNvSpPr>
              <a:spLocks/>
            </p:cNvSpPr>
            <p:nvPr/>
          </p:nvSpPr>
          <p:spPr bwMode="auto">
            <a:xfrm>
              <a:off x="4461346" y="2767071"/>
              <a:ext cx="23813" cy="22617"/>
            </a:xfrm>
            <a:custGeom>
              <a:avLst/>
              <a:gdLst>
                <a:gd name="T0" fmla="*/ 0 w 17"/>
                <a:gd name="T1" fmla="*/ 29750446 h 18"/>
                <a:gd name="T2" fmla="*/ 0 w 17"/>
                <a:gd name="T3" fmla="*/ 0 h 18"/>
                <a:gd name="T4" fmla="*/ 31393935 w 17"/>
                <a:gd name="T5" fmla="*/ 0 h 18"/>
                <a:gd name="T6" fmla="*/ 31393935 w 17"/>
                <a:gd name="T7" fmla="*/ 29750446 h 18"/>
                <a:gd name="T8" fmla="*/ 0 w 17"/>
                <a:gd name="T9" fmla="*/ 29750446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8"/>
                <a:gd name="T17" fmla="*/ 17 w 17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8">
                  <a:moveTo>
                    <a:pt x="0" y="17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" name="Freeform 739"/>
            <p:cNvSpPr>
              <a:spLocks/>
            </p:cNvSpPr>
            <p:nvPr/>
          </p:nvSpPr>
          <p:spPr bwMode="auto">
            <a:xfrm>
              <a:off x="4443884" y="2767071"/>
              <a:ext cx="25400" cy="22617"/>
            </a:xfrm>
            <a:custGeom>
              <a:avLst/>
              <a:gdLst>
                <a:gd name="T0" fmla="*/ 0 w 18"/>
                <a:gd name="T1" fmla="*/ 29750446 h 18"/>
                <a:gd name="T2" fmla="*/ 0 w 18"/>
                <a:gd name="T3" fmla="*/ 0 h 18"/>
                <a:gd name="T4" fmla="*/ 33851141 w 18"/>
                <a:gd name="T5" fmla="*/ 0 h 18"/>
                <a:gd name="T6" fmla="*/ 33851141 w 18"/>
                <a:gd name="T7" fmla="*/ 29750446 h 18"/>
                <a:gd name="T8" fmla="*/ 0 w 18"/>
                <a:gd name="T9" fmla="*/ 29750446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9" name="Freeform 740"/>
            <p:cNvSpPr>
              <a:spLocks/>
            </p:cNvSpPr>
            <p:nvPr/>
          </p:nvSpPr>
          <p:spPr bwMode="auto">
            <a:xfrm>
              <a:off x="4428009" y="2767071"/>
              <a:ext cx="23812" cy="22617"/>
            </a:xfrm>
            <a:custGeom>
              <a:avLst/>
              <a:gdLst>
                <a:gd name="T0" fmla="*/ 0 w 18"/>
                <a:gd name="T1" fmla="*/ 29750446 h 18"/>
                <a:gd name="T2" fmla="*/ 0 w 18"/>
                <a:gd name="T3" fmla="*/ 0 h 18"/>
                <a:gd name="T4" fmla="*/ 29750446 w 18"/>
                <a:gd name="T5" fmla="*/ 0 h 18"/>
                <a:gd name="T6" fmla="*/ 29750446 w 18"/>
                <a:gd name="T7" fmla="*/ 29750446 h 18"/>
                <a:gd name="T8" fmla="*/ 0 w 18"/>
                <a:gd name="T9" fmla="*/ 29750446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30" name="Freeform 741"/>
            <p:cNvSpPr>
              <a:spLocks/>
            </p:cNvSpPr>
            <p:nvPr/>
          </p:nvSpPr>
          <p:spPr bwMode="auto">
            <a:xfrm>
              <a:off x="4412134" y="2767071"/>
              <a:ext cx="25400" cy="22617"/>
            </a:xfrm>
            <a:custGeom>
              <a:avLst/>
              <a:gdLst>
                <a:gd name="T0" fmla="*/ 33851141 w 18"/>
                <a:gd name="T1" fmla="*/ 29750446 h 18"/>
                <a:gd name="T2" fmla="*/ 0 w 18"/>
                <a:gd name="T3" fmla="*/ 29750446 h 18"/>
                <a:gd name="T4" fmla="*/ 0 w 18"/>
                <a:gd name="T5" fmla="*/ 0 h 18"/>
                <a:gd name="T6" fmla="*/ 33851141 w 18"/>
                <a:gd name="T7" fmla="*/ 0 h 18"/>
                <a:gd name="T8" fmla="*/ 33851141 w 18"/>
                <a:gd name="T9" fmla="*/ 29750446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17" y="17"/>
                  </a:moveTo>
                  <a:lnTo>
                    <a:pt x="0" y="17"/>
                  </a:ln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31" name="Freeform 742"/>
            <p:cNvSpPr>
              <a:spLocks/>
            </p:cNvSpPr>
            <p:nvPr/>
          </p:nvSpPr>
          <p:spPr bwMode="auto">
            <a:xfrm>
              <a:off x="4396259" y="2767071"/>
              <a:ext cx="25400" cy="22617"/>
            </a:xfrm>
            <a:custGeom>
              <a:avLst/>
              <a:gdLst>
                <a:gd name="T0" fmla="*/ 0 w 18"/>
                <a:gd name="T1" fmla="*/ 29750446 h 18"/>
                <a:gd name="T2" fmla="*/ 0 w 18"/>
                <a:gd name="T3" fmla="*/ 0 h 18"/>
                <a:gd name="T4" fmla="*/ 33851141 w 18"/>
                <a:gd name="T5" fmla="*/ 0 h 18"/>
                <a:gd name="T6" fmla="*/ 33851141 w 18"/>
                <a:gd name="T7" fmla="*/ 29750446 h 18"/>
                <a:gd name="T8" fmla="*/ 0 w 18"/>
                <a:gd name="T9" fmla="*/ 29750446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32" name="Freeform 743"/>
            <p:cNvSpPr>
              <a:spLocks/>
            </p:cNvSpPr>
            <p:nvPr/>
          </p:nvSpPr>
          <p:spPr bwMode="auto">
            <a:xfrm>
              <a:off x="4380384" y="2767071"/>
              <a:ext cx="22225" cy="22617"/>
            </a:xfrm>
            <a:custGeom>
              <a:avLst/>
              <a:gdLst>
                <a:gd name="T0" fmla="*/ 27347207 w 17"/>
                <a:gd name="T1" fmla="*/ 29750446 h 18"/>
                <a:gd name="T2" fmla="*/ 0 w 17"/>
                <a:gd name="T3" fmla="*/ 29750446 h 18"/>
                <a:gd name="T4" fmla="*/ 0 w 17"/>
                <a:gd name="T5" fmla="*/ 0 h 18"/>
                <a:gd name="T6" fmla="*/ 27347207 w 17"/>
                <a:gd name="T7" fmla="*/ 0 h 18"/>
                <a:gd name="T8" fmla="*/ 27347207 w 17"/>
                <a:gd name="T9" fmla="*/ 29750446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8"/>
                <a:gd name="T17" fmla="*/ 17 w 17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8">
                  <a:moveTo>
                    <a:pt x="16" y="17"/>
                  </a:moveTo>
                  <a:lnTo>
                    <a:pt x="0" y="17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6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33" name="Freeform 744"/>
            <p:cNvSpPr>
              <a:spLocks/>
            </p:cNvSpPr>
            <p:nvPr/>
          </p:nvSpPr>
          <p:spPr bwMode="auto">
            <a:xfrm>
              <a:off x="4354984" y="2767071"/>
              <a:ext cx="23812" cy="22617"/>
            </a:xfrm>
            <a:custGeom>
              <a:avLst/>
              <a:gdLst>
                <a:gd name="T0" fmla="*/ 0 w 18"/>
                <a:gd name="T1" fmla="*/ 29750446 h 18"/>
                <a:gd name="T2" fmla="*/ 0 w 18"/>
                <a:gd name="T3" fmla="*/ 0 h 18"/>
                <a:gd name="T4" fmla="*/ 29750446 w 18"/>
                <a:gd name="T5" fmla="*/ 0 h 18"/>
                <a:gd name="T6" fmla="*/ 29750446 w 18"/>
                <a:gd name="T7" fmla="*/ 29750446 h 18"/>
                <a:gd name="T8" fmla="*/ 0 w 18"/>
                <a:gd name="T9" fmla="*/ 29750446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34" name="Freeform 745"/>
            <p:cNvSpPr>
              <a:spLocks/>
            </p:cNvSpPr>
            <p:nvPr/>
          </p:nvSpPr>
          <p:spPr bwMode="auto">
            <a:xfrm>
              <a:off x="2378546" y="1773421"/>
              <a:ext cx="233363" cy="39203"/>
            </a:xfrm>
            <a:custGeom>
              <a:avLst/>
              <a:gdLst>
                <a:gd name="T0" fmla="*/ 312968084 w 173"/>
                <a:gd name="T1" fmla="*/ 58670945 h 28"/>
                <a:gd name="T2" fmla="*/ 312968084 w 173"/>
                <a:gd name="T3" fmla="*/ 0 h 28"/>
                <a:gd name="T4" fmla="*/ 0 w 173"/>
                <a:gd name="T5" fmla="*/ 0 h 28"/>
                <a:gd name="T6" fmla="*/ 0 w 173"/>
                <a:gd name="T7" fmla="*/ 58670945 h 28"/>
                <a:gd name="T8" fmla="*/ 312968084 w 173"/>
                <a:gd name="T9" fmla="*/ 58670945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3"/>
                <a:gd name="T16" fmla="*/ 0 h 28"/>
                <a:gd name="T17" fmla="*/ 173 w 173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3" h="28">
                  <a:moveTo>
                    <a:pt x="172" y="27"/>
                  </a:moveTo>
                  <a:lnTo>
                    <a:pt x="172" y="0"/>
                  </a:lnTo>
                  <a:lnTo>
                    <a:pt x="0" y="0"/>
                  </a:lnTo>
                  <a:lnTo>
                    <a:pt x="0" y="27"/>
                  </a:lnTo>
                  <a:lnTo>
                    <a:pt x="172" y="2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35" name="Freeform 746"/>
            <p:cNvSpPr>
              <a:spLocks/>
            </p:cNvSpPr>
            <p:nvPr/>
          </p:nvSpPr>
          <p:spPr bwMode="auto">
            <a:xfrm>
              <a:off x="2399184" y="1752311"/>
              <a:ext cx="26987" cy="22618"/>
            </a:xfrm>
            <a:custGeom>
              <a:avLst/>
              <a:gdLst>
                <a:gd name="T0" fmla="*/ 0 w 18"/>
                <a:gd name="T1" fmla="*/ 28274803 h 19"/>
                <a:gd name="T2" fmla="*/ 0 w 18"/>
                <a:gd name="T3" fmla="*/ 0 h 19"/>
                <a:gd name="T4" fmla="*/ 38213588 w 18"/>
                <a:gd name="T5" fmla="*/ 0 h 19"/>
                <a:gd name="T6" fmla="*/ 38213588 w 18"/>
                <a:gd name="T7" fmla="*/ 28274803 h 19"/>
                <a:gd name="T8" fmla="*/ 0 w 18"/>
                <a:gd name="T9" fmla="*/ 28274803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9"/>
                <a:gd name="T17" fmla="*/ 18 w 18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9">
                  <a:moveTo>
                    <a:pt x="0" y="18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8"/>
                  </a:lnTo>
                  <a:lnTo>
                    <a:pt x="0" y="18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36" name="Freeform 747"/>
            <p:cNvSpPr>
              <a:spLocks/>
            </p:cNvSpPr>
            <p:nvPr/>
          </p:nvSpPr>
          <p:spPr bwMode="auto">
            <a:xfrm>
              <a:off x="2505546" y="1726679"/>
              <a:ext cx="139700" cy="85945"/>
            </a:xfrm>
            <a:custGeom>
              <a:avLst/>
              <a:gdLst>
                <a:gd name="T0" fmla="*/ 187637474 w 103"/>
                <a:gd name="T1" fmla="*/ 124029820 h 65"/>
                <a:gd name="T2" fmla="*/ 187637474 w 103"/>
                <a:gd name="T3" fmla="*/ 0 h 65"/>
                <a:gd name="T4" fmla="*/ 0 w 103"/>
                <a:gd name="T5" fmla="*/ 0 h 65"/>
                <a:gd name="T6" fmla="*/ 0 w 103"/>
                <a:gd name="T7" fmla="*/ 71704671 h 65"/>
                <a:gd name="T8" fmla="*/ 141647663 w 103"/>
                <a:gd name="T9" fmla="*/ 71704671 h 65"/>
                <a:gd name="T10" fmla="*/ 141647663 w 103"/>
                <a:gd name="T11" fmla="*/ 124029820 h 65"/>
                <a:gd name="T12" fmla="*/ 187637474 w 103"/>
                <a:gd name="T13" fmla="*/ 124029820 h 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3"/>
                <a:gd name="T22" fmla="*/ 0 h 65"/>
                <a:gd name="T23" fmla="*/ 103 w 103"/>
                <a:gd name="T24" fmla="*/ 65 h 6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3" h="65">
                  <a:moveTo>
                    <a:pt x="102" y="64"/>
                  </a:moveTo>
                  <a:lnTo>
                    <a:pt x="102" y="0"/>
                  </a:lnTo>
                  <a:lnTo>
                    <a:pt x="0" y="0"/>
                  </a:lnTo>
                  <a:lnTo>
                    <a:pt x="0" y="37"/>
                  </a:lnTo>
                  <a:lnTo>
                    <a:pt x="77" y="37"/>
                  </a:lnTo>
                  <a:lnTo>
                    <a:pt x="77" y="64"/>
                  </a:lnTo>
                  <a:lnTo>
                    <a:pt x="102" y="64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38" name="Freeform 749"/>
            <p:cNvSpPr>
              <a:spLocks/>
            </p:cNvSpPr>
            <p:nvPr/>
          </p:nvSpPr>
          <p:spPr bwMode="auto">
            <a:xfrm>
              <a:off x="2616671" y="1645257"/>
              <a:ext cx="26988" cy="81422"/>
            </a:xfrm>
            <a:custGeom>
              <a:avLst/>
              <a:gdLst>
                <a:gd name="T0" fmla="*/ 38216503 w 18"/>
                <a:gd name="T1" fmla="*/ 122444373 h 59"/>
                <a:gd name="T2" fmla="*/ 38216503 w 18"/>
                <a:gd name="T3" fmla="*/ 0 h 59"/>
                <a:gd name="T4" fmla="*/ 0 w 18"/>
                <a:gd name="T5" fmla="*/ 0 h 59"/>
                <a:gd name="T6" fmla="*/ 0 w 18"/>
                <a:gd name="T7" fmla="*/ 122444373 h 59"/>
                <a:gd name="T8" fmla="*/ 38216503 w 18"/>
                <a:gd name="T9" fmla="*/ 122444373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59"/>
                <a:gd name="T17" fmla="*/ 18 w 18"/>
                <a:gd name="T18" fmla="*/ 59 h 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59">
                  <a:moveTo>
                    <a:pt x="17" y="58"/>
                  </a:moveTo>
                  <a:lnTo>
                    <a:pt x="17" y="0"/>
                  </a:lnTo>
                  <a:lnTo>
                    <a:pt x="0" y="0"/>
                  </a:lnTo>
                  <a:lnTo>
                    <a:pt x="0" y="58"/>
                  </a:lnTo>
                  <a:lnTo>
                    <a:pt x="17" y="58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39" name="Freeform 750"/>
            <p:cNvSpPr>
              <a:spLocks/>
            </p:cNvSpPr>
            <p:nvPr/>
          </p:nvSpPr>
          <p:spPr bwMode="auto">
            <a:xfrm>
              <a:off x="2596034" y="1782468"/>
              <a:ext cx="20637" cy="24125"/>
            </a:xfrm>
            <a:custGeom>
              <a:avLst/>
              <a:gdLst>
                <a:gd name="T0" fmla="*/ 0 w 17"/>
                <a:gd name="T1" fmla="*/ 33851141 h 18"/>
                <a:gd name="T2" fmla="*/ 0 w 17"/>
                <a:gd name="T3" fmla="*/ 0 h 18"/>
                <a:gd name="T4" fmla="*/ 23578378 w 17"/>
                <a:gd name="T5" fmla="*/ 0 h 18"/>
                <a:gd name="T6" fmla="*/ 23578378 w 17"/>
                <a:gd name="T7" fmla="*/ 33851141 h 18"/>
                <a:gd name="T8" fmla="*/ 0 w 17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8"/>
                <a:gd name="T17" fmla="*/ 17 w 17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8">
                  <a:moveTo>
                    <a:pt x="0" y="17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40" name="Freeform 751"/>
            <p:cNvSpPr>
              <a:spLocks/>
            </p:cNvSpPr>
            <p:nvPr/>
          </p:nvSpPr>
          <p:spPr bwMode="auto">
            <a:xfrm>
              <a:off x="2578571" y="1782468"/>
              <a:ext cx="23813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29753018 w 18"/>
                <a:gd name="T5" fmla="*/ 0 h 18"/>
                <a:gd name="T6" fmla="*/ 29753018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41" name="Freeform 752"/>
            <p:cNvSpPr>
              <a:spLocks/>
            </p:cNvSpPr>
            <p:nvPr/>
          </p:nvSpPr>
          <p:spPr bwMode="auto">
            <a:xfrm>
              <a:off x="2562696" y="1782468"/>
              <a:ext cx="25400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33851141 w 18"/>
                <a:gd name="T5" fmla="*/ 0 h 18"/>
                <a:gd name="T6" fmla="*/ 33851141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42" name="Freeform 753"/>
            <p:cNvSpPr>
              <a:spLocks/>
            </p:cNvSpPr>
            <p:nvPr/>
          </p:nvSpPr>
          <p:spPr bwMode="auto">
            <a:xfrm>
              <a:off x="2546821" y="1782468"/>
              <a:ext cx="25400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33851141 w 18"/>
                <a:gd name="T5" fmla="*/ 0 h 18"/>
                <a:gd name="T6" fmla="*/ 33851141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43" name="Freeform 754"/>
            <p:cNvSpPr>
              <a:spLocks/>
            </p:cNvSpPr>
            <p:nvPr/>
          </p:nvSpPr>
          <p:spPr bwMode="auto">
            <a:xfrm>
              <a:off x="2529359" y="1782468"/>
              <a:ext cx="26987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38213588 w 18"/>
                <a:gd name="T5" fmla="*/ 0 h 18"/>
                <a:gd name="T6" fmla="*/ 38213588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44" name="Freeform 755"/>
            <p:cNvSpPr>
              <a:spLocks/>
            </p:cNvSpPr>
            <p:nvPr/>
          </p:nvSpPr>
          <p:spPr bwMode="auto">
            <a:xfrm>
              <a:off x="2521421" y="1782468"/>
              <a:ext cx="23813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29753018 w 18"/>
                <a:gd name="T5" fmla="*/ 0 h 18"/>
                <a:gd name="T6" fmla="*/ 29753018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45" name="Freeform 756"/>
            <p:cNvSpPr>
              <a:spLocks/>
            </p:cNvSpPr>
            <p:nvPr/>
          </p:nvSpPr>
          <p:spPr bwMode="auto">
            <a:xfrm>
              <a:off x="2500784" y="1782468"/>
              <a:ext cx="23812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29750446 w 18"/>
                <a:gd name="T5" fmla="*/ 0 h 18"/>
                <a:gd name="T6" fmla="*/ 29750446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46" name="Freeform 757"/>
            <p:cNvSpPr>
              <a:spLocks/>
            </p:cNvSpPr>
            <p:nvPr/>
          </p:nvSpPr>
          <p:spPr bwMode="auto">
            <a:xfrm>
              <a:off x="2483321" y="1782468"/>
              <a:ext cx="23813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29753018 w 18"/>
                <a:gd name="T5" fmla="*/ 0 h 18"/>
                <a:gd name="T6" fmla="*/ 29753018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47" name="Freeform 758"/>
            <p:cNvSpPr>
              <a:spLocks/>
            </p:cNvSpPr>
            <p:nvPr/>
          </p:nvSpPr>
          <p:spPr bwMode="auto">
            <a:xfrm>
              <a:off x="2456334" y="1782468"/>
              <a:ext cx="22225" cy="24125"/>
            </a:xfrm>
            <a:custGeom>
              <a:avLst/>
              <a:gdLst>
                <a:gd name="T0" fmla="*/ 0 w 17"/>
                <a:gd name="T1" fmla="*/ 33851141 h 18"/>
                <a:gd name="T2" fmla="*/ 0 w 17"/>
                <a:gd name="T3" fmla="*/ 0 h 18"/>
                <a:gd name="T4" fmla="*/ 27347207 w 17"/>
                <a:gd name="T5" fmla="*/ 0 h 18"/>
                <a:gd name="T6" fmla="*/ 27347207 w 17"/>
                <a:gd name="T7" fmla="*/ 33851141 h 18"/>
                <a:gd name="T8" fmla="*/ 0 w 17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8"/>
                <a:gd name="T17" fmla="*/ 17 w 17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8">
                  <a:moveTo>
                    <a:pt x="0" y="17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48" name="Freeform 759"/>
            <p:cNvSpPr>
              <a:spLocks/>
            </p:cNvSpPr>
            <p:nvPr/>
          </p:nvSpPr>
          <p:spPr bwMode="auto">
            <a:xfrm>
              <a:off x="2435696" y="1782468"/>
              <a:ext cx="26988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38216503 w 18"/>
                <a:gd name="T5" fmla="*/ 0 h 18"/>
                <a:gd name="T6" fmla="*/ 38216503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49" name="Freeform 760"/>
            <p:cNvSpPr>
              <a:spLocks/>
            </p:cNvSpPr>
            <p:nvPr/>
          </p:nvSpPr>
          <p:spPr bwMode="auto">
            <a:xfrm>
              <a:off x="2418234" y="1782468"/>
              <a:ext cx="25400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33851141 w 18"/>
                <a:gd name="T5" fmla="*/ 0 h 18"/>
                <a:gd name="T6" fmla="*/ 33851141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50" name="Freeform 761"/>
            <p:cNvSpPr>
              <a:spLocks/>
            </p:cNvSpPr>
            <p:nvPr/>
          </p:nvSpPr>
          <p:spPr bwMode="auto">
            <a:xfrm>
              <a:off x="2407121" y="1782468"/>
              <a:ext cx="23813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29753018 w 18"/>
                <a:gd name="T5" fmla="*/ 0 h 18"/>
                <a:gd name="T6" fmla="*/ 29753018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51" name="Freeform 762"/>
            <p:cNvSpPr>
              <a:spLocks/>
            </p:cNvSpPr>
            <p:nvPr/>
          </p:nvSpPr>
          <p:spPr bwMode="auto">
            <a:xfrm>
              <a:off x="2388071" y="1782468"/>
              <a:ext cx="25400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33851141 w 18"/>
                <a:gd name="T5" fmla="*/ 0 h 18"/>
                <a:gd name="T6" fmla="*/ 33851141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52" name="Freeform 763"/>
            <p:cNvSpPr>
              <a:spLocks/>
            </p:cNvSpPr>
            <p:nvPr/>
          </p:nvSpPr>
          <p:spPr bwMode="auto">
            <a:xfrm>
              <a:off x="2627784" y="1731202"/>
              <a:ext cx="23812" cy="22618"/>
            </a:xfrm>
            <a:custGeom>
              <a:avLst/>
              <a:gdLst>
                <a:gd name="T0" fmla="*/ 0 w 18"/>
                <a:gd name="T1" fmla="*/ 29753018 h 18"/>
                <a:gd name="T2" fmla="*/ 0 w 18"/>
                <a:gd name="T3" fmla="*/ 0 h 18"/>
                <a:gd name="T4" fmla="*/ 29750446 w 18"/>
                <a:gd name="T5" fmla="*/ 0 h 18"/>
                <a:gd name="T6" fmla="*/ 29750446 w 18"/>
                <a:gd name="T7" fmla="*/ 29753018 h 18"/>
                <a:gd name="T8" fmla="*/ 0 w 18"/>
                <a:gd name="T9" fmla="*/ 29753018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53" name="Freeform 764"/>
            <p:cNvSpPr>
              <a:spLocks/>
            </p:cNvSpPr>
            <p:nvPr/>
          </p:nvSpPr>
          <p:spPr bwMode="auto">
            <a:xfrm>
              <a:off x="2610321" y="1731202"/>
              <a:ext cx="23813" cy="22618"/>
            </a:xfrm>
            <a:custGeom>
              <a:avLst/>
              <a:gdLst>
                <a:gd name="T0" fmla="*/ 0 w 18"/>
                <a:gd name="T1" fmla="*/ 29753018 h 18"/>
                <a:gd name="T2" fmla="*/ 0 w 18"/>
                <a:gd name="T3" fmla="*/ 0 h 18"/>
                <a:gd name="T4" fmla="*/ 29753018 w 18"/>
                <a:gd name="T5" fmla="*/ 0 h 18"/>
                <a:gd name="T6" fmla="*/ 29753018 w 18"/>
                <a:gd name="T7" fmla="*/ 29753018 h 18"/>
                <a:gd name="T8" fmla="*/ 0 w 18"/>
                <a:gd name="T9" fmla="*/ 29753018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54" name="Freeform 765"/>
            <p:cNvSpPr>
              <a:spLocks/>
            </p:cNvSpPr>
            <p:nvPr/>
          </p:nvSpPr>
          <p:spPr bwMode="auto">
            <a:xfrm>
              <a:off x="2596034" y="1731202"/>
              <a:ext cx="20637" cy="22618"/>
            </a:xfrm>
            <a:custGeom>
              <a:avLst/>
              <a:gdLst>
                <a:gd name="T0" fmla="*/ 0 w 17"/>
                <a:gd name="T1" fmla="*/ 29753018 h 18"/>
                <a:gd name="T2" fmla="*/ 0 w 17"/>
                <a:gd name="T3" fmla="*/ 0 h 18"/>
                <a:gd name="T4" fmla="*/ 23578378 w 17"/>
                <a:gd name="T5" fmla="*/ 0 h 18"/>
                <a:gd name="T6" fmla="*/ 23578378 w 17"/>
                <a:gd name="T7" fmla="*/ 29753018 h 18"/>
                <a:gd name="T8" fmla="*/ 0 w 17"/>
                <a:gd name="T9" fmla="*/ 29753018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8"/>
                <a:gd name="T17" fmla="*/ 17 w 17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8">
                  <a:moveTo>
                    <a:pt x="0" y="17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55" name="Freeform 766"/>
            <p:cNvSpPr>
              <a:spLocks/>
            </p:cNvSpPr>
            <p:nvPr/>
          </p:nvSpPr>
          <p:spPr bwMode="auto">
            <a:xfrm>
              <a:off x="2578571" y="1731202"/>
              <a:ext cx="23813" cy="22618"/>
            </a:xfrm>
            <a:custGeom>
              <a:avLst/>
              <a:gdLst>
                <a:gd name="T0" fmla="*/ 29753018 w 18"/>
                <a:gd name="T1" fmla="*/ 29753018 h 18"/>
                <a:gd name="T2" fmla="*/ 0 w 18"/>
                <a:gd name="T3" fmla="*/ 29753018 h 18"/>
                <a:gd name="T4" fmla="*/ 0 w 18"/>
                <a:gd name="T5" fmla="*/ 0 h 18"/>
                <a:gd name="T6" fmla="*/ 29753018 w 18"/>
                <a:gd name="T7" fmla="*/ 0 h 18"/>
                <a:gd name="T8" fmla="*/ 29753018 w 18"/>
                <a:gd name="T9" fmla="*/ 29753018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17" y="17"/>
                  </a:moveTo>
                  <a:lnTo>
                    <a:pt x="0" y="17"/>
                  </a:ln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56" name="Freeform 767"/>
            <p:cNvSpPr>
              <a:spLocks/>
            </p:cNvSpPr>
            <p:nvPr/>
          </p:nvSpPr>
          <p:spPr bwMode="auto">
            <a:xfrm>
              <a:off x="2562696" y="1731202"/>
              <a:ext cx="25400" cy="22618"/>
            </a:xfrm>
            <a:custGeom>
              <a:avLst/>
              <a:gdLst>
                <a:gd name="T0" fmla="*/ 0 w 18"/>
                <a:gd name="T1" fmla="*/ 29753018 h 18"/>
                <a:gd name="T2" fmla="*/ 0 w 18"/>
                <a:gd name="T3" fmla="*/ 0 h 18"/>
                <a:gd name="T4" fmla="*/ 33851141 w 18"/>
                <a:gd name="T5" fmla="*/ 0 h 18"/>
                <a:gd name="T6" fmla="*/ 33851141 w 18"/>
                <a:gd name="T7" fmla="*/ 29753018 h 18"/>
                <a:gd name="T8" fmla="*/ 0 w 18"/>
                <a:gd name="T9" fmla="*/ 29753018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57" name="Freeform 768"/>
            <p:cNvSpPr>
              <a:spLocks/>
            </p:cNvSpPr>
            <p:nvPr/>
          </p:nvSpPr>
          <p:spPr bwMode="auto">
            <a:xfrm>
              <a:off x="2546821" y="1731202"/>
              <a:ext cx="25400" cy="22618"/>
            </a:xfrm>
            <a:custGeom>
              <a:avLst/>
              <a:gdLst>
                <a:gd name="T0" fmla="*/ 33851141 w 18"/>
                <a:gd name="T1" fmla="*/ 29753018 h 18"/>
                <a:gd name="T2" fmla="*/ 0 w 18"/>
                <a:gd name="T3" fmla="*/ 29753018 h 18"/>
                <a:gd name="T4" fmla="*/ 0 w 18"/>
                <a:gd name="T5" fmla="*/ 0 h 18"/>
                <a:gd name="T6" fmla="*/ 33851141 w 18"/>
                <a:gd name="T7" fmla="*/ 0 h 18"/>
                <a:gd name="T8" fmla="*/ 33851141 w 18"/>
                <a:gd name="T9" fmla="*/ 29753018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17" y="17"/>
                  </a:moveTo>
                  <a:lnTo>
                    <a:pt x="0" y="17"/>
                  </a:ln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58" name="Freeform 769"/>
            <p:cNvSpPr>
              <a:spLocks/>
            </p:cNvSpPr>
            <p:nvPr/>
          </p:nvSpPr>
          <p:spPr bwMode="auto">
            <a:xfrm>
              <a:off x="2521421" y="1731202"/>
              <a:ext cx="23813" cy="22618"/>
            </a:xfrm>
            <a:custGeom>
              <a:avLst/>
              <a:gdLst>
                <a:gd name="T0" fmla="*/ 0 w 18"/>
                <a:gd name="T1" fmla="*/ 29753018 h 18"/>
                <a:gd name="T2" fmla="*/ 0 w 18"/>
                <a:gd name="T3" fmla="*/ 0 h 18"/>
                <a:gd name="T4" fmla="*/ 29753018 w 18"/>
                <a:gd name="T5" fmla="*/ 0 h 18"/>
                <a:gd name="T6" fmla="*/ 29753018 w 18"/>
                <a:gd name="T7" fmla="*/ 29753018 h 18"/>
                <a:gd name="T8" fmla="*/ 0 w 18"/>
                <a:gd name="T9" fmla="*/ 29753018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59" name="Freeform 770"/>
            <p:cNvSpPr>
              <a:spLocks/>
            </p:cNvSpPr>
            <p:nvPr/>
          </p:nvSpPr>
          <p:spPr bwMode="auto">
            <a:xfrm>
              <a:off x="2786534" y="3086727"/>
              <a:ext cx="234950" cy="36188"/>
            </a:xfrm>
            <a:custGeom>
              <a:avLst/>
              <a:gdLst>
                <a:gd name="T0" fmla="*/ 315427100 w 174"/>
                <a:gd name="T1" fmla="*/ 51772263 h 27"/>
                <a:gd name="T2" fmla="*/ 315427100 w 174"/>
                <a:gd name="T3" fmla="*/ 0 h 27"/>
                <a:gd name="T4" fmla="*/ 0 w 174"/>
                <a:gd name="T5" fmla="*/ 0 h 27"/>
                <a:gd name="T6" fmla="*/ 0 w 174"/>
                <a:gd name="T7" fmla="*/ 51772263 h 27"/>
                <a:gd name="T8" fmla="*/ 315427100 w 174"/>
                <a:gd name="T9" fmla="*/ 51772263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4"/>
                <a:gd name="T16" fmla="*/ 0 h 27"/>
                <a:gd name="T17" fmla="*/ 174 w 174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4" h="27">
                  <a:moveTo>
                    <a:pt x="173" y="26"/>
                  </a:moveTo>
                  <a:lnTo>
                    <a:pt x="173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173" y="26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60" name="Freeform 771"/>
            <p:cNvSpPr>
              <a:spLocks/>
            </p:cNvSpPr>
            <p:nvPr/>
          </p:nvSpPr>
          <p:spPr bwMode="auto">
            <a:xfrm>
              <a:off x="2808759" y="3064109"/>
              <a:ext cx="23812" cy="24125"/>
            </a:xfrm>
            <a:custGeom>
              <a:avLst/>
              <a:gdLst>
                <a:gd name="T0" fmla="*/ 0 w 18"/>
                <a:gd name="T1" fmla="*/ 32168429 h 19"/>
                <a:gd name="T2" fmla="*/ 0 w 18"/>
                <a:gd name="T3" fmla="*/ 0 h 19"/>
                <a:gd name="T4" fmla="*/ 29750446 w 18"/>
                <a:gd name="T5" fmla="*/ 0 h 19"/>
                <a:gd name="T6" fmla="*/ 29750446 w 18"/>
                <a:gd name="T7" fmla="*/ 32168429 h 19"/>
                <a:gd name="T8" fmla="*/ 0 w 18"/>
                <a:gd name="T9" fmla="*/ 32168429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9"/>
                <a:gd name="T17" fmla="*/ 18 w 18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9">
                  <a:moveTo>
                    <a:pt x="0" y="18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8"/>
                  </a:lnTo>
                  <a:lnTo>
                    <a:pt x="0" y="18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61" name="Freeform 772"/>
            <p:cNvSpPr>
              <a:spLocks/>
            </p:cNvSpPr>
            <p:nvPr/>
          </p:nvSpPr>
          <p:spPr bwMode="auto">
            <a:xfrm>
              <a:off x="2913534" y="3035461"/>
              <a:ext cx="139700" cy="87453"/>
            </a:xfrm>
            <a:custGeom>
              <a:avLst/>
              <a:gdLst>
                <a:gd name="T0" fmla="*/ 185850730 w 104"/>
                <a:gd name="T1" fmla="*/ 128420528 h 65"/>
                <a:gd name="T2" fmla="*/ 185850730 w 104"/>
                <a:gd name="T3" fmla="*/ 0 h 65"/>
                <a:gd name="T4" fmla="*/ 0 w 104"/>
                <a:gd name="T5" fmla="*/ 0 h 65"/>
                <a:gd name="T6" fmla="*/ 0 w 104"/>
                <a:gd name="T7" fmla="*/ 74243601 h 65"/>
                <a:gd name="T8" fmla="*/ 138937024 w 104"/>
                <a:gd name="T9" fmla="*/ 74243601 h 65"/>
                <a:gd name="T10" fmla="*/ 138937024 w 104"/>
                <a:gd name="T11" fmla="*/ 128420528 h 65"/>
                <a:gd name="T12" fmla="*/ 185850730 w 104"/>
                <a:gd name="T13" fmla="*/ 128420528 h 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4"/>
                <a:gd name="T22" fmla="*/ 0 h 65"/>
                <a:gd name="T23" fmla="*/ 104 w 104"/>
                <a:gd name="T24" fmla="*/ 65 h 6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4" h="65">
                  <a:moveTo>
                    <a:pt x="103" y="64"/>
                  </a:moveTo>
                  <a:lnTo>
                    <a:pt x="103" y="0"/>
                  </a:lnTo>
                  <a:lnTo>
                    <a:pt x="0" y="0"/>
                  </a:lnTo>
                  <a:lnTo>
                    <a:pt x="0" y="37"/>
                  </a:lnTo>
                  <a:lnTo>
                    <a:pt x="77" y="37"/>
                  </a:lnTo>
                  <a:lnTo>
                    <a:pt x="77" y="64"/>
                  </a:lnTo>
                  <a:lnTo>
                    <a:pt x="103" y="64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62" name="Freeform 773"/>
            <p:cNvSpPr>
              <a:spLocks/>
            </p:cNvSpPr>
            <p:nvPr/>
          </p:nvSpPr>
          <p:spPr bwMode="auto">
            <a:xfrm>
              <a:off x="2923059" y="3018875"/>
              <a:ext cx="79375" cy="24125"/>
            </a:xfrm>
            <a:custGeom>
              <a:avLst/>
              <a:gdLst>
                <a:gd name="T0" fmla="*/ 0 w 60"/>
                <a:gd name="T1" fmla="*/ 33851141 h 18"/>
                <a:gd name="T2" fmla="*/ 0 w 60"/>
                <a:gd name="T3" fmla="*/ 0 h 18"/>
                <a:gd name="T4" fmla="*/ 103256307 w 60"/>
                <a:gd name="T5" fmla="*/ 0 h 18"/>
                <a:gd name="T6" fmla="*/ 103256307 w 60"/>
                <a:gd name="T7" fmla="*/ 33851141 h 18"/>
                <a:gd name="T8" fmla="*/ 0 w 60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"/>
                <a:gd name="T16" fmla="*/ 0 h 18"/>
                <a:gd name="T17" fmla="*/ 60 w 60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" h="18">
                  <a:moveTo>
                    <a:pt x="0" y="17"/>
                  </a:moveTo>
                  <a:lnTo>
                    <a:pt x="0" y="0"/>
                  </a:lnTo>
                  <a:lnTo>
                    <a:pt x="59" y="0"/>
                  </a:lnTo>
                  <a:lnTo>
                    <a:pt x="59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63" name="Freeform 774"/>
            <p:cNvSpPr>
              <a:spLocks/>
            </p:cNvSpPr>
            <p:nvPr/>
          </p:nvSpPr>
          <p:spPr bwMode="auto">
            <a:xfrm>
              <a:off x="3026246" y="2960071"/>
              <a:ext cx="25400" cy="76898"/>
            </a:xfrm>
            <a:custGeom>
              <a:avLst/>
              <a:gdLst>
                <a:gd name="T0" fmla="*/ 33851141 w 18"/>
                <a:gd name="T1" fmla="*/ 111065919 h 58"/>
                <a:gd name="T2" fmla="*/ 33851141 w 18"/>
                <a:gd name="T3" fmla="*/ 0 h 58"/>
                <a:gd name="T4" fmla="*/ 0 w 18"/>
                <a:gd name="T5" fmla="*/ 0 h 58"/>
                <a:gd name="T6" fmla="*/ 0 w 18"/>
                <a:gd name="T7" fmla="*/ 111065919 h 58"/>
                <a:gd name="T8" fmla="*/ 33851141 w 18"/>
                <a:gd name="T9" fmla="*/ 111065919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58"/>
                <a:gd name="T17" fmla="*/ 18 w 18"/>
                <a:gd name="T18" fmla="*/ 58 h 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58">
                  <a:moveTo>
                    <a:pt x="17" y="57"/>
                  </a:moveTo>
                  <a:lnTo>
                    <a:pt x="17" y="0"/>
                  </a:lnTo>
                  <a:lnTo>
                    <a:pt x="0" y="0"/>
                  </a:lnTo>
                  <a:lnTo>
                    <a:pt x="0" y="57"/>
                  </a:lnTo>
                  <a:lnTo>
                    <a:pt x="17" y="5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64" name="Freeform 775"/>
            <p:cNvSpPr>
              <a:spLocks/>
            </p:cNvSpPr>
            <p:nvPr/>
          </p:nvSpPr>
          <p:spPr bwMode="auto">
            <a:xfrm>
              <a:off x="3000846" y="3095774"/>
              <a:ext cx="25400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33851141 w 18"/>
                <a:gd name="T5" fmla="*/ 0 h 18"/>
                <a:gd name="T6" fmla="*/ 33851141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65" name="Freeform 776"/>
            <p:cNvSpPr>
              <a:spLocks/>
            </p:cNvSpPr>
            <p:nvPr/>
          </p:nvSpPr>
          <p:spPr bwMode="auto">
            <a:xfrm>
              <a:off x="2983384" y="3095774"/>
              <a:ext cx="25400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33851141 w 18"/>
                <a:gd name="T5" fmla="*/ 0 h 18"/>
                <a:gd name="T6" fmla="*/ 33851141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66" name="Freeform 777"/>
            <p:cNvSpPr>
              <a:spLocks/>
            </p:cNvSpPr>
            <p:nvPr/>
          </p:nvSpPr>
          <p:spPr bwMode="auto">
            <a:xfrm>
              <a:off x="2969096" y="3095774"/>
              <a:ext cx="25400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33851141 w 18"/>
                <a:gd name="T5" fmla="*/ 0 h 18"/>
                <a:gd name="T6" fmla="*/ 33851141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67" name="Freeform 778"/>
            <p:cNvSpPr>
              <a:spLocks/>
            </p:cNvSpPr>
            <p:nvPr/>
          </p:nvSpPr>
          <p:spPr bwMode="auto">
            <a:xfrm>
              <a:off x="2951634" y="3095774"/>
              <a:ext cx="25400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33851141 w 18"/>
                <a:gd name="T5" fmla="*/ 0 h 18"/>
                <a:gd name="T6" fmla="*/ 33851141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68" name="Freeform 779"/>
            <p:cNvSpPr>
              <a:spLocks/>
            </p:cNvSpPr>
            <p:nvPr/>
          </p:nvSpPr>
          <p:spPr bwMode="auto">
            <a:xfrm>
              <a:off x="2938934" y="3095774"/>
              <a:ext cx="23812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29750446 w 18"/>
                <a:gd name="T5" fmla="*/ 0 h 18"/>
                <a:gd name="T6" fmla="*/ 29750446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69" name="Freeform 780"/>
            <p:cNvSpPr>
              <a:spLocks/>
            </p:cNvSpPr>
            <p:nvPr/>
          </p:nvSpPr>
          <p:spPr bwMode="auto">
            <a:xfrm>
              <a:off x="2929409" y="3095774"/>
              <a:ext cx="20637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22346431 w 18"/>
                <a:gd name="T5" fmla="*/ 0 h 18"/>
                <a:gd name="T6" fmla="*/ 22346431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70" name="Freeform 781"/>
            <p:cNvSpPr>
              <a:spLocks/>
            </p:cNvSpPr>
            <p:nvPr/>
          </p:nvSpPr>
          <p:spPr bwMode="auto">
            <a:xfrm>
              <a:off x="2908771" y="3095774"/>
              <a:ext cx="22225" cy="24125"/>
            </a:xfrm>
            <a:custGeom>
              <a:avLst/>
              <a:gdLst>
                <a:gd name="T0" fmla="*/ 0 w 17"/>
                <a:gd name="T1" fmla="*/ 33851141 h 18"/>
                <a:gd name="T2" fmla="*/ 0 w 17"/>
                <a:gd name="T3" fmla="*/ 0 h 18"/>
                <a:gd name="T4" fmla="*/ 27347207 w 17"/>
                <a:gd name="T5" fmla="*/ 0 h 18"/>
                <a:gd name="T6" fmla="*/ 27347207 w 17"/>
                <a:gd name="T7" fmla="*/ 33851141 h 18"/>
                <a:gd name="T8" fmla="*/ 0 w 17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8"/>
                <a:gd name="T17" fmla="*/ 17 w 17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8">
                  <a:moveTo>
                    <a:pt x="0" y="17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71" name="Freeform 782"/>
            <p:cNvSpPr>
              <a:spLocks/>
            </p:cNvSpPr>
            <p:nvPr/>
          </p:nvSpPr>
          <p:spPr bwMode="auto">
            <a:xfrm>
              <a:off x="2889721" y="3095774"/>
              <a:ext cx="25400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33851141 w 18"/>
                <a:gd name="T5" fmla="*/ 0 h 18"/>
                <a:gd name="T6" fmla="*/ 33851141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72" name="Freeform 783"/>
            <p:cNvSpPr>
              <a:spLocks/>
            </p:cNvSpPr>
            <p:nvPr/>
          </p:nvSpPr>
          <p:spPr bwMode="auto">
            <a:xfrm>
              <a:off x="2859559" y="3095774"/>
              <a:ext cx="26987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38213588 w 18"/>
                <a:gd name="T5" fmla="*/ 0 h 18"/>
                <a:gd name="T6" fmla="*/ 38213588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73" name="Freeform 784"/>
            <p:cNvSpPr>
              <a:spLocks/>
            </p:cNvSpPr>
            <p:nvPr/>
          </p:nvSpPr>
          <p:spPr bwMode="auto">
            <a:xfrm>
              <a:off x="2842096" y="3095774"/>
              <a:ext cx="25400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33851141 w 18"/>
                <a:gd name="T5" fmla="*/ 0 h 18"/>
                <a:gd name="T6" fmla="*/ 33851141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74" name="Freeform 785"/>
            <p:cNvSpPr>
              <a:spLocks/>
            </p:cNvSpPr>
            <p:nvPr/>
          </p:nvSpPr>
          <p:spPr bwMode="auto">
            <a:xfrm>
              <a:off x="2826221" y="3095774"/>
              <a:ext cx="25400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33851141 w 18"/>
                <a:gd name="T5" fmla="*/ 0 h 18"/>
                <a:gd name="T6" fmla="*/ 33851141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75" name="Freeform 786"/>
            <p:cNvSpPr>
              <a:spLocks/>
            </p:cNvSpPr>
            <p:nvPr/>
          </p:nvSpPr>
          <p:spPr bwMode="auto">
            <a:xfrm>
              <a:off x="2813521" y="3095774"/>
              <a:ext cx="22225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25916818 w 18"/>
                <a:gd name="T5" fmla="*/ 0 h 18"/>
                <a:gd name="T6" fmla="*/ 25916818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76" name="Freeform 787"/>
            <p:cNvSpPr>
              <a:spLocks/>
            </p:cNvSpPr>
            <p:nvPr/>
          </p:nvSpPr>
          <p:spPr bwMode="auto">
            <a:xfrm>
              <a:off x="2797646" y="3095774"/>
              <a:ext cx="22225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25916818 w 18"/>
                <a:gd name="T5" fmla="*/ 0 h 18"/>
                <a:gd name="T6" fmla="*/ 25916818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77" name="Freeform 788"/>
            <p:cNvSpPr>
              <a:spLocks/>
            </p:cNvSpPr>
            <p:nvPr/>
          </p:nvSpPr>
          <p:spPr bwMode="auto">
            <a:xfrm>
              <a:off x="3034184" y="3043000"/>
              <a:ext cx="25400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33851141 w 18"/>
                <a:gd name="T5" fmla="*/ 0 h 18"/>
                <a:gd name="T6" fmla="*/ 33851141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78" name="Freeform 789"/>
            <p:cNvSpPr>
              <a:spLocks/>
            </p:cNvSpPr>
            <p:nvPr/>
          </p:nvSpPr>
          <p:spPr bwMode="auto">
            <a:xfrm>
              <a:off x="3018309" y="3043000"/>
              <a:ext cx="23812" cy="24125"/>
            </a:xfrm>
            <a:custGeom>
              <a:avLst/>
              <a:gdLst>
                <a:gd name="T0" fmla="*/ 0 w 17"/>
                <a:gd name="T1" fmla="*/ 33851141 h 18"/>
                <a:gd name="T2" fmla="*/ 0 w 17"/>
                <a:gd name="T3" fmla="*/ 0 h 18"/>
                <a:gd name="T4" fmla="*/ 31391216 w 17"/>
                <a:gd name="T5" fmla="*/ 0 h 18"/>
                <a:gd name="T6" fmla="*/ 31391216 w 17"/>
                <a:gd name="T7" fmla="*/ 33851141 h 18"/>
                <a:gd name="T8" fmla="*/ 0 w 17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8"/>
                <a:gd name="T17" fmla="*/ 17 w 17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8">
                  <a:moveTo>
                    <a:pt x="0" y="17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79" name="Freeform 790"/>
            <p:cNvSpPr>
              <a:spLocks/>
            </p:cNvSpPr>
            <p:nvPr/>
          </p:nvSpPr>
          <p:spPr bwMode="auto">
            <a:xfrm>
              <a:off x="3000846" y="3043000"/>
              <a:ext cx="25400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33851141 w 18"/>
                <a:gd name="T5" fmla="*/ 0 h 18"/>
                <a:gd name="T6" fmla="*/ 33851141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80" name="Freeform 791"/>
            <p:cNvSpPr>
              <a:spLocks/>
            </p:cNvSpPr>
            <p:nvPr/>
          </p:nvSpPr>
          <p:spPr bwMode="auto">
            <a:xfrm>
              <a:off x="2983384" y="3043000"/>
              <a:ext cx="25400" cy="24125"/>
            </a:xfrm>
            <a:custGeom>
              <a:avLst/>
              <a:gdLst>
                <a:gd name="T0" fmla="*/ 33851141 w 18"/>
                <a:gd name="T1" fmla="*/ 33851141 h 18"/>
                <a:gd name="T2" fmla="*/ 0 w 18"/>
                <a:gd name="T3" fmla="*/ 33851141 h 18"/>
                <a:gd name="T4" fmla="*/ 0 w 18"/>
                <a:gd name="T5" fmla="*/ 0 h 18"/>
                <a:gd name="T6" fmla="*/ 33851141 w 18"/>
                <a:gd name="T7" fmla="*/ 0 h 18"/>
                <a:gd name="T8" fmla="*/ 33851141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17" y="17"/>
                  </a:moveTo>
                  <a:lnTo>
                    <a:pt x="0" y="17"/>
                  </a:ln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81" name="Freeform 792"/>
            <p:cNvSpPr>
              <a:spLocks/>
            </p:cNvSpPr>
            <p:nvPr/>
          </p:nvSpPr>
          <p:spPr bwMode="auto">
            <a:xfrm>
              <a:off x="2969096" y="3043000"/>
              <a:ext cx="25400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33851141 w 18"/>
                <a:gd name="T5" fmla="*/ 0 h 18"/>
                <a:gd name="T6" fmla="*/ 33851141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82" name="Freeform 793"/>
            <p:cNvSpPr>
              <a:spLocks/>
            </p:cNvSpPr>
            <p:nvPr/>
          </p:nvSpPr>
          <p:spPr bwMode="auto">
            <a:xfrm>
              <a:off x="2951634" y="3043000"/>
              <a:ext cx="25400" cy="24125"/>
            </a:xfrm>
            <a:custGeom>
              <a:avLst/>
              <a:gdLst>
                <a:gd name="T0" fmla="*/ 33851141 w 18"/>
                <a:gd name="T1" fmla="*/ 33851141 h 18"/>
                <a:gd name="T2" fmla="*/ 0 w 18"/>
                <a:gd name="T3" fmla="*/ 33851141 h 18"/>
                <a:gd name="T4" fmla="*/ 0 w 18"/>
                <a:gd name="T5" fmla="*/ 0 h 18"/>
                <a:gd name="T6" fmla="*/ 33851141 w 18"/>
                <a:gd name="T7" fmla="*/ 0 h 18"/>
                <a:gd name="T8" fmla="*/ 33851141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17" y="17"/>
                  </a:moveTo>
                  <a:lnTo>
                    <a:pt x="0" y="17"/>
                  </a:ln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83" name="Freeform 794"/>
            <p:cNvSpPr>
              <a:spLocks/>
            </p:cNvSpPr>
            <p:nvPr/>
          </p:nvSpPr>
          <p:spPr bwMode="auto">
            <a:xfrm>
              <a:off x="2929409" y="3043000"/>
              <a:ext cx="20637" cy="24125"/>
            </a:xfrm>
            <a:custGeom>
              <a:avLst/>
              <a:gdLst>
                <a:gd name="T0" fmla="*/ 0 w 18"/>
                <a:gd name="T1" fmla="*/ 33851141 h 18"/>
                <a:gd name="T2" fmla="*/ 0 w 18"/>
                <a:gd name="T3" fmla="*/ 0 h 18"/>
                <a:gd name="T4" fmla="*/ 22346431 w 18"/>
                <a:gd name="T5" fmla="*/ 0 h 18"/>
                <a:gd name="T6" fmla="*/ 22346431 w 18"/>
                <a:gd name="T7" fmla="*/ 33851141 h 18"/>
                <a:gd name="T8" fmla="*/ 0 w 18"/>
                <a:gd name="T9" fmla="*/ 3385114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8F8F8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84" name="Freeform 795"/>
            <p:cNvSpPr>
              <a:spLocks/>
            </p:cNvSpPr>
            <p:nvPr/>
          </p:nvSpPr>
          <p:spPr bwMode="auto">
            <a:xfrm>
              <a:off x="5413338" y="2904890"/>
              <a:ext cx="280808" cy="423695"/>
            </a:xfrm>
            <a:custGeom>
              <a:avLst/>
              <a:gdLst>
                <a:gd name="T0" fmla="*/ 0 w 248"/>
                <a:gd name="T1" fmla="*/ 621544497 h 313"/>
                <a:gd name="T2" fmla="*/ 187929440 w 248"/>
                <a:gd name="T3" fmla="*/ 0 h 313"/>
                <a:gd name="T4" fmla="*/ 446334069 w 248"/>
                <a:gd name="T5" fmla="*/ 633731361 h 313"/>
                <a:gd name="T6" fmla="*/ 0 w 248"/>
                <a:gd name="T7" fmla="*/ 621544497 h 3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8"/>
                <a:gd name="T13" fmla="*/ 0 h 313"/>
                <a:gd name="T14" fmla="*/ 248 w 248"/>
                <a:gd name="T15" fmla="*/ 313 h 3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8" h="313">
                  <a:moveTo>
                    <a:pt x="0" y="306"/>
                  </a:moveTo>
                  <a:lnTo>
                    <a:pt x="104" y="0"/>
                  </a:lnTo>
                  <a:lnTo>
                    <a:pt x="247" y="312"/>
                  </a:lnTo>
                  <a:lnTo>
                    <a:pt x="0" y="306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85" name="Rectangle 796"/>
            <p:cNvSpPr>
              <a:spLocks noChangeArrowheads="1"/>
            </p:cNvSpPr>
            <p:nvPr/>
          </p:nvSpPr>
          <p:spPr bwMode="auto">
            <a:xfrm>
              <a:off x="5415624" y="3109826"/>
              <a:ext cx="1585722" cy="410746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96838" tIns="47625" rIns="96838" bIns="47625">
              <a:spAutoFit/>
            </a:bodyPr>
            <a:lstStyle/>
            <a:p>
              <a:pPr defTabSz="1123184" eaLnBrk="0" hangingPunct="0"/>
              <a:r>
                <a:rPr lang="en-US" sz="1300" b="1" dirty="0"/>
                <a:t>Kingston</a:t>
              </a:r>
            </a:p>
            <a:p>
              <a:pPr defTabSz="1123184" eaLnBrk="0" hangingPunct="0"/>
              <a:r>
                <a:rPr lang="en-US" sz="1100" b="1" dirty="0"/>
                <a:t>9 Units 1700 </a:t>
              </a:r>
              <a:r>
                <a:rPr lang="en-US" sz="1100" b="1" dirty="0" smtClean="0"/>
                <a:t>MW      </a:t>
              </a:r>
              <a:endParaRPr lang="en-US" sz="1100" b="1" dirty="0">
                <a:solidFill>
                  <a:srgbClr val="FF0000"/>
                </a:solidFill>
              </a:endParaRPr>
            </a:p>
          </p:txBody>
        </p:sp>
        <p:sp>
          <p:nvSpPr>
            <p:cNvPr id="786" name="Freeform 797"/>
            <p:cNvSpPr>
              <a:spLocks/>
            </p:cNvSpPr>
            <p:nvPr/>
          </p:nvSpPr>
          <p:spPr bwMode="auto">
            <a:xfrm flipV="1">
              <a:off x="4178898" y="2837696"/>
              <a:ext cx="209423" cy="277920"/>
            </a:xfrm>
            <a:custGeom>
              <a:avLst/>
              <a:gdLst>
                <a:gd name="T0" fmla="*/ 267860022 w 146"/>
                <a:gd name="T1" fmla="*/ 0 h 155"/>
                <a:gd name="T2" fmla="*/ 158869182 w 146"/>
                <a:gd name="T3" fmla="*/ 312112841 h 155"/>
                <a:gd name="T4" fmla="*/ 0 w 146"/>
                <a:gd name="T5" fmla="*/ 0 h 155"/>
                <a:gd name="T6" fmla="*/ 267860022 w 146"/>
                <a:gd name="T7" fmla="*/ 0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6"/>
                <a:gd name="T13" fmla="*/ 0 h 155"/>
                <a:gd name="T14" fmla="*/ 146 w 146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6" h="155">
                  <a:moveTo>
                    <a:pt x="145" y="0"/>
                  </a:moveTo>
                  <a:lnTo>
                    <a:pt x="86" y="154"/>
                  </a:lnTo>
                  <a:lnTo>
                    <a:pt x="0" y="0"/>
                  </a:lnTo>
                  <a:lnTo>
                    <a:pt x="145" y="0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87" name="Freeform 798"/>
            <p:cNvSpPr>
              <a:spLocks/>
            </p:cNvSpPr>
            <p:nvPr/>
          </p:nvSpPr>
          <p:spPr bwMode="auto">
            <a:xfrm>
              <a:off x="2226146" y="3127438"/>
              <a:ext cx="598488" cy="176415"/>
            </a:xfrm>
            <a:custGeom>
              <a:avLst/>
              <a:gdLst>
                <a:gd name="T0" fmla="*/ 0 w 403"/>
                <a:gd name="T1" fmla="*/ 370908695 h 92"/>
                <a:gd name="T2" fmla="*/ 886598444 w 403"/>
                <a:gd name="T3" fmla="*/ 0 h 92"/>
                <a:gd name="T4" fmla="*/ 597681605 w 403"/>
                <a:gd name="T5" fmla="*/ 370908695 h 92"/>
                <a:gd name="T6" fmla="*/ 0 w 403"/>
                <a:gd name="T7" fmla="*/ 370908695 h 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03"/>
                <a:gd name="T13" fmla="*/ 0 h 92"/>
                <a:gd name="T14" fmla="*/ 403 w 403"/>
                <a:gd name="T15" fmla="*/ 92 h 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03" h="92">
                  <a:moveTo>
                    <a:pt x="0" y="91"/>
                  </a:moveTo>
                  <a:lnTo>
                    <a:pt x="402" y="0"/>
                  </a:lnTo>
                  <a:lnTo>
                    <a:pt x="271" y="91"/>
                  </a:lnTo>
                  <a:lnTo>
                    <a:pt x="0" y="91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88" name="Rectangle 799"/>
            <p:cNvSpPr>
              <a:spLocks noChangeArrowheads="1"/>
            </p:cNvSpPr>
            <p:nvPr/>
          </p:nvSpPr>
          <p:spPr bwMode="auto">
            <a:xfrm>
              <a:off x="457200" y="2819400"/>
              <a:ext cx="1899932" cy="818097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96838" tIns="47625" rIns="96838" bIns="47625">
              <a:spAutoFit/>
            </a:bodyPr>
            <a:lstStyle/>
            <a:p>
              <a:pPr defTabSz="1123184" eaLnBrk="0" hangingPunct="0"/>
              <a:r>
                <a:rPr lang="en-US" sz="1800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Johnsonville</a:t>
              </a:r>
            </a:p>
            <a:p>
              <a:pPr defTabSz="1123184" eaLnBrk="0" hangingPunct="0"/>
              <a:r>
                <a:rPr lang="en-US" sz="1800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10 Units 1485 </a:t>
              </a:r>
              <a:r>
                <a:rPr lang="en-US" sz="1800" b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MW</a:t>
              </a:r>
            </a:p>
          </p:txBody>
        </p:sp>
        <p:sp>
          <p:nvSpPr>
            <p:cNvPr id="789" name="Freeform 800"/>
            <p:cNvSpPr>
              <a:spLocks/>
            </p:cNvSpPr>
            <p:nvPr/>
          </p:nvSpPr>
          <p:spPr bwMode="auto">
            <a:xfrm>
              <a:off x="1494794" y="1605850"/>
              <a:ext cx="857216" cy="181478"/>
            </a:xfrm>
            <a:custGeom>
              <a:avLst/>
              <a:gdLst>
                <a:gd name="T0" fmla="*/ 0 w 341"/>
                <a:gd name="T1" fmla="*/ 0 h 180"/>
                <a:gd name="T2" fmla="*/ 726535275 w 341"/>
                <a:gd name="T3" fmla="*/ 224564400 h 180"/>
                <a:gd name="T4" fmla="*/ 557723342 w 341"/>
                <a:gd name="T5" fmla="*/ 2508950 h 180"/>
                <a:gd name="T6" fmla="*/ 0 w 341"/>
                <a:gd name="T7" fmla="*/ 0 h 1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41"/>
                <a:gd name="T13" fmla="*/ 0 h 180"/>
                <a:gd name="T14" fmla="*/ 341 w 341"/>
                <a:gd name="T15" fmla="*/ 180 h 1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41" h="180">
                  <a:moveTo>
                    <a:pt x="0" y="0"/>
                  </a:moveTo>
                  <a:lnTo>
                    <a:pt x="340" y="179"/>
                  </a:lnTo>
                  <a:lnTo>
                    <a:pt x="261" y="2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90" name="Rectangle 802"/>
            <p:cNvSpPr>
              <a:spLocks noChangeArrowheads="1"/>
            </p:cNvSpPr>
            <p:nvPr/>
          </p:nvSpPr>
          <p:spPr bwMode="auto">
            <a:xfrm>
              <a:off x="3322548" y="3007666"/>
              <a:ext cx="1421641" cy="41074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lIns="96838" tIns="47625" rIns="96838" bIns="47625">
              <a:spAutoFit/>
            </a:bodyPr>
            <a:lstStyle/>
            <a:p>
              <a:pPr defTabSz="1123184" eaLnBrk="0" hangingPunct="0"/>
              <a:r>
                <a:rPr lang="en-US" sz="1300" b="1" dirty="0"/>
                <a:t>Gallatin</a:t>
              </a:r>
            </a:p>
            <a:p>
              <a:pPr defTabSz="1123184" eaLnBrk="0" hangingPunct="0"/>
              <a:r>
                <a:rPr lang="en-US" sz="1100" b="1" dirty="0"/>
                <a:t>4 Units 1255 </a:t>
              </a:r>
              <a:r>
                <a:rPr lang="en-US" sz="1100" b="1" dirty="0" smtClean="0"/>
                <a:t>MW</a:t>
              </a:r>
            </a:p>
          </p:txBody>
        </p:sp>
        <p:sp>
          <p:nvSpPr>
            <p:cNvPr id="791" name="Rectangle 694"/>
            <p:cNvSpPr>
              <a:spLocks noChangeArrowheads="1"/>
            </p:cNvSpPr>
            <p:nvPr/>
          </p:nvSpPr>
          <p:spPr bwMode="auto">
            <a:xfrm>
              <a:off x="3962144" y="1032094"/>
              <a:ext cx="1219455" cy="41074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lIns="96838" tIns="47625" rIns="96838" bIns="47625">
              <a:spAutoFit/>
            </a:bodyPr>
            <a:lstStyle/>
            <a:p>
              <a:pPr defTabSz="1123184" eaLnBrk="0" hangingPunct="0"/>
              <a:r>
                <a:rPr lang="en-US" sz="1300" b="1" dirty="0" smtClean="0"/>
                <a:t>Paradise  </a:t>
              </a:r>
              <a:endParaRPr lang="en-US" sz="1300" b="1" dirty="0"/>
            </a:p>
            <a:p>
              <a:pPr defTabSz="1123184" eaLnBrk="0" hangingPunct="0"/>
              <a:r>
                <a:rPr lang="en-US" sz="1100" b="1" dirty="0"/>
                <a:t>3 Units 2558 </a:t>
              </a:r>
              <a:r>
                <a:rPr lang="en-US" sz="1100" b="1" dirty="0" smtClean="0"/>
                <a:t>MW</a:t>
              </a:r>
            </a:p>
          </p:txBody>
        </p:sp>
        <p:sp>
          <p:nvSpPr>
            <p:cNvPr id="793" name="Rectangle 801"/>
            <p:cNvSpPr>
              <a:spLocks noChangeArrowheads="1"/>
            </p:cNvSpPr>
            <p:nvPr/>
          </p:nvSpPr>
          <p:spPr bwMode="auto">
            <a:xfrm>
              <a:off x="740753" y="1059841"/>
              <a:ext cx="1776109" cy="56010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lIns="96838" tIns="47625" rIns="96838" bIns="47625">
              <a:spAutoFit/>
            </a:bodyPr>
            <a:lstStyle/>
            <a:p>
              <a:pPr defTabSz="1123184" eaLnBrk="0" hangingPunct="0"/>
              <a:r>
                <a:rPr lang="en-US" sz="1300" b="1" dirty="0"/>
                <a:t>Shawnee </a:t>
              </a:r>
              <a:endParaRPr lang="en-US" sz="1300" b="1" dirty="0" smtClean="0"/>
            </a:p>
            <a:p>
              <a:pPr defTabSz="1123184" eaLnBrk="0" hangingPunct="0"/>
              <a:r>
                <a:rPr lang="en-US" sz="1100" b="1" dirty="0" smtClean="0"/>
                <a:t>10 </a:t>
              </a:r>
              <a:r>
                <a:rPr lang="en-US" sz="1100" b="1" dirty="0"/>
                <a:t>Units 1750 </a:t>
              </a:r>
              <a:r>
                <a:rPr lang="en-US" sz="1100" b="1" dirty="0" smtClean="0"/>
                <a:t>MW</a:t>
              </a:r>
            </a:p>
            <a:p>
              <a:pPr defTabSz="1123184" eaLnBrk="0" hangingPunct="0"/>
              <a:r>
                <a:rPr lang="en-US" sz="1100" b="1" dirty="0" smtClean="0"/>
                <a:t>U10 idled      </a:t>
              </a:r>
            </a:p>
          </p:txBody>
        </p:sp>
        <p:sp>
          <p:nvSpPr>
            <p:cNvPr id="800" name="Isosceles Triangle 799"/>
            <p:cNvSpPr/>
            <p:nvPr/>
          </p:nvSpPr>
          <p:spPr bwMode="auto">
            <a:xfrm>
              <a:off x="1238683" y="4090817"/>
              <a:ext cx="190500" cy="180938"/>
            </a:xfrm>
            <a:prstGeom prst="triangle">
              <a:avLst/>
            </a:prstGeom>
            <a:solidFill>
              <a:srgbClr val="B2B2B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018824"/>
              <a:endParaRPr lang="en-US" dirty="0" smtClean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/>
          <p:nvPr/>
        </p:nvGrpSpPr>
        <p:grpSpPr>
          <a:xfrm>
            <a:off x="863847" y="1323975"/>
            <a:ext cx="8285521" cy="6635311"/>
            <a:chOff x="942899" y="1036320"/>
            <a:chExt cx="8212961" cy="6552566"/>
          </a:xfrm>
        </p:grpSpPr>
        <p:pic>
          <p:nvPicPr>
            <p:cNvPr id="8" name="Picture 7" descr="jof_aerial_04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2899" y="1036320"/>
              <a:ext cx="8212961" cy="6160160"/>
            </a:xfrm>
            <a:prstGeom prst="rect">
              <a:avLst/>
            </a:prstGeom>
          </p:spPr>
        </p:pic>
        <p:sp>
          <p:nvSpPr>
            <p:cNvPr id="9" name="Rectangle 56"/>
            <p:cNvSpPr>
              <a:spLocks noChangeArrowheads="1"/>
            </p:cNvSpPr>
            <p:nvPr/>
          </p:nvSpPr>
          <p:spPr bwMode="auto">
            <a:xfrm>
              <a:off x="6583881" y="1360412"/>
              <a:ext cx="1935097" cy="1025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lIns="101882" tIns="50941" rIns="101882" bIns="50941"/>
            <a:lstStyle/>
            <a:p>
              <a:pPr marL="382059">
                <a:lnSpc>
                  <a:spcPct val="80000"/>
                </a:lnSpc>
                <a:spcBef>
                  <a:spcPct val="20000"/>
                </a:spcBef>
                <a:buSzPct val="80000"/>
              </a:pP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13" name="Rectangle 56"/>
            <p:cNvSpPr>
              <a:spLocks noChangeArrowheads="1"/>
            </p:cNvSpPr>
            <p:nvPr/>
          </p:nvSpPr>
          <p:spPr bwMode="auto">
            <a:xfrm>
              <a:off x="5113020" y="6675913"/>
              <a:ext cx="3723304" cy="912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lIns="101882" tIns="50941" rIns="101882" bIns="50941"/>
            <a:lstStyle/>
            <a:p>
              <a:pPr marL="382059" indent="-382059">
                <a:lnSpc>
                  <a:spcPct val="80000"/>
                </a:lnSpc>
                <a:spcBef>
                  <a:spcPct val="20000"/>
                </a:spcBef>
                <a:buSzPct val="80000"/>
              </a:pPr>
              <a:endParaRPr lang="en-US" b="1" dirty="0" smtClean="0">
                <a:solidFill>
                  <a:srgbClr val="FFFF00"/>
                </a:solidFill>
              </a:endParaRPr>
            </a:p>
          </p:txBody>
        </p:sp>
      </p:grpSp>
      <p:sp>
        <p:nvSpPr>
          <p:cNvPr id="16" name="Title 1"/>
          <p:cNvSpPr txBox="1">
            <a:spLocks/>
          </p:cNvSpPr>
          <p:nvPr/>
        </p:nvSpPr>
        <p:spPr bwMode="auto">
          <a:xfrm>
            <a:off x="218941" y="283335"/>
            <a:ext cx="9290184" cy="8310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44444" rIns="0" bIns="44444" numCol="1" anchor="b" anchorCtr="0" compatLnSpc="1">
            <a:prstTxWarp prst="textNoShape">
              <a:avLst/>
            </a:prstTxWarp>
          </a:bodyPr>
          <a:lstStyle/>
          <a:p>
            <a:pPr lvl="0" defTabSz="1019073" eaLnBrk="0" hangingPunct="0">
              <a:lnSpc>
                <a:spcPct val="80000"/>
              </a:lnSpc>
              <a:spcBef>
                <a:spcPct val="50000"/>
              </a:spcBef>
            </a:pPr>
            <a:r>
              <a:rPr lang="en-US" sz="2400" kern="0" dirty="0" smtClean="0">
                <a:solidFill>
                  <a:srgbClr val="000000"/>
                </a:solidFill>
                <a:latin typeface="Arial" pitchFamily="34" charset="0"/>
                <a:ea typeface="ＭＳ Ｐゴシック" pitchFamily="-65" charset="-128"/>
                <a:cs typeface="Arial" pitchFamily="34" charset="0"/>
              </a:rPr>
              <a:t>Siphon “Torpedo-Strainer” Inlet with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  <a:t/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</a:b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  <a:t>Float Balls Attached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/>
          <p:nvPr/>
        </p:nvGrpSpPr>
        <p:grpSpPr>
          <a:xfrm>
            <a:off x="830278" y="1323975"/>
            <a:ext cx="8352659" cy="6635311"/>
            <a:chOff x="909624" y="1036320"/>
            <a:chExt cx="8279511" cy="6552566"/>
          </a:xfrm>
        </p:grpSpPr>
        <p:pic>
          <p:nvPicPr>
            <p:cNvPr id="8" name="Picture 7" descr="jof_aerial_04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9624" y="1036320"/>
              <a:ext cx="8279511" cy="6160160"/>
            </a:xfrm>
            <a:prstGeom prst="rect">
              <a:avLst/>
            </a:prstGeom>
          </p:spPr>
        </p:pic>
        <p:sp>
          <p:nvSpPr>
            <p:cNvPr id="9" name="Rectangle 56"/>
            <p:cNvSpPr>
              <a:spLocks noChangeArrowheads="1"/>
            </p:cNvSpPr>
            <p:nvPr/>
          </p:nvSpPr>
          <p:spPr bwMode="auto">
            <a:xfrm>
              <a:off x="6583881" y="1360412"/>
              <a:ext cx="1935097" cy="1025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lIns="101882" tIns="50941" rIns="101882" bIns="50941"/>
            <a:lstStyle/>
            <a:p>
              <a:pPr marL="382059">
                <a:lnSpc>
                  <a:spcPct val="80000"/>
                </a:lnSpc>
                <a:spcBef>
                  <a:spcPct val="20000"/>
                </a:spcBef>
                <a:buSzPct val="80000"/>
              </a:pP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13" name="Rectangle 56"/>
            <p:cNvSpPr>
              <a:spLocks noChangeArrowheads="1"/>
            </p:cNvSpPr>
            <p:nvPr/>
          </p:nvSpPr>
          <p:spPr bwMode="auto">
            <a:xfrm>
              <a:off x="5113020" y="6675913"/>
              <a:ext cx="3723304" cy="912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lIns="101882" tIns="50941" rIns="101882" bIns="50941"/>
            <a:lstStyle/>
            <a:p>
              <a:pPr marL="382059" indent="-382059">
                <a:lnSpc>
                  <a:spcPct val="80000"/>
                </a:lnSpc>
                <a:spcBef>
                  <a:spcPct val="20000"/>
                </a:spcBef>
                <a:buSzPct val="80000"/>
              </a:pPr>
              <a:endParaRPr lang="en-US" b="1" dirty="0" smtClean="0">
                <a:solidFill>
                  <a:srgbClr val="FFFF00"/>
                </a:solidFill>
              </a:endParaRPr>
            </a:p>
          </p:txBody>
        </p:sp>
      </p:grpSp>
      <p:sp>
        <p:nvSpPr>
          <p:cNvPr id="16" name="Title 1"/>
          <p:cNvSpPr txBox="1">
            <a:spLocks/>
          </p:cNvSpPr>
          <p:nvPr/>
        </p:nvSpPr>
        <p:spPr bwMode="auto">
          <a:xfrm>
            <a:off x="218941" y="283335"/>
            <a:ext cx="9290184" cy="8310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44444" rIns="0" bIns="44444" numCol="1" anchor="b" anchorCtr="0" compatLnSpc="1">
            <a:prstTxWarp prst="textNoShape">
              <a:avLst/>
            </a:prstTxWarp>
          </a:bodyPr>
          <a:lstStyle/>
          <a:p>
            <a:pPr lvl="0" defTabSz="1019073" eaLnBrk="0" hangingPunct="0">
              <a:lnSpc>
                <a:spcPct val="80000"/>
              </a:lnSpc>
              <a:spcBef>
                <a:spcPct val="50000"/>
              </a:spcBef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  <a:t>Siphons in Operation During</a:t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</a:b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  <a:t>Pool Drawdown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/>
          <p:nvPr/>
        </p:nvGrpSpPr>
        <p:grpSpPr>
          <a:xfrm>
            <a:off x="853840" y="1323975"/>
            <a:ext cx="8305535" cy="6635311"/>
            <a:chOff x="932980" y="1036320"/>
            <a:chExt cx="8232800" cy="6552566"/>
          </a:xfrm>
        </p:grpSpPr>
        <p:pic>
          <p:nvPicPr>
            <p:cNvPr id="8" name="Picture 7" descr="jof_aerial_04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32980" y="1036320"/>
              <a:ext cx="8232800" cy="6160160"/>
            </a:xfrm>
            <a:prstGeom prst="rect">
              <a:avLst/>
            </a:prstGeom>
          </p:spPr>
        </p:pic>
        <p:sp>
          <p:nvSpPr>
            <p:cNvPr id="9" name="Rectangle 56"/>
            <p:cNvSpPr>
              <a:spLocks noChangeArrowheads="1"/>
            </p:cNvSpPr>
            <p:nvPr/>
          </p:nvSpPr>
          <p:spPr bwMode="auto">
            <a:xfrm>
              <a:off x="6583881" y="1360412"/>
              <a:ext cx="1935097" cy="1025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lIns="101882" tIns="50941" rIns="101882" bIns="50941"/>
            <a:lstStyle/>
            <a:p>
              <a:pPr marL="382059">
                <a:lnSpc>
                  <a:spcPct val="80000"/>
                </a:lnSpc>
                <a:spcBef>
                  <a:spcPct val="20000"/>
                </a:spcBef>
                <a:buSzPct val="80000"/>
              </a:pP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13" name="Rectangle 56"/>
            <p:cNvSpPr>
              <a:spLocks noChangeArrowheads="1"/>
            </p:cNvSpPr>
            <p:nvPr/>
          </p:nvSpPr>
          <p:spPr bwMode="auto">
            <a:xfrm>
              <a:off x="5113020" y="6675913"/>
              <a:ext cx="3723304" cy="912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lIns="101882" tIns="50941" rIns="101882" bIns="50941"/>
            <a:lstStyle/>
            <a:p>
              <a:pPr marL="382059" indent="-382059">
                <a:lnSpc>
                  <a:spcPct val="80000"/>
                </a:lnSpc>
                <a:spcBef>
                  <a:spcPct val="20000"/>
                </a:spcBef>
                <a:buSzPct val="80000"/>
              </a:pPr>
              <a:endParaRPr lang="en-US" b="1" dirty="0" smtClean="0">
                <a:solidFill>
                  <a:srgbClr val="FFFF00"/>
                </a:solidFill>
              </a:endParaRPr>
            </a:p>
          </p:txBody>
        </p:sp>
      </p:grpSp>
      <p:sp>
        <p:nvSpPr>
          <p:cNvPr id="16" name="Title 1"/>
          <p:cNvSpPr txBox="1">
            <a:spLocks/>
          </p:cNvSpPr>
          <p:nvPr/>
        </p:nvSpPr>
        <p:spPr bwMode="auto">
          <a:xfrm>
            <a:off x="218941" y="283335"/>
            <a:ext cx="9290184" cy="8310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44444" rIns="0" bIns="44444" numCol="1" anchor="b" anchorCtr="0" compatLnSpc="1">
            <a:prstTxWarp prst="textNoShape">
              <a:avLst/>
            </a:prstTxWarp>
          </a:bodyPr>
          <a:lstStyle/>
          <a:p>
            <a:pPr lvl="0" defTabSz="1019073" eaLnBrk="0" hangingPunct="0">
              <a:lnSpc>
                <a:spcPct val="80000"/>
              </a:lnSpc>
              <a:spcBef>
                <a:spcPct val="50000"/>
              </a:spcBef>
            </a:pPr>
            <a:r>
              <a:rPr lang="en-US" sz="2400" kern="0" dirty="0" smtClean="0">
                <a:solidFill>
                  <a:srgbClr val="000000"/>
                </a:solidFill>
                <a:latin typeface="Arial" pitchFamily="34" charset="0"/>
                <a:ea typeface="ＭＳ Ｐゴシック" pitchFamily="-65" charset="-128"/>
                <a:cs typeface="Arial" pitchFamily="34" charset="0"/>
              </a:rPr>
              <a:t>Aerial View During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  <a:t/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</a:b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  <a:t>Spillway Replacement Project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/>
          <p:nvPr/>
        </p:nvGrpSpPr>
        <p:grpSpPr>
          <a:xfrm>
            <a:off x="847974" y="1323975"/>
            <a:ext cx="8317266" cy="6635311"/>
            <a:chOff x="927166" y="1036320"/>
            <a:chExt cx="8244429" cy="6552566"/>
          </a:xfrm>
        </p:grpSpPr>
        <p:pic>
          <p:nvPicPr>
            <p:cNvPr id="8" name="Picture 7" descr="jof_aerial_04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7166" y="1036320"/>
              <a:ext cx="8244429" cy="6160160"/>
            </a:xfrm>
            <a:prstGeom prst="rect">
              <a:avLst/>
            </a:prstGeom>
          </p:spPr>
        </p:pic>
        <p:sp>
          <p:nvSpPr>
            <p:cNvPr id="9" name="Rectangle 56"/>
            <p:cNvSpPr>
              <a:spLocks noChangeArrowheads="1"/>
            </p:cNvSpPr>
            <p:nvPr/>
          </p:nvSpPr>
          <p:spPr bwMode="auto">
            <a:xfrm>
              <a:off x="6583881" y="1360412"/>
              <a:ext cx="1935097" cy="1025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lIns="101882" tIns="50941" rIns="101882" bIns="50941"/>
            <a:lstStyle/>
            <a:p>
              <a:pPr marL="382059">
                <a:lnSpc>
                  <a:spcPct val="80000"/>
                </a:lnSpc>
                <a:spcBef>
                  <a:spcPct val="20000"/>
                </a:spcBef>
                <a:buSzPct val="80000"/>
              </a:pP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13" name="Rectangle 56"/>
            <p:cNvSpPr>
              <a:spLocks noChangeArrowheads="1"/>
            </p:cNvSpPr>
            <p:nvPr/>
          </p:nvSpPr>
          <p:spPr bwMode="auto">
            <a:xfrm>
              <a:off x="5113020" y="6675913"/>
              <a:ext cx="3723304" cy="912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lIns="101882" tIns="50941" rIns="101882" bIns="50941"/>
            <a:lstStyle/>
            <a:p>
              <a:pPr marL="382059" indent="-382059">
                <a:lnSpc>
                  <a:spcPct val="80000"/>
                </a:lnSpc>
                <a:spcBef>
                  <a:spcPct val="20000"/>
                </a:spcBef>
                <a:buSzPct val="80000"/>
              </a:pPr>
              <a:endParaRPr lang="en-US" b="1" dirty="0" smtClean="0">
                <a:solidFill>
                  <a:srgbClr val="FFFF00"/>
                </a:solidFill>
              </a:endParaRPr>
            </a:p>
          </p:txBody>
        </p:sp>
      </p:grpSp>
      <p:sp>
        <p:nvSpPr>
          <p:cNvPr id="16" name="Title 1"/>
          <p:cNvSpPr txBox="1">
            <a:spLocks/>
          </p:cNvSpPr>
          <p:nvPr/>
        </p:nvSpPr>
        <p:spPr bwMode="auto">
          <a:xfrm>
            <a:off x="218941" y="283335"/>
            <a:ext cx="9290184" cy="8310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44444" rIns="0" bIns="44444" numCol="1" anchor="b" anchorCtr="0" compatLnSpc="1">
            <a:prstTxWarp prst="textNoShape">
              <a:avLst/>
            </a:prstTxWarp>
          </a:bodyPr>
          <a:lstStyle/>
          <a:p>
            <a:pPr lvl="0" defTabSz="1019073" eaLnBrk="0" hangingPunct="0">
              <a:lnSpc>
                <a:spcPct val="80000"/>
              </a:lnSpc>
              <a:spcBef>
                <a:spcPct val="50000"/>
              </a:spcBef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  <a:t>New Spillway Inlet Structures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/>
          <p:nvPr/>
        </p:nvGrpSpPr>
        <p:grpSpPr>
          <a:xfrm>
            <a:off x="867968" y="1323975"/>
            <a:ext cx="8277279" cy="6635311"/>
            <a:chOff x="946984" y="1036320"/>
            <a:chExt cx="8204792" cy="6552566"/>
          </a:xfrm>
        </p:grpSpPr>
        <p:pic>
          <p:nvPicPr>
            <p:cNvPr id="8" name="Picture 7" descr="jof_aerial_04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6984" y="1036320"/>
              <a:ext cx="8204792" cy="6160160"/>
            </a:xfrm>
            <a:prstGeom prst="rect">
              <a:avLst/>
            </a:prstGeom>
          </p:spPr>
        </p:pic>
        <p:sp>
          <p:nvSpPr>
            <p:cNvPr id="9" name="Rectangle 56"/>
            <p:cNvSpPr>
              <a:spLocks noChangeArrowheads="1"/>
            </p:cNvSpPr>
            <p:nvPr/>
          </p:nvSpPr>
          <p:spPr bwMode="auto">
            <a:xfrm>
              <a:off x="6583881" y="1360412"/>
              <a:ext cx="1935097" cy="1025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lIns="101882" tIns="50941" rIns="101882" bIns="50941"/>
            <a:lstStyle/>
            <a:p>
              <a:pPr marL="382059">
                <a:lnSpc>
                  <a:spcPct val="80000"/>
                </a:lnSpc>
                <a:spcBef>
                  <a:spcPct val="20000"/>
                </a:spcBef>
                <a:buSzPct val="80000"/>
              </a:pP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13" name="Rectangle 56"/>
            <p:cNvSpPr>
              <a:spLocks noChangeArrowheads="1"/>
            </p:cNvSpPr>
            <p:nvPr/>
          </p:nvSpPr>
          <p:spPr bwMode="auto">
            <a:xfrm>
              <a:off x="5113020" y="6675913"/>
              <a:ext cx="3723304" cy="912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lIns="101882" tIns="50941" rIns="101882" bIns="50941"/>
            <a:lstStyle/>
            <a:p>
              <a:pPr marL="382059" indent="-382059">
                <a:lnSpc>
                  <a:spcPct val="80000"/>
                </a:lnSpc>
                <a:spcBef>
                  <a:spcPct val="20000"/>
                </a:spcBef>
                <a:buSzPct val="80000"/>
              </a:pPr>
              <a:endParaRPr lang="en-US" b="1" dirty="0" smtClean="0">
                <a:solidFill>
                  <a:srgbClr val="FFFF00"/>
                </a:solidFill>
              </a:endParaRPr>
            </a:p>
          </p:txBody>
        </p:sp>
      </p:grpSp>
      <p:sp>
        <p:nvSpPr>
          <p:cNvPr id="16" name="Title 1"/>
          <p:cNvSpPr txBox="1">
            <a:spLocks/>
          </p:cNvSpPr>
          <p:nvPr/>
        </p:nvSpPr>
        <p:spPr bwMode="auto">
          <a:xfrm>
            <a:off x="218941" y="283335"/>
            <a:ext cx="9290184" cy="8310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44444" rIns="0" bIns="44444" numCol="1" anchor="b" anchorCtr="0" compatLnSpc="1">
            <a:prstTxWarp prst="textNoShape">
              <a:avLst/>
            </a:prstTxWarp>
          </a:bodyPr>
          <a:lstStyle/>
          <a:p>
            <a:pPr lvl="0" defTabSz="1019073" eaLnBrk="0" hangingPunct="0">
              <a:lnSpc>
                <a:spcPct val="80000"/>
              </a:lnSpc>
              <a:spcBef>
                <a:spcPct val="50000"/>
              </a:spcBef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  <a:t>Outlet Headwall for</a:t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</a:b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  <a:t>New Spillways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2"/>
          <p:cNvSpPr>
            <a:spLocks noChangeArrowheads="1"/>
          </p:cNvSpPr>
          <p:nvPr/>
        </p:nvSpPr>
        <p:spPr bwMode="auto">
          <a:xfrm>
            <a:off x="906698" y="1377387"/>
            <a:ext cx="7881103" cy="6395013"/>
          </a:xfrm>
          <a:prstGeom prst="rect">
            <a:avLst/>
          </a:prstGeom>
          <a:solidFill>
            <a:srgbClr val="0099CC"/>
          </a:solidFill>
          <a:ln w="12700">
            <a:solidFill>
              <a:srgbClr val="9966FF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lIns="101882" tIns="50941" rIns="101882" bIns="50941" anchor="ctr"/>
          <a:lstStyle/>
          <a:p>
            <a:endParaRPr lang="en-US"/>
          </a:p>
        </p:txBody>
      </p:sp>
      <p:pic>
        <p:nvPicPr>
          <p:cNvPr id="3" name="Picture 14" descr="H-Reinstated_ps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6622" y="1916726"/>
            <a:ext cx="6071892" cy="531633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tx2">
                <a:lumMod val="60000"/>
                <a:lumOff val="40000"/>
              </a:schemeClr>
            </a:solidFill>
            <a:miter lim="800000"/>
            <a:headEnd type="none" w="sm" len="sm"/>
            <a:tailEnd type="none" w="sm" len="sm"/>
          </a:ln>
          <a:effectLst/>
        </p:spPr>
      </p:pic>
      <p:pic>
        <p:nvPicPr>
          <p:cNvPr id="12" name="Picture 23" descr="j031208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60595" y="3534742"/>
            <a:ext cx="466308" cy="608869"/>
          </a:xfrm>
          <a:prstGeom prst="rect">
            <a:avLst/>
          </a:prstGeom>
          <a:noFill/>
        </p:spPr>
      </p:pic>
      <p:pic>
        <p:nvPicPr>
          <p:cNvPr id="13" name="Picture 24" descr="j031208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4916" y="2533114"/>
            <a:ext cx="466308" cy="608869"/>
          </a:xfrm>
          <a:prstGeom prst="rect">
            <a:avLst/>
          </a:prstGeom>
          <a:noFill/>
        </p:spPr>
      </p:pic>
      <p:pic>
        <p:nvPicPr>
          <p:cNvPr id="14" name="Picture 25" descr="j031208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49459" y="3842935"/>
            <a:ext cx="466308" cy="608869"/>
          </a:xfrm>
          <a:prstGeom prst="rect">
            <a:avLst/>
          </a:prstGeom>
          <a:noFill/>
        </p:spPr>
      </p:pic>
      <p:pic>
        <p:nvPicPr>
          <p:cNvPr id="18" name="Picture 29" descr="MCBD07107_0000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0188" y="2995402"/>
            <a:ext cx="118401" cy="251279"/>
          </a:xfrm>
          <a:prstGeom prst="rect">
            <a:avLst/>
          </a:prstGeom>
          <a:noFill/>
        </p:spPr>
      </p:pic>
      <p:pic>
        <p:nvPicPr>
          <p:cNvPr id="23" name="Picture 34" descr="na00037_"/>
          <p:cNvPicPr>
            <a:picLocks noChangeAspect="1" noChangeArrowheads="1"/>
          </p:cNvPicPr>
          <p:nvPr/>
        </p:nvPicPr>
        <p:blipFill>
          <a:blip r:embed="rId5" cstate="print"/>
          <a:srcRect l="-2260" b="25885"/>
          <a:stretch>
            <a:fillRect/>
          </a:stretch>
        </p:blipFill>
        <p:spPr bwMode="auto">
          <a:xfrm rot="5400000">
            <a:off x="5655977" y="3062358"/>
            <a:ext cx="379194" cy="399380"/>
          </a:xfrm>
          <a:prstGeom prst="rect">
            <a:avLst/>
          </a:prstGeom>
          <a:noFill/>
        </p:spPr>
      </p:pic>
      <p:pic>
        <p:nvPicPr>
          <p:cNvPr id="25" name="Picture 36" descr="MCPE03743_0000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61184" y="2414478"/>
            <a:ext cx="211809" cy="368418"/>
          </a:xfrm>
          <a:prstGeom prst="rect">
            <a:avLst/>
          </a:prstGeom>
          <a:noFill/>
        </p:spPr>
      </p:pic>
      <p:pic>
        <p:nvPicPr>
          <p:cNvPr id="27" name="Picture 38" descr="j033815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74354" y="3765886"/>
            <a:ext cx="761455" cy="1051263"/>
          </a:xfrm>
          <a:prstGeom prst="rect">
            <a:avLst/>
          </a:prstGeom>
          <a:noFill/>
        </p:spPr>
      </p:pic>
      <p:sp>
        <p:nvSpPr>
          <p:cNvPr id="38" name="Freeform 37"/>
          <p:cNvSpPr/>
          <p:nvPr/>
        </p:nvSpPr>
        <p:spPr>
          <a:xfrm>
            <a:off x="4095164" y="5383903"/>
            <a:ext cx="1151590" cy="816862"/>
          </a:xfrm>
          <a:custGeom>
            <a:avLst/>
            <a:gdLst>
              <a:gd name="connsiteX0" fmla="*/ 0 w 1242874"/>
              <a:gd name="connsiteY0" fmla="*/ 807868 h 807868"/>
              <a:gd name="connsiteX1" fmla="*/ 319596 w 1242874"/>
              <a:gd name="connsiteY1" fmla="*/ 88777 h 807868"/>
              <a:gd name="connsiteX2" fmla="*/ 745725 w 1242874"/>
              <a:gd name="connsiteY2" fmla="*/ 0 h 807868"/>
              <a:gd name="connsiteX3" fmla="*/ 1242874 w 1242874"/>
              <a:gd name="connsiteY3" fmla="*/ 355107 h 807868"/>
              <a:gd name="connsiteX4" fmla="*/ 0 w 1242874"/>
              <a:gd name="connsiteY4" fmla="*/ 807868 h 807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2874" h="807868">
                <a:moveTo>
                  <a:pt x="0" y="807868"/>
                </a:moveTo>
                <a:lnTo>
                  <a:pt x="319596" y="88777"/>
                </a:lnTo>
                <a:lnTo>
                  <a:pt x="745725" y="0"/>
                </a:lnTo>
                <a:lnTo>
                  <a:pt x="1242874" y="355107"/>
                </a:lnTo>
                <a:lnTo>
                  <a:pt x="0" y="807868"/>
                </a:lnTo>
                <a:close/>
              </a:path>
            </a:pathLst>
          </a:cu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>
          <a:xfrm>
            <a:off x="3109365" y="3072451"/>
            <a:ext cx="1307877" cy="3114848"/>
          </a:xfrm>
          <a:custGeom>
            <a:avLst/>
            <a:gdLst>
              <a:gd name="connsiteX0" fmla="*/ 0 w 1411550"/>
              <a:gd name="connsiteY0" fmla="*/ 461639 h 3080552"/>
              <a:gd name="connsiteX1" fmla="*/ 310719 w 1411550"/>
              <a:gd name="connsiteY1" fmla="*/ 0 h 3080552"/>
              <a:gd name="connsiteX2" fmla="*/ 1411550 w 1411550"/>
              <a:gd name="connsiteY2" fmla="*/ 2343705 h 3080552"/>
              <a:gd name="connsiteX3" fmla="*/ 1065321 w 1411550"/>
              <a:gd name="connsiteY3" fmla="*/ 3080552 h 3080552"/>
              <a:gd name="connsiteX4" fmla="*/ 0 w 1411550"/>
              <a:gd name="connsiteY4" fmla="*/ 461639 h 3080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1550" h="3080552">
                <a:moveTo>
                  <a:pt x="0" y="461639"/>
                </a:moveTo>
                <a:lnTo>
                  <a:pt x="310719" y="0"/>
                </a:lnTo>
                <a:lnTo>
                  <a:pt x="1411550" y="2343705"/>
                </a:lnTo>
                <a:lnTo>
                  <a:pt x="1065321" y="3080552"/>
                </a:lnTo>
                <a:lnTo>
                  <a:pt x="0" y="461639"/>
                </a:ln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01882" tIns="50941" rIns="101882" bIns="50941"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3600993" y="2995402"/>
            <a:ext cx="1628676" cy="2746810"/>
          </a:xfrm>
          <a:custGeom>
            <a:avLst/>
            <a:gdLst>
              <a:gd name="connsiteX0" fmla="*/ 0 w 1757778"/>
              <a:gd name="connsiteY0" fmla="*/ 0 h 2716567"/>
              <a:gd name="connsiteX1" fmla="*/ 310718 w 1757778"/>
              <a:gd name="connsiteY1" fmla="*/ 142043 h 2716567"/>
              <a:gd name="connsiteX2" fmla="*/ 1757778 w 1757778"/>
              <a:gd name="connsiteY2" fmla="*/ 2716567 h 2716567"/>
              <a:gd name="connsiteX3" fmla="*/ 1225118 w 1757778"/>
              <a:gd name="connsiteY3" fmla="*/ 2325950 h 2716567"/>
              <a:gd name="connsiteX4" fmla="*/ 0 w 1757778"/>
              <a:gd name="connsiteY4" fmla="*/ 0 h 2716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7778" h="2716567">
                <a:moveTo>
                  <a:pt x="0" y="0"/>
                </a:moveTo>
                <a:lnTo>
                  <a:pt x="310718" y="142043"/>
                </a:lnTo>
                <a:lnTo>
                  <a:pt x="1757778" y="2716567"/>
                </a:lnTo>
                <a:lnTo>
                  <a:pt x="1225118" y="232595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chemeClr val="dk1"/>
              </a:solidFill>
            </a:endParaRPr>
          </a:p>
        </p:txBody>
      </p:sp>
      <p:sp>
        <p:nvSpPr>
          <p:cNvPr id="43" name="Freeform 42"/>
          <p:cNvSpPr/>
          <p:nvPr/>
        </p:nvSpPr>
        <p:spPr>
          <a:xfrm rot="165364">
            <a:off x="1711444" y="4203580"/>
            <a:ext cx="2358932" cy="2010772"/>
          </a:xfrm>
          <a:custGeom>
            <a:avLst/>
            <a:gdLst>
              <a:gd name="connsiteX0" fmla="*/ 0 w 2627790"/>
              <a:gd name="connsiteY0" fmla="*/ 0 h 2175030"/>
              <a:gd name="connsiteX1" fmla="*/ 2627790 w 2627790"/>
              <a:gd name="connsiteY1" fmla="*/ 1793290 h 2175030"/>
              <a:gd name="connsiteX2" fmla="*/ 2379216 w 2627790"/>
              <a:gd name="connsiteY2" fmla="*/ 2139519 h 2175030"/>
              <a:gd name="connsiteX3" fmla="*/ 2104008 w 2627790"/>
              <a:gd name="connsiteY3" fmla="*/ 2175030 h 2175030"/>
              <a:gd name="connsiteX4" fmla="*/ 1908699 w 2627790"/>
              <a:gd name="connsiteY4" fmla="*/ 2139519 h 2175030"/>
              <a:gd name="connsiteX5" fmla="*/ 1482571 w 2627790"/>
              <a:gd name="connsiteY5" fmla="*/ 1917577 h 2175030"/>
              <a:gd name="connsiteX6" fmla="*/ 967666 w 2627790"/>
              <a:gd name="connsiteY6" fmla="*/ 1518082 h 2175030"/>
              <a:gd name="connsiteX7" fmla="*/ 497150 w 2627790"/>
              <a:gd name="connsiteY7" fmla="*/ 994299 h 2175030"/>
              <a:gd name="connsiteX8" fmla="*/ 204187 w 2627790"/>
              <a:gd name="connsiteY8" fmla="*/ 621437 h 2175030"/>
              <a:gd name="connsiteX9" fmla="*/ 88777 w 2627790"/>
              <a:gd name="connsiteY9" fmla="*/ 426129 h 2175030"/>
              <a:gd name="connsiteX10" fmla="*/ 0 w 2627790"/>
              <a:gd name="connsiteY10" fmla="*/ 0 h 2175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27790" h="2175030">
                <a:moveTo>
                  <a:pt x="0" y="0"/>
                </a:moveTo>
                <a:lnTo>
                  <a:pt x="2627790" y="1793290"/>
                </a:lnTo>
                <a:lnTo>
                  <a:pt x="2379216" y="2139519"/>
                </a:lnTo>
                <a:lnTo>
                  <a:pt x="2104008" y="2175030"/>
                </a:lnTo>
                <a:lnTo>
                  <a:pt x="1908699" y="2139519"/>
                </a:lnTo>
                <a:lnTo>
                  <a:pt x="1482571" y="1917577"/>
                </a:lnTo>
                <a:lnTo>
                  <a:pt x="967666" y="1518082"/>
                </a:lnTo>
                <a:lnTo>
                  <a:pt x="497150" y="994299"/>
                </a:lnTo>
                <a:lnTo>
                  <a:pt x="204187" y="621437"/>
                </a:lnTo>
                <a:lnTo>
                  <a:pt x="88777" y="42612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/>
          </a:p>
        </p:txBody>
      </p:sp>
      <p:sp>
        <p:nvSpPr>
          <p:cNvPr id="44" name="Freeform 43"/>
          <p:cNvSpPr/>
          <p:nvPr/>
        </p:nvSpPr>
        <p:spPr>
          <a:xfrm>
            <a:off x="1768535" y="3457693"/>
            <a:ext cx="2449869" cy="2569525"/>
          </a:xfrm>
          <a:custGeom>
            <a:avLst/>
            <a:gdLst>
              <a:gd name="connsiteX0" fmla="*/ 0 w 2796466"/>
              <a:gd name="connsiteY0" fmla="*/ 834501 h 2769833"/>
              <a:gd name="connsiteX1" fmla="*/ 1606858 w 2796466"/>
              <a:gd name="connsiteY1" fmla="*/ 0 h 2769833"/>
              <a:gd name="connsiteX2" fmla="*/ 2139518 w 2796466"/>
              <a:gd name="connsiteY2" fmla="*/ 1198486 h 2769833"/>
              <a:gd name="connsiteX3" fmla="*/ 2796466 w 2796466"/>
              <a:gd name="connsiteY3" fmla="*/ 2308195 h 2769833"/>
              <a:gd name="connsiteX4" fmla="*/ 2556769 w 2796466"/>
              <a:gd name="connsiteY4" fmla="*/ 2769833 h 2769833"/>
              <a:gd name="connsiteX5" fmla="*/ 0 w 2796466"/>
              <a:gd name="connsiteY5" fmla="*/ 834501 h 2769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6466" h="2769833">
                <a:moveTo>
                  <a:pt x="0" y="834501"/>
                </a:moveTo>
                <a:lnTo>
                  <a:pt x="1606858" y="0"/>
                </a:lnTo>
                <a:lnTo>
                  <a:pt x="2139518" y="1198486"/>
                </a:lnTo>
                <a:lnTo>
                  <a:pt x="2796466" y="2308195"/>
                </a:lnTo>
                <a:lnTo>
                  <a:pt x="2556769" y="2769833"/>
                </a:lnTo>
                <a:lnTo>
                  <a:pt x="0" y="834501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/>
          </a:p>
        </p:txBody>
      </p:sp>
      <p:sp>
        <p:nvSpPr>
          <p:cNvPr id="45" name="Arc 44"/>
          <p:cNvSpPr/>
          <p:nvPr/>
        </p:nvSpPr>
        <p:spPr>
          <a:xfrm>
            <a:off x="2901719" y="3611789"/>
            <a:ext cx="211810" cy="308194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01882" tIns="50941" rIns="101882" bIns="50941" rtlCol="0" anchor="ctr"/>
          <a:lstStyle/>
          <a:p>
            <a:pPr algn="ctr"/>
            <a:endParaRPr lang="en-US"/>
          </a:p>
        </p:txBody>
      </p:sp>
      <p:sp>
        <p:nvSpPr>
          <p:cNvPr id="48" name="Arc 47"/>
          <p:cNvSpPr/>
          <p:nvPr/>
        </p:nvSpPr>
        <p:spPr>
          <a:xfrm>
            <a:off x="2760513" y="3842935"/>
            <a:ext cx="353017" cy="77048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01882" tIns="50941" rIns="101882" bIns="50941" rtlCol="0" anchor="ctr"/>
          <a:lstStyle/>
          <a:p>
            <a:pPr algn="ctr"/>
            <a:endParaRPr lang="en-US"/>
          </a:p>
        </p:txBody>
      </p:sp>
      <p:sp>
        <p:nvSpPr>
          <p:cNvPr id="50" name="Freeform 49"/>
          <p:cNvSpPr/>
          <p:nvPr/>
        </p:nvSpPr>
        <p:spPr>
          <a:xfrm>
            <a:off x="3575967" y="5529827"/>
            <a:ext cx="742879" cy="805375"/>
          </a:xfrm>
          <a:custGeom>
            <a:avLst/>
            <a:gdLst>
              <a:gd name="connsiteX0" fmla="*/ 721867 w 801766"/>
              <a:gd name="connsiteY0" fmla="*/ 29535 h 796507"/>
              <a:gd name="connsiteX1" fmla="*/ 721867 w 801766"/>
              <a:gd name="connsiteY1" fmla="*/ 29535 h 796507"/>
              <a:gd name="connsiteX2" fmla="*/ 526559 w 801766"/>
              <a:gd name="connsiteY2" fmla="*/ 91679 h 796507"/>
              <a:gd name="connsiteX3" fmla="*/ 491048 w 801766"/>
              <a:gd name="connsiteY3" fmla="*/ 100557 h 796507"/>
              <a:gd name="connsiteX4" fmla="*/ 340128 w 801766"/>
              <a:gd name="connsiteY4" fmla="*/ 109434 h 796507"/>
              <a:gd name="connsiteX5" fmla="*/ 313495 w 801766"/>
              <a:gd name="connsiteY5" fmla="*/ 118312 h 796507"/>
              <a:gd name="connsiteX6" fmla="*/ 269106 w 801766"/>
              <a:gd name="connsiteY6" fmla="*/ 127190 h 796507"/>
              <a:gd name="connsiteX7" fmla="*/ 233596 w 801766"/>
              <a:gd name="connsiteY7" fmla="*/ 144945 h 796507"/>
              <a:gd name="connsiteX8" fmla="*/ 162574 w 801766"/>
              <a:gd name="connsiteY8" fmla="*/ 153823 h 796507"/>
              <a:gd name="connsiteX9" fmla="*/ 38287 w 801766"/>
              <a:gd name="connsiteY9" fmla="*/ 180456 h 796507"/>
              <a:gd name="connsiteX10" fmla="*/ 29409 w 801766"/>
              <a:gd name="connsiteY10" fmla="*/ 455664 h 796507"/>
              <a:gd name="connsiteX11" fmla="*/ 20532 w 801766"/>
              <a:gd name="connsiteY11" fmla="*/ 659850 h 796507"/>
              <a:gd name="connsiteX12" fmla="*/ 29409 w 801766"/>
              <a:gd name="connsiteY12" fmla="*/ 766382 h 796507"/>
              <a:gd name="connsiteX13" fmla="*/ 189207 w 801766"/>
              <a:gd name="connsiteY13" fmla="*/ 775260 h 796507"/>
              <a:gd name="connsiteX14" fmla="*/ 606458 w 801766"/>
              <a:gd name="connsiteY14" fmla="*/ 766382 h 796507"/>
              <a:gd name="connsiteX15" fmla="*/ 624213 w 801766"/>
              <a:gd name="connsiteY15" fmla="*/ 713116 h 796507"/>
              <a:gd name="connsiteX16" fmla="*/ 650846 w 801766"/>
              <a:gd name="connsiteY16" fmla="*/ 659850 h 796507"/>
              <a:gd name="connsiteX17" fmla="*/ 659724 w 801766"/>
              <a:gd name="connsiteY17" fmla="*/ 633217 h 796507"/>
              <a:gd name="connsiteX18" fmla="*/ 686357 w 801766"/>
              <a:gd name="connsiteY18" fmla="*/ 624339 h 796507"/>
              <a:gd name="connsiteX19" fmla="*/ 712990 w 801766"/>
              <a:gd name="connsiteY19" fmla="*/ 597706 h 796507"/>
              <a:gd name="connsiteX20" fmla="*/ 739623 w 801766"/>
              <a:gd name="connsiteY20" fmla="*/ 579951 h 796507"/>
              <a:gd name="connsiteX21" fmla="*/ 784011 w 801766"/>
              <a:gd name="connsiteY21" fmla="*/ 544440 h 796507"/>
              <a:gd name="connsiteX22" fmla="*/ 801766 w 801766"/>
              <a:gd name="connsiteY22" fmla="*/ 402398 h 796507"/>
              <a:gd name="connsiteX23" fmla="*/ 792889 w 801766"/>
              <a:gd name="connsiteY23" fmla="*/ 189333 h 796507"/>
              <a:gd name="connsiteX24" fmla="*/ 784011 w 801766"/>
              <a:gd name="connsiteY24" fmla="*/ 162700 h 796507"/>
              <a:gd name="connsiteX25" fmla="*/ 748500 w 801766"/>
              <a:gd name="connsiteY25" fmla="*/ 118312 h 796507"/>
              <a:gd name="connsiteX26" fmla="*/ 704112 w 801766"/>
              <a:gd name="connsiteY26" fmla="*/ 65046 h 796507"/>
              <a:gd name="connsiteX27" fmla="*/ 695234 w 801766"/>
              <a:gd name="connsiteY27" fmla="*/ 38413 h 796507"/>
              <a:gd name="connsiteX28" fmla="*/ 704112 w 801766"/>
              <a:gd name="connsiteY28" fmla="*/ 2902 h 796507"/>
              <a:gd name="connsiteX29" fmla="*/ 721867 w 801766"/>
              <a:gd name="connsiteY29" fmla="*/ 29535 h 796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01766" h="796507">
                <a:moveTo>
                  <a:pt x="721867" y="29535"/>
                </a:moveTo>
                <a:lnTo>
                  <a:pt x="721867" y="29535"/>
                </a:lnTo>
                <a:cubicBezTo>
                  <a:pt x="656764" y="50250"/>
                  <a:pt x="592838" y="75109"/>
                  <a:pt x="526559" y="91679"/>
                </a:cubicBezTo>
                <a:cubicBezTo>
                  <a:pt x="514722" y="94638"/>
                  <a:pt x="503194" y="99400"/>
                  <a:pt x="491048" y="100557"/>
                </a:cubicBezTo>
                <a:cubicBezTo>
                  <a:pt x="440881" y="105335"/>
                  <a:pt x="390435" y="106475"/>
                  <a:pt x="340128" y="109434"/>
                </a:cubicBezTo>
                <a:cubicBezTo>
                  <a:pt x="331250" y="112393"/>
                  <a:pt x="322573" y="116042"/>
                  <a:pt x="313495" y="118312"/>
                </a:cubicBezTo>
                <a:cubicBezTo>
                  <a:pt x="298856" y="121972"/>
                  <a:pt x="283421" y="122418"/>
                  <a:pt x="269106" y="127190"/>
                </a:cubicBezTo>
                <a:cubicBezTo>
                  <a:pt x="256551" y="131375"/>
                  <a:pt x="246435" y="141735"/>
                  <a:pt x="233596" y="144945"/>
                </a:cubicBezTo>
                <a:cubicBezTo>
                  <a:pt x="210450" y="150731"/>
                  <a:pt x="186155" y="150195"/>
                  <a:pt x="162574" y="153823"/>
                </a:cubicBezTo>
                <a:cubicBezTo>
                  <a:pt x="139434" y="157383"/>
                  <a:pt x="46123" y="178715"/>
                  <a:pt x="38287" y="180456"/>
                </a:cubicBezTo>
                <a:cubicBezTo>
                  <a:pt x="35328" y="272192"/>
                  <a:pt x="32806" y="363943"/>
                  <a:pt x="29409" y="455664"/>
                </a:cubicBezTo>
                <a:cubicBezTo>
                  <a:pt x="26888" y="523744"/>
                  <a:pt x="20532" y="591724"/>
                  <a:pt x="20532" y="659850"/>
                </a:cubicBezTo>
                <a:cubicBezTo>
                  <a:pt x="20532" y="695484"/>
                  <a:pt x="0" y="746260"/>
                  <a:pt x="29409" y="766382"/>
                </a:cubicBezTo>
                <a:cubicBezTo>
                  <a:pt x="73438" y="796507"/>
                  <a:pt x="135941" y="772301"/>
                  <a:pt x="189207" y="775260"/>
                </a:cubicBezTo>
                <a:cubicBezTo>
                  <a:pt x="328291" y="772301"/>
                  <a:pt x="468741" y="786056"/>
                  <a:pt x="606458" y="766382"/>
                </a:cubicBezTo>
                <a:cubicBezTo>
                  <a:pt x="624986" y="763735"/>
                  <a:pt x="618295" y="730871"/>
                  <a:pt x="624213" y="713116"/>
                </a:cubicBezTo>
                <a:cubicBezTo>
                  <a:pt x="646526" y="646178"/>
                  <a:pt x="616430" y="728683"/>
                  <a:pt x="650846" y="659850"/>
                </a:cubicBezTo>
                <a:cubicBezTo>
                  <a:pt x="655031" y="651480"/>
                  <a:pt x="653107" y="639834"/>
                  <a:pt x="659724" y="633217"/>
                </a:cubicBezTo>
                <a:cubicBezTo>
                  <a:pt x="666341" y="626600"/>
                  <a:pt x="677479" y="627298"/>
                  <a:pt x="686357" y="624339"/>
                </a:cubicBezTo>
                <a:cubicBezTo>
                  <a:pt x="695235" y="615461"/>
                  <a:pt x="703345" y="605743"/>
                  <a:pt x="712990" y="597706"/>
                </a:cubicBezTo>
                <a:cubicBezTo>
                  <a:pt x="721187" y="590876"/>
                  <a:pt x="732078" y="587496"/>
                  <a:pt x="739623" y="579951"/>
                </a:cubicBezTo>
                <a:cubicBezTo>
                  <a:pt x="779779" y="539795"/>
                  <a:pt x="732161" y="561724"/>
                  <a:pt x="784011" y="544440"/>
                </a:cubicBezTo>
                <a:cubicBezTo>
                  <a:pt x="798146" y="487905"/>
                  <a:pt x="801766" y="481530"/>
                  <a:pt x="801766" y="402398"/>
                </a:cubicBezTo>
                <a:cubicBezTo>
                  <a:pt x="801766" y="331315"/>
                  <a:pt x="798140" y="260222"/>
                  <a:pt x="792889" y="189333"/>
                </a:cubicBezTo>
                <a:cubicBezTo>
                  <a:pt x="792198" y="180001"/>
                  <a:pt x="788196" y="171070"/>
                  <a:pt x="784011" y="162700"/>
                </a:cubicBezTo>
                <a:cubicBezTo>
                  <a:pt x="765792" y="126262"/>
                  <a:pt x="770523" y="145840"/>
                  <a:pt x="748500" y="118312"/>
                </a:cubicBezTo>
                <a:cubicBezTo>
                  <a:pt x="699055" y="56507"/>
                  <a:pt x="767385" y="128319"/>
                  <a:pt x="704112" y="65046"/>
                </a:cubicBezTo>
                <a:cubicBezTo>
                  <a:pt x="701153" y="56168"/>
                  <a:pt x="695234" y="47771"/>
                  <a:pt x="695234" y="38413"/>
                </a:cubicBezTo>
                <a:cubicBezTo>
                  <a:pt x="695234" y="26212"/>
                  <a:pt x="701719" y="14866"/>
                  <a:pt x="704112" y="2902"/>
                </a:cubicBezTo>
                <a:cubicBezTo>
                  <a:pt x="704692" y="0"/>
                  <a:pt x="718908" y="25096"/>
                  <a:pt x="721867" y="29535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/>
          </a:p>
        </p:txBody>
      </p:sp>
      <p:sp>
        <p:nvSpPr>
          <p:cNvPr id="51" name="Freeform 50"/>
          <p:cNvSpPr/>
          <p:nvPr/>
        </p:nvSpPr>
        <p:spPr>
          <a:xfrm>
            <a:off x="4701499" y="3380644"/>
            <a:ext cx="855466" cy="1001629"/>
          </a:xfrm>
          <a:custGeom>
            <a:avLst/>
            <a:gdLst>
              <a:gd name="connsiteX0" fmla="*/ 0 w 923278"/>
              <a:gd name="connsiteY0" fmla="*/ 106532 h 710214"/>
              <a:gd name="connsiteX1" fmla="*/ 577049 w 923278"/>
              <a:gd name="connsiteY1" fmla="*/ 0 h 710214"/>
              <a:gd name="connsiteX2" fmla="*/ 923278 w 923278"/>
              <a:gd name="connsiteY2" fmla="*/ 550416 h 710214"/>
              <a:gd name="connsiteX3" fmla="*/ 230819 w 923278"/>
              <a:gd name="connsiteY3" fmla="*/ 710214 h 710214"/>
              <a:gd name="connsiteX4" fmla="*/ 0 w 923278"/>
              <a:gd name="connsiteY4" fmla="*/ 106532 h 71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3278" h="710214">
                <a:moveTo>
                  <a:pt x="0" y="106532"/>
                </a:moveTo>
                <a:lnTo>
                  <a:pt x="577049" y="0"/>
                </a:lnTo>
                <a:lnTo>
                  <a:pt x="923278" y="550416"/>
                </a:lnTo>
                <a:lnTo>
                  <a:pt x="230819" y="710214"/>
                </a:lnTo>
                <a:lnTo>
                  <a:pt x="0" y="106532"/>
                </a:ln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01882" tIns="50941" rIns="101882" bIns="50941" rtlCol="0" anchor="ctr"/>
          <a:lstStyle/>
          <a:p>
            <a:pPr algn="ctr"/>
            <a:endParaRPr lang="en-US"/>
          </a:p>
        </p:txBody>
      </p:sp>
      <p:sp>
        <p:nvSpPr>
          <p:cNvPr id="52" name="Freeform 51"/>
          <p:cNvSpPr/>
          <p:nvPr/>
        </p:nvSpPr>
        <p:spPr>
          <a:xfrm>
            <a:off x="4702519" y="3389621"/>
            <a:ext cx="534668" cy="314177"/>
          </a:xfrm>
          <a:custGeom>
            <a:avLst/>
            <a:gdLst>
              <a:gd name="connsiteX0" fmla="*/ 577049 w 577049"/>
              <a:gd name="connsiteY0" fmla="*/ 0 h 310718"/>
              <a:gd name="connsiteX1" fmla="*/ 577049 w 577049"/>
              <a:gd name="connsiteY1" fmla="*/ 0 h 310718"/>
              <a:gd name="connsiteX2" fmla="*/ 550415 w 577049"/>
              <a:gd name="connsiteY2" fmla="*/ 284085 h 310718"/>
              <a:gd name="connsiteX3" fmla="*/ 195309 w 577049"/>
              <a:gd name="connsiteY3" fmla="*/ 310718 h 310718"/>
              <a:gd name="connsiteX4" fmla="*/ 0 w 577049"/>
              <a:gd name="connsiteY4" fmla="*/ 88777 h 310718"/>
              <a:gd name="connsiteX5" fmla="*/ 577049 w 577049"/>
              <a:gd name="connsiteY5" fmla="*/ 0 h 310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7049" h="310718">
                <a:moveTo>
                  <a:pt x="577049" y="0"/>
                </a:moveTo>
                <a:lnTo>
                  <a:pt x="577049" y="0"/>
                </a:lnTo>
                <a:lnTo>
                  <a:pt x="550415" y="284085"/>
                </a:lnTo>
                <a:lnTo>
                  <a:pt x="195309" y="310718"/>
                </a:lnTo>
                <a:lnTo>
                  <a:pt x="0" y="88777"/>
                </a:lnTo>
                <a:lnTo>
                  <a:pt x="577049" y="0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/>
          </a:p>
        </p:txBody>
      </p:sp>
      <p:sp>
        <p:nvSpPr>
          <p:cNvPr id="53" name="Freeform 52"/>
          <p:cNvSpPr/>
          <p:nvPr/>
        </p:nvSpPr>
        <p:spPr>
          <a:xfrm>
            <a:off x="4899359" y="3667894"/>
            <a:ext cx="518214" cy="714380"/>
          </a:xfrm>
          <a:custGeom>
            <a:avLst/>
            <a:gdLst>
              <a:gd name="connsiteX0" fmla="*/ 0 w 559293"/>
              <a:gd name="connsiteY0" fmla="*/ 26633 h 408373"/>
              <a:gd name="connsiteX1" fmla="*/ 346229 w 559293"/>
              <a:gd name="connsiteY1" fmla="*/ 0 h 408373"/>
              <a:gd name="connsiteX2" fmla="*/ 559293 w 559293"/>
              <a:gd name="connsiteY2" fmla="*/ 301841 h 408373"/>
              <a:gd name="connsiteX3" fmla="*/ 44388 w 559293"/>
              <a:gd name="connsiteY3" fmla="*/ 408373 h 408373"/>
              <a:gd name="connsiteX4" fmla="*/ 62144 w 559293"/>
              <a:gd name="connsiteY4" fmla="*/ 328474 h 408373"/>
              <a:gd name="connsiteX5" fmla="*/ 0 w 559293"/>
              <a:gd name="connsiteY5" fmla="*/ 26633 h 408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9293" h="408373">
                <a:moveTo>
                  <a:pt x="0" y="26633"/>
                </a:moveTo>
                <a:lnTo>
                  <a:pt x="346229" y="0"/>
                </a:lnTo>
                <a:lnTo>
                  <a:pt x="559293" y="301841"/>
                </a:lnTo>
                <a:lnTo>
                  <a:pt x="44388" y="408373"/>
                </a:lnTo>
                <a:lnTo>
                  <a:pt x="62144" y="328474"/>
                </a:lnTo>
                <a:lnTo>
                  <a:pt x="0" y="26633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1993180" y="4024709"/>
            <a:ext cx="353017" cy="23114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01882" tIns="50941" rIns="101882" bIns="50941" rtlCol="0" anchor="ctr"/>
          <a:lstStyle/>
          <a:p>
            <a:pPr algn="ctr"/>
            <a:endParaRPr lang="en-US"/>
          </a:p>
        </p:txBody>
      </p:sp>
      <p:sp>
        <p:nvSpPr>
          <p:cNvPr id="55" name="Freeform 54"/>
          <p:cNvSpPr/>
          <p:nvPr/>
        </p:nvSpPr>
        <p:spPr>
          <a:xfrm>
            <a:off x="1986345" y="4016415"/>
            <a:ext cx="353703" cy="484797"/>
          </a:xfrm>
          <a:custGeom>
            <a:avLst/>
            <a:gdLst>
              <a:gd name="connsiteX0" fmla="*/ 0 w 381740"/>
              <a:gd name="connsiteY0" fmla="*/ 26633 h 346229"/>
              <a:gd name="connsiteX1" fmla="*/ 0 w 381740"/>
              <a:gd name="connsiteY1" fmla="*/ 26633 h 346229"/>
              <a:gd name="connsiteX2" fmla="*/ 35511 w 381740"/>
              <a:gd name="connsiteY2" fmla="*/ 284086 h 346229"/>
              <a:gd name="connsiteX3" fmla="*/ 168676 w 381740"/>
              <a:gd name="connsiteY3" fmla="*/ 346229 h 346229"/>
              <a:gd name="connsiteX4" fmla="*/ 310718 w 381740"/>
              <a:gd name="connsiteY4" fmla="*/ 319596 h 346229"/>
              <a:gd name="connsiteX5" fmla="*/ 381740 w 381740"/>
              <a:gd name="connsiteY5" fmla="*/ 292963 h 346229"/>
              <a:gd name="connsiteX6" fmla="*/ 381740 w 381740"/>
              <a:gd name="connsiteY6" fmla="*/ 0 h 346229"/>
              <a:gd name="connsiteX7" fmla="*/ 346229 w 381740"/>
              <a:gd name="connsiteY7" fmla="*/ 62144 h 346229"/>
              <a:gd name="connsiteX8" fmla="*/ 275208 w 381740"/>
              <a:gd name="connsiteY8" fmla="*/ 115410 h 346229"/>
              <a:gd name="connsiteX9" fmla="*/ 133165 w 381740"/>
              <a:gd name="connsiteY9" fmla="*/ 97655 h 346229"/>
              <a:gd name="connsiteX10" fmla="*/ 71021 w 381740"/>
              <a:gd name="connsiteY10" fmla="*/ 71022 h 346229"/>
              <a:gd name="connsiteX11" fmla="*/ 0 w 381740"/>
              <a:gd name="connsiteY11" fmla="*/ 26633 h 346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1740" h="346229">
                <a:moveTo>
                  <a:pt x="0" y="26633"/>
                </a:moveTo>
                <a:lnTo>
                  <a:pt x="0" y="26633"/>
                </a:lnTo>
                <a:lnTo>
                  <a:pt x="35511" y="284086"/>
                </a:lnTo>
                <a:lnTo>
                  <a:pt x="168676" y="346229"/>
                </a:lnTo>
                <a:lnTo>
                  <a:pt x="310718" y="319596"/>
                </a:lnTo>
                <a:lnTo>
                  <a:pt x="381740" y="292963"/>
                </a:lnTo>
                <a:lnTo>
                  <a:pt x="381740" y="0"/>
                </a:lnTo>
                <a:lnTo>
                  <a:pt x="346229" y="62144"/>
                </a:lnTo>
                <a:lnTo>
                  <a:pt x="275208" y="115410"/>
                </a:lnTo>
                <a:lnTo>
                  <a:pt x="133165" y="97655"/>
                </a:lnTo>
                <a:lnTo>
                  <a:pt x="71021" y="71022"/>
                </a:lnTo>
                <a:lnTo>
                  <a:pt x="0" y="26633"/>
                </a:lnTo>
                <a:close/>
              </a:path>
            </a:pathLst>
          </a:cu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01882" tIns="50941" rIns="101882" bIns="50941" rtlCol="0" anchor="ctr"/>
          <a:lstStyle/>
          <a:p>
            <a:pPr algn="ctr"/>
            <a:endParaRPr lang="en-US"/>
          </a:p>
        </p:txBody>
      </p:sp>
      <p:sp>
        <p:nvSpPr>
          <p:cNvPr id="56" name="Freeform 55"/>
          <p:cNvSpPr/>
          <p:nvPr/>
        </p:nvSpPr>
        <p:spPr>
          <a:xfrm>
            <a:off x="2297541" y="4679994"/>
            <a:ext cx="1332553" cy="475754"/>
          </a:xfrm>
          <a:custGeom>
            <a:avLst/>
            <a:gdLst>
              <a:gd name="connsiteX0" fmla="*/ 0 w 1438182"/>
              <a:gd name="connsiteY0" fmla="*/ 0 h 470516"/>
              <a:gd name="connsiteX1" fmla="*/ 26633 w 1438182"/>
              <a:gd name="connsiteY1" fmla="*/ 426128 h 470516"/>
              <a:gd name="connsiteX2" fmla="*/ 701336 w 1438182"/>
              <a:gd name="connsiteY2" fmla="*/ 435006 h 470516"/>
              <a:gd name="connsiteX3" fmla="*/ 1438182 w 1438182"/>
              <a:gd name="connsiteY3" fmla="*/ 470516 h 470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38182" h="470516">
                <a:moveTo>
                  <a:pt x="0" y="0"/>
                </a:moveTo>
                <a:lnTo>
                  <a:pt x="26633" y="426128"/>
                </a:lnTo>
                <a:lnTo>
                  <a:pt x="701336" y="435006"/>
                </a:lnTo>
                <a:lnTo>
                  <a:pt x="1438182" y="470516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01882" tIns="50941" rIns="101882" bIns="50941" rtlCol="0" anchor="ctr"/>
          <a:lstStyle/>
          <a:p>
            <a:pPr algn="ctr"/>
            <a:endParaRPr lang="en-US"/>
          </a:p>
        </p:txBody>
      </p:sp>
      <p:sp>
        <p:nvSpPr>
          <p:cNvPr id="58" name="Freeform 57"/>
          <p:cNvSpPr/>
          <p:nvPr/>
        </p:nvSpPr>
        <p:spPr>
          <a:xfrm>
            <a:off x="2025938" y="4392745"/>
            <a:ext cx="1653352" cy="502685"/>
          </a:xfrm>
          <a:custGeom>
            <a:avLst/>
            <a:gdLst>
              <a:gd name="connsiteX0" fmla="*/ 0 w 1784411"/>
              <a:gd name="connsiteY0" fmla="*/ 44389 h 497150"/>
              <a:gd name="connsiteX1" fmla="*/ 53266 w 1784411"/>
              <a:gd name="connsiteY1" fmla="*/ 497150 h 497150"/>
              <a:gd name="connsiteX2" fmla="*/ 1447060 w 1784411"/>
              <a:gd name="connsiteY2" fmla="*/ 275208 h 497150"/>
              <a:gd name="connsiteX3" fmla="*/ 1784411 w 1784411"/>
              <a:gd name="connsiteY3" fmla="*/ 221942 h 497150"/>
              <a:gd name="connsiteX4" fmla="*/ 1651246 w 1784411"/>
              <a:gd name="connsiteY4" fmla="*/ 0 h 497150"/>
              <a:gd name="connsiteX5" fmla="*/ 355106 w 1784411"/>
              <a:gd name="connsiteY5" fmla="*/ 221942 h 497150"/>
              <a:gd name="connsiteX6" fmla="*/ 337351 w 1784411"/>
              <a:gd name="connsiteY6" fmla="*/ 26633 h 497150"/>
              <a:gd name="connsiteX7" fmla="*/ 248574 w 1784411"/>
              <a:gd name="connsiteY7" fmla="*/ 79899 h 497150"/>
              <a:gd name="connsiteX8" fmla="*/ 97654 w 1784411"/>
              <a:gd name="connsiteY8" fmla="*/ 71022 h 497150"/>
              <a:gd name="connsiteX9" fmla="*/ 0 w 1784411"/>
              <a:gd name="connsiteY9" fmla="*/ 44389 h 49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84411" h="497150">
                <a:moveTo>
                  <a:pt x="0" y="44389"/>
                </a:moveTo>
                <a:lnTo>
                  <a:pt x="53266" y="497150"/>
                </a:lnTo>
                <a:lnTo>
                  <a:pt x="1447060" y="275208"/>
                </a:lnTo>
                <a:lnTo>
                  <a:pt x="1784411" y="221942"/>
                </a:lnTo>
                <a:lnTo>
                  <a:pt x="1651246" y="0"/>
                </a:lnTo>
                <a:lnTo>
                  <a:pt x="355106" y="221942"/>
                </a:lnTo>
                <a:lnTo>
                  <a:pt x="337351" y="26633"/>
                </a:lnTo>
                <a:lnTo>
                  <a:pt x="248574" y="79899"/>
                </a:lnTo>
                <a:lnTo>
                  <a:pt x="97654" y="71022"/>
                </a:lnTo>
                <a:lnTo>
                  <a:pt x="0" y="44389"/>
                </a:lnTo>
                <a:close/>
              </a:path>
            </a:pathLst>
          </a:custGeom>
          <a:ln>
            <a:prstDash val="lgDash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01882" tIns="50941" rIns="101882" bIns="50941" rtlCol="0" anchor="ctr"/>
          <a:lstStyle/>
          <a:p>
            <a:pPr algn="ctr"/>
            <a:endParaRPr lang="en-US"/>
          </a:p>
        </p:txBody>
      </p:sp>
      <p:sp>
        <p:nvSpPr>
          <p:cNvPr id="59" name="Freeform 58"/>
          <p:cNvSpPr/>
          <p:nvPr/>
        </p:nvSpPr>
        <p:spPr>
          <a:xfrm rot="20676107">
            <a:off x="4841640" y="3889221"/>
            <a:ext cx="366040" cy="385242"/>
          </a:xfrm>
          <a:custGeom>
            <a:avLst/>
            <a:gdLst>
              <a:gd name="connsiteX0" fmla="*/ 0 w 284085"/>
              <a:gd name="connsiteY0" fmla="*/ 19482 h 154638"/>
              <a:gd name="connsiteX1" fmla="*/ 0 w 284085"/>
              <a:gd name="connsiteY1" fmla="*/ 19482 h 154638"/>
              <a:gd name="connsiteX2" fmla="*/ 257452 w 284085"/>
              <a:gd name="connsiteY2" fmla="*/ 19482 h 154638"/>
              <a:gd name="connsiteX3" fmla="*/ 284085 w 284085"/>
              <a:gd name="connsiteY3" fmla="*/ 10604 h 154638"/>
              <a:gd name="connsiteX4" fmla="*/ 248574 w 284085"/>
              <a:gd name="connsiteY4" fmla="*/ 1726 h 154638"/>
              <a:gd name="connsiteX5" fmla="*/ 221941 w 284085"/>
              <a:gd name="connsiteY5" fmla="*/ 19482 h 154638"/>
              <a:gd name="connsiteX6" fmla="*/ 195308 w 284085"/>
              <a:gd name="connsiteY6" fmla="*/ 28359 h 154638"/>
              <a:gd name="connsiteX7" fmla="*/ 221941 w 284085"/>
              <a:gd name="connsiteY7" fmla="*/ 37237 h 154638"/>
              <a:gd name="connsiteX8" fmla="*/ 257452 w 284085"/>
              <a:gd name="connsiteY8" fmla="*/ 28359 h 154638"/>
              <a:gd name="connsiteX9" fmla="*/ 275207 w 284085"/>
              <a:gd name="connsiteY9" fmla="*/ 81625 h 154638"/>
              <a:gd name="connsiteX10" fmla="*/ 213064 w 284085"/>
              <a:gd name="connsiteY10" fmla="*/ 99381 h 154638"/>
              <a:gd name="connsiteX11" fmla="*/ 133165 w 284085"/>
              <a:gd name="connsiteY11" fmla="*/ 90503 h 154638"/>
              <a:gd name="connsiteX12" fmla="*/ 71021 w 284085"/>
              <a:gd name="connsiteY12" fmla="*/ 99381 h 154638"/>
              <a:gd name="connsiteX13" fmla="*/ 44388 w 284085"/>
              <a:gd name="connsiteY13" fmla="*/ 99381 h 154638"/>
              <a:gd name="connsiteX14" fmla="*/ 35510 w 284085"/>
              <a:gd name="connsiteY14" fmla="*/ 37237 h 154638"/>
              <a:gd name="connsiteX15" fmla="*/ 0 w 284085"/>
              <a:gd name="connsiteY15" fmla="*/ 19482 h 154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84085" h="154638">
                <a:moveTo>
                  <a:pt x="0" y="19482"/>
                </a:moveTo>
                <a:lnTo>
                  <a:pt x="0" y="19482"/>
                </a:lnTo>
                <a:cubicBezTo>
                  <a:pt x="125647" y="30904"/>
                  <a:pt x="106046" y="33901"/>
                  <a:pt x="257452" y="19482"/>
                </a:cubicBezTo>
                <a:cubicBezTo>
                  <a:pt x="266768" y="18595"/>
                  <a:pt x="275207" y="13563"/>
                  <a:pt x="284085" y="10604"/>
                </a:cubicBezTo>
                <a:cubicBezTo>
                  <a:pt x="272248" y="7645"/>
                  <a:pt x="260653" y="0"/>
                  <a:pt x="248574" y="1726"/>
                </a:cubicBezTo>
                <a:cubicBezTo>
                  <a:pt x="238011" y="3235"/>
                  <a:pt x="231484" y="14710"/>
                  <a:pt x="221941" y="19482"/>
                </a:cubicBezTo>
                <a:cubicBezTo>
                  <a:pt x="213571" y="23667"/>
                  <a:pt x="204186" y="25400"/>
                  <a:pt x="195308" y="28359"/>
                </a:cubicBezTo>
                <a:cubicBezTo>
                  <a:pt x="204186" y="31318"/>
                  <a:pt x="212583" y="37237"/>
                  <a:pt x="221941" y="37237"/>
                </a:cubicBezTo>
                <a:cubicBezTo>
                  <a:pt x="234142" y="37237"/>
                  <a:pt x="248079" y="20548"/>
                  <a:pt x="257452" y="28359"/>
                </a:cubicBezTo>
                <a:cubicBezTo>
                  <a:pt x="271830" y="40340"/>
                  <a:pt x="275207" y="81625"/>
                  <a:pt x="275207" y="81625"/>
                </a:cubicBezTo>
                <a:cubicBezTo>
                  <a:pt x="262648" y="85811"/>
                  <a:pt x="224210" y="99381"/>
                  <a:pt x="213064" y="99381"/>
                </a:cubicBezTo>
                <a:cubicBezTo>
                  <a:pt x="186267" y="99381"/>
                  <a:pt x="159798" y="93462"/>
                  <a:pt x="133165" y="90503"/>
                </a:cubicBezTo>
                <a:cubicBezTo>
                  <a:pt x="112450" y="93462"/>
                  <a:pt x="90142" y="90882"/>
                  <a:pt x="71021" y="99381"/>
                </a:cubicBezTo>
                <a:cubicBezTo>
                  <a:pt x="41043" y="112705"/>
                  <a:pt x="62808" y="154638"/>
                  <a:pt x="44388" y="99381"/>
                </a:cubicBezTo>
                <a:cubicBezTo>
                  <a:pt x="41429" y="78666"/>
                  <a:pt x="41523" y="57280"/>
                  <a:pt x="35510" y="37237"/>
                </a:cubicBezTo>
                <a:cubicBezTo>
                  <a:pt x="32444" y="27017"/>
                  <a:pt x="5918" y="22441"/>
                  <a:pt x="0" y="19482"/>
                </a:cubicBezTo>
                <a:close/>
              </a:path>
            </a:pathLst>
          </a:custGeom>
          <a:ln>
            <a:prstDash val="lgDash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chemeClr val="dk1"/>
              </a:solidFill>
            </a:endParaRPr>
          </a:p>
        </p:txBody>
      </p:sp>
      <p:sp>
        <p:nvSpPr>
          <p:cNvPr id="60" name="Freeform 59"/>
          <p:cNvSpPr/>
          <p:nvPr/>
        </p:nvSpPr>
        <p:spPr>
          <a:xfrm>
            <a:off x="3563975" y="4392745"/>
            <a:ext cx="164513" cy="215437"/>
          </a:xfrm>
          <a:custGeom>
            <a:avLst/>
            <a:gdLst>
              <a:gd name="connsiteX0" fmla="*/ 0 w 177553"/>
              <a:gd name="connsiteY0" fmla="*/ 0 h 213064"/>
              <a:gd name="connsiteX1" fmla="*/ 124287 w 177553"/>
              <a:gd name="connsiteY1" fmla="*/ 26633 h 213064"/>
              <a:gd name="connsiteX2" fmla="*/ 177553 w 177553"/>
              <a:gd name="connsiteY2" fmla="*/ 97655 h 213064"/>
              <a:gd name="connsiteX3" fmla="*/ 142043 w 177553"/>
              <a:gd name="connsiteY3" fmla="*/ 204187 h 213064"/>
              <a:gd name="connsiteX4" fmla="*/ 88777 w 177553"/>
              <a:gd name="connsiteY4" fmla="*/ 213064 h 213064"/>
              <a:gd name="connsiteX5" fmla="*/ 0 w 177553"/>
              <a:gd name="connsiteY5" fmla="*/ 0 h 213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7553" h="213064">
                <a:moveTo>
                  <a:pt x="0" y="0"/>
                </a:moveTo>
                <a:lnTo>
                  <a:pt x="124287" y="26633"/>
                </a:lnTo>
                <a:lnTo>
                  <a:pt x="177553" y="97655"/>
                </a:lnTo>
                <a:lnTo>
                  <a:pt x="142043" y="204187"/>
                </a:lnTo>
                <a:lnTo>
                  <a:pt x="88777" y="213064"/>
                </a:lnTo>
                <a:lnTo>
                  <a:pt x="0" y="0"/>
                </a:lnTo>
                <a:close/>
              </a:path>
            </a:pathLst>
          </a:custGeom>
          <a:ln>
            <a:prstDash val="lgDash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chemeClr val="dk1"/>
              </a:solidFill>
            </a:endParaRPr>
          </a:p>
        </p:txBody>
      </p:sp>
      <p:pic>
        <p:nvPicPr>
          <p:cNvPr id="1026" name="Picture 2" descr="C:\Documents and Settings\Administrator\Collections\Selection Basket\00174024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26427" y="2841306"/>
            <a:ext cx="635431" cy="501965"/>
          </a:xfrm>
          <a:prstGeom prst="rect">
            <a:avLst/>
          </a:prstGeom>
          <a:noFill/>
        </p:spPr>
      </p:pic>
      <p:pic>
        <p:nvPicPr>
          <p:cNvPr id="63" name="Picture 19" descr="j0188351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01716" y="4228177"/>
            <a:ext cx="282413" cy="396852"/>
          </a:xfrm>
          <a:prstGeom prst="rect">
            <a:avLst/>
          </a:prstGeom>
          <a:noFill/>
        </p:spPr>
      </p:pic>
      <p:sp>
        <p:nvSpPr>
          <p:cNvPr id="65" name="Freeform 64"/>
          <p:cNvSpPr/>
          <p:nvPr/>
        </p:nvSpPr>
        <p:spPr>
          <a:xfrm>
            <a:off x="1626799" y="4844564"/>
            <a:ext cx="2757645" cy="2402712"/>
          </a:xfrm>
          <a:custGeom>
            <a:avLst/>
            <a:gdLst>
              <a:gd name="connsiteX0" fmla="*/ 26633 w 2911876"/>
              <a:gd name="connsiteY0" fmla="*/ 0 h 2325949"/>
              <a:gd name="connsiteX1" fmla="*/ 2911876 w 2911876"/>
              <a:gd name="connsiteY1" fmla="*/ 2325949 h 2325949"/>
              <a:gd name="connsiteX2" fmla="*/ 0 w 2911876"/>
              <a:gd name="connsiteY2" fmla="*/ 2308194 h 2325949"/>
              <a:gd name="connsiteX3" fmla="*/ 26633 w 2911876"/>
              <a:gd name="connsiteY3" fmla="*/ 0 h 2325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1876" h="2325949">
                <a:moveTo>
                  <a:pt x="26633" y="0"/>
                </a:moveTo>
                <a:lnTo>
                  <a:pt x="2911876" y="2325949"/>
                </a:lnTo>
                <a:lnTo>
                  <a:pt x="0" y="2308194"/>
                </a:lnTo>
                <a:cubicBezTo>
                  <a:pt x="2959" y="1529918"/>
                  <a:pt x="5919" y="751643"/>
                  <a:pt x="26633" y="0"/>
                </a:cubicBezTo>
                <a:close/>
              </a:path>
            </a:pathLst>
          </a:custGeom>
          <a:solidFill>
            <a:srgbClr val="0099CC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101882" tIns="50941" rIns="101882" bIns="50941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" name="Group 72"/>
          <p:cNvGrpSpPr/>
          <p:nvPr/>
        </p:nvGrpSpPr>
        <p:grpSpPr>
          <a:xfrm>
            <a:off x="1072118" y="1763060"/>
            <a:ext cx="7746776" cy="6009339"/>
            <a:chOff x="355107" y="523783"/>
            <a:chExt cx="8565917" cy="6334217"/>
          </a:xfrm>
        </p:grpSpPr>
        <p:sp>
          <p:nvSpPr>
            <p:cNvPr id="67" name="Freeform 66"/>
            <p:cNvSpPr/>
            <p:nvPr/>
          </p:nvSpPr>
          <p:spPr>
            <a:xfrm>
              <a:off x="398460" y="523783"/>
              <a:ext cx="8522564" cy="2663300"/>
            </a:xfrm>
            <a:custGeom>
              <a:avLst/>
              <a:gdLst>
                <a:gd name="connsiteX0" fmla="*/ 0 w 8522563"/>
                <a:gd name="connsiteY0" fmla="*/ 0 h 2663300"/>
                <a:gd name="connsiteX1" fmla="*/ 8522563 w 8522563"/>
                <a:gd name="connsiteY1" fmla="*/ 0 h 2663300"/>
                <a:gd name="connsiteX2" fmla="*/ 8495930 w 8522563"/>
                <a:gd name="connsiteY2" fmla="*/ 2263805 h 2663300"/>
                <a:gd name="connsiteX3" fmla="*/ 7395099 w 8522563"/>
                <a:gd name="connsiteY3" fmla="*/ 2201662 h 2663300"/>
                <a:gd name="connsiteX4" fmla="*/ 4492101 w 8522563"/>
                <a:gd name="connsiteY4" fmla="*/ 532660 h 2663300"/>
                <a:gd name="connsiteX5" fmla="*/ 3755255 w 8522563"/>
                <a:gd name="connsiteY5" fmla="*/ 1056442 h 2663300"/>
                <a:gd name="connsiteX6" fmla="*/ 3355759 w 8522563"/>
                <a:gd name="connsiteY6" fmla="*/ 1233996 h 2663300"/>
                <a:gd name="connsiteX7" fmla="*/ 3240350 w 8522563"/>
                <a:gd name="connsiteY7" fmla="*/ 1331650 h 2663300"/>
                <a:gd name="connsiteX8" fmla="*/ 3027286 w 8522563"/>
                <a:gd name="connsiteY8" fmla="*/ 1500326 h 2663300"/>
                <a:gd name="connsiteX9" fmla="*/ 2911876 w 8522563"/>
                <a:gd name="connsiteY9" fmla="*/ 1544714 h 2663300"/>
                <a:gd name="connsiteX10" fmla="*/ 2663301 w 8522563"/>
                <a:gd name="connsiteY10" fmla="*/ 1642368 h 2663300"/>
                <a:gd name="connsiteX11" fmla="*/ 2219418 w 8522563"/>
                <a:gd name="connsiteY11" fmla="*/ 1926454 h 2663300"/>
                <a:gd name="connsiteX12" fmla="*/ 1864311 w 8522563"/>
                <a:gd name="connsiteY12" fmla="*/ 2086252 h 2663300"/>
                <a:gd name="connsiteX13" fmla="*/ 1633491 w 8522563"/>
                <a:gd name="connsiteY13" fmla="*/ 2246050 h 2663300"/>
                <a:gd name="connsiteX14" fmla="*/ 1127464 w 8522563"/>
                <a:gd name="connsiteY14" fmla="*/ 2530135 h 2663300"/>
                <a:gd name="connsiteX15" fmla="*/ 896645 w 8522563"/>
                <a:gd name="connsiteY15" fmla="*/ 2663300 h 2663300"/>
                <a:gd name="connsiteX16" fmla="*/ 0 w 8522563"/>
                <a:gd name="connsiteY16" fmla="*/ 2645545 h 2663300"/>
                <a:gd name="connsiteX17" fmla="*/ 0 w 8522563"/>
                <a:gd name="connsiteY17" fmla="*/ 0 h 266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522563" h="2663300">
                  <a:moveTo>
                    <a:pt x="0" y="0"/>
                  </a:moveTo>
                  <a:lnTo>
                    <a:pt x="8522563" y="0"/>
                  </a:lnTo>
                  <a:lnTo>
                    <a:pt x="8495930" y="2263805"/>
                  </a:lnTo>
                  <a:lnTo>
                    <a:pt x="7395099" y="2201662"/>
                  </a:lnTo>
                  <a:lnTo>
                    <a:pt x="4492101" y="532660"/>
                  </a:lnTo>
                  <a:lnTo>
                    <a:pt x="3755255" y="1056442"/>
                  </a:lnTo>
                  <a:lnTo>
                    <a:pt x="3355759" y="1233996"/>
                  </a:lnTo>
                  <a:lnTo>
                    <a:pt x="3240350" y="1331650"/>
                  </a:lnTo>
                  <a:lnTo>
                    <a:pt x="3027286" y="1500326"/>
                  </a:lnTo>
                  <a:lnTo>
                    <a:pt x="2911876" y="1544714"/>
                  </a:lnTo>
                  <a:lnTo>
                    <a:pt x="2663301" y="1642368"/>
                  </a:lnTo>
                  <a:lnTo>
                    <a:pt x="2219418" y="1926454"/>
                  </a:lnTo>
                  <a:lnTo>
                    <a:pt x="1864311" y="2086252"/>
                  </a:lnTo>
                  <a:lnTo>
                    <a:pt x="1633491" y="2246050"/>
                  </a:lnTo>
                  <a:lnTo>
                    <a:pt x="1127464" y="2530135"/>
                  </a:lnTo>
                  <a:lnTo>
                    <a:pt x="896645" y="2663300"/>
                  </a:lnTo>
                  <a:lnTo>
                    <a:pt x="0" y="2645545"/>
                  </a:lnTo>
                  <a:cubicBezTo>
                    <a:pt x="2959" y="1760737"/>
                    <a:pt x="5919" y="875930"/>
                    <a:pt x="0" y="0"/>
                  </a:cubicBezTo>
                  <a:close/>
                </a:path>
              </a:pathLst>
            </a:custGeom>
            <a:solidFill>
              <a:srgbClr val="0099CC"/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8" name="Freeform 67"/>
            <p:cNvSpPr/>
            <p:nvPr/>
          </p:nvSpPr>
          <p:spPr>
            <a:xfrm>
              <a:off x="355107" y="3364637"/>
              <a:ext cx="8540318" cy="3493363"/>
            </a:xfrm>
            <a:custGeom>
              <a:avLst/>
              <a:gdLst>
                <a:gd name="connsiteX0" fmla="*/ 7395099 w 8540318"/>
                <a:gd name="connsiteY0" fmla="*/ 133165 h 3551068"/>
                <a:gd name="connsiteX1" fmla="*/ 8540318 w 8540318"/>
                <a:gd name="connsiteY1" fmla="*/ 142043 h 3551068"/>
                <a:gd name="connsiteX2" fmla="*/ 8522563 w 8540318"/>
                <a:gd name="connsiteY2" fmla="*/ 3551068 h 3551068"/>
                <a:gd name="connsiteX3" fmla="*/ 0 w 8540318"/>
                <a:gd name="connsiteY3" fmla="*/ 3497802 h 3551068"/>
                <a:gd name="connsiteX4" fmla="*/ 26633 w 8540318"/>
                <a:gd name="connsiteY4" fmla="*/ 0 h 3551068"/>
                <a:gd name="connsiteX5" fmla="*/ 878889 w 8540318"/>
                <a:gd name="connsiteY5" fmla="*/ 0 h 3551068"/>
                <a:gd name="connsiteX6" fmla="*/ 843378 w 8540318"/>
                <a:gd name="connsiteY6" fmla="*/ 674703 h 3551068"/>
                <a:gd name="connsiteX7" fmla="*/ 3746376 w 8540318"/>
                <a:gd name="connsiteY7" fmla="*/ 2956264 h 3551068"/>
                <a:gd name="connsiteX8" fmla="*/ 7395099 w 8540318"/>
                <a:gd name="connsiteY8" fmla="*/ 133165 h 3551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40318" h="3551068">
                  <a:moveTo>
                    <a:pt x="7395099" y="133165"/>
                  </a:moveTo>
                  <a:lnTo>
                    <a:pt x="8540318" y="142043"/>
                  </a:lnTo>
                  <a:cubicBezTo>
                    <a:pt x="8534400" y="1278385"/>
                    <a:pt x="8528481" y="2414726"/>
                    <a:pt x="8522563" y="3551068"/>
                  </a:cubicBezTo>
                  <a:lnTo>
                    <a:pt x="0" y="3497802"/>
                  </a:lnTo>
                  <a:lnTo>
                    <a:pt x="26633" y="0"/>
                  </a:lnTo>
                  <a:lnTo>
                    <a:pt x="878889" y="0"/>
                  </a:lnTo>
                  <a:lnTo>
                    <a:pt x="843378" y="674703"/>
                  </a:lnTo>
                  <a:lnTo>
                    <a:pt x="3746376" y="2956264"/>
                  </a:lnTo>
                  <a:lnTo>
                    <a:pt x="7395099" y="133165"/>
                  </a:lnTo>
                  <a:close/>
                </a:path>
              </a:pathLst>
            </a:custGeom>
            <a:solidFill>
              <a:srgbClr val="0099CC"/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1" name="Picture 22" descr="j031208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3023" y="2224920"/>
            <a:ext cx="466308" cy="608869"/>
          </a:xfrm>
          <a:prstGeom prst="rect">
            <a:avLst/>
          </a:prstGeom>
          <a:noFill/>
        </p:spPr>
      </p:pic>
      <p:pic>
        <p:nvPicPr>
          <p:cNvPr id="4" name="Picture 15" descr="na00036_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26712" y="3097399"/>
            <a:ext cx="379630" cy="790760"/>
          </a:xfrm>
          <a:prstGeom prst="rect">
            <a:avLst/>
          </a:prstGeom>
          <a:noFill/>
        </p:spPr>
      </p:pic>
      <p:pic>
        <p:nvPicPr>
          <p:cNvPr id="7" name="Picture 18" descr="na00036_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60871" y="2610162"/>
            <a:ext cx="379630" cy="790760"/>
          </a:xfrm>
          <a:prstGeom prst="rect">
            <a:avLst/>
          </a:prstGeom>
          <a:noFill/>
        </p:spPr>
      </p:pic>
      <p:pic>
        <p:nvPicPr>
          <p:cNvPr id="5" name="Picture 16" descr="na00036_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62040" y="2812233"/>
            <a:ext cx="378534" cy="790760"/>
          </a:xfrm>
          <a:prstGeom prst="rect">
            <a:avLst/>
          </a:prstGeom>
          <a:noFill/>
        </p:spPr>
      </p:pic>
      <p:pic>
        <p:nvPicPr>
          <p:cNvPr id="9" name="Picture 20" descr="na00036_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97842" y="2379016"/>
            <a:ext cx="379630" cy="790760"/>
          </a:xfrm>
          <a:prstGeom prst="rect">
            <a:avLst/>
          </a:prstGeom>
          <a:noFill/>
        </p:spPr>
      </p:pic>
      <p:pic>
        <p:nvPicPr>
          <p:cNvPr id="8" name="Picture 19" descr="na00036_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16639" y="2196274"/>
            <a:ext cx="282413" cy="588260"/>
          </a:xfrm>
          <a:prstGeom prst="rect">
            <a:avLst/>
          </a:prstGeom>
          <a:noFill/>
        </p:spPr>
      </p:pic>
      <p:pic>
        <p:nvPicPr>
          <p:cNvPr id="17" name="Picture 28" descr="na00037_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31563" y="1839677"/>
            <a:ext cx="211810" cy="622646"/>
          </a:xfrm>
          <a:prstGeom prst="rect">
            <a:avLst/>
          </a:prstGeom>
          <a:noFill/>
        </p:spPr>
      </p:pic>
      <p:pic>
        <p:nvPicPr>
          <p:cNvPr id="16" name="Picture 27" descr="na00037_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42541" y="1762630"/>
            <a:ext cx="261134" cy="767639"/>
          </a:xfrm>
          <a:prstGeom prst="rect">
            <a:avLst/>
          </a:prstGeom>
          <a:noFill/>
        </p:spPr>
      </p:pic>
      <p:sp>
        <p:nvSpPr>
          <p:cNvPr id="69" name="TextBox 68"/>
          <p:cNvSpPr txBox="1"/>
          <p:nvPr/>
        </p:nvSpPr>
        <p:spPr>
          <a:xfrm>
            <a:off x="2224831" y="1449775"/>
            <a:ext cx="3133354" cy="841541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Spillway Horizontal Pipe</a:t>
            </a:r>
          </a:p>
        </p:txBody>
      </p:sp>
      <p:cxnSp>
        <p:nvCxnSpPr>
          <p:cNvPr id="70" name="Straight Arrow Connector 69"/>
          <p:cNvCxnSpPr/>
          <p:nvPr/>
        </p:nvCxnSpPr>
        <p:spPr>
          <a:xfrm rot="16200000" flipH="1">
            <a:off x="2042936" y="3223551"/>
            <a:ext cx="2222335" cy="312514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7" descr="na00036_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47184" y="2418694"/>
            <a:ext cx="379630" cy="790760"/>
          </a:xfrm>
          <a:prstGeom prst="rect">
            <a:avLst/>
          </a:prstGeom>
          <a:noFill/>
        </p:spPr>
      </p:pic>
      <p:sp>
        <p:nvSpPr>
          <p:cNvPr id="79" name="TextBox 78"/>
          <p:cNvSpPr txBox="1"/>
          <p:nvPr/>
        </p:nvSpPr>
        <p:spPr>
          <a:xfrm>
            <a:off x="925948" y="1916725"/>
            <a:ext cx="1835688" cy="762808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r>
              <a:rPr lang="en-US" sz="2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Spillway Riser Pipe</a:t>
            </a:r>
          </a:p>
        </p:txBody>
      </p:sp>
      <p:cxnSp>
        <p:nvCxnSpPr>
          <p:cNvPr id="80" name="Straight Arrow Connector 79"/>
          <p:cNvCxnSpPr>
            <a:endCxn id="54" idx="6"/>
          </p:cNvCxnSpPr>
          <p:nvPr/>
        </p:nvCxnSpPr>
        <p:spPr>
          <a:xfrm rot="16200000" flipH="1">
            <a:off x="1520034" y="3314119"/>
            <a:ext cx="1540939" cy="111388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5911736" y="1449775"/>
            <a:ext cx="2824136" cy="841541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Grout Mixer and Pump Truck</a:t>
            </a:r>
          </a:p>
        </p:txBody>
      </p:sp>
      <p:cxnSp>
        <p:nvCxnSpPr>
          <p:cNvPr id="87" name="Straight Arrow Connector 86"/>
          <p:cNvCxnSpPr/>
          <p:nvPr/>
        </p:nvCxnSpPr>
        <p:spPr>
          <a:xfrm rot="5400000">
            <a:off x="4882050" y="1788245"/>
            <a:ext cx="1142621" cy="1091387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C:\Documents and Settings\Administrator\My Documents\My Pictures\Microsoft Clip Organizer\00318262.wm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88780" y="2951741"/>
            <a:ext cx="847242" cy="428903"/>
          </a:xfrm>
          <a:prstGeom prst="rect">
            <a:avLst/>
          </a:prstGeom>
          <a:noFill/>
          <a:scene3d>
            <a:camera prst="orthographicFront">
              <a:rot lat="21301142" lon="10200000" rev="21573786"/>
            </a:camera>
            <a:lightRig rig="threePt" dir="t"/>
          </a:scene3d>
        </p:spPr>
      </p:pic>
      <p:sp>
        <p:nvSpPr>
          <p:cNvPr id="93" name="Freeform 92"/>
          <p:cNvSpPr/>
          <p:nvPr/>
        </p:nvSpPr>
        <p:spPr>
          <a:xfrm>
            <a:off x="4742270" y="2603428"/>
            <a:ext cx="926755" cy="1416794"/>
          </a:xfrm>
          <a:custGeom>
            <a:avLst/>
            <a:gdLst>
              <a:gd name="connsiteX0" fmla="*/ 0 w 1000218"/>
              <a:gd name="connsiteY0" fmla="*/ 340311 h 1401193"/>
              <a:gd name="connsiteX1" fmla="*/ 319596 w 1000218"/>
              <a:gd name="connsiteY1" fmla="*/ 20715 h 1401193"/>
              <a:gd name="connsiteX2" fmla="*/ 923278 w 1000218"/>
              <a:gd name="connsiteY2" fmla="*/ 464599 h 1401193"/>
              <a:gd name="connsiteX3" fmla="*/ 781235 w 1000218"/>
              <a:gd name="connsiteY3" fmla="*/ 864094 h 1401193"/>
              <a:gd name="connsiteX4" fmla="*/ 577049 w 1000218"/>
              <a:gd name="connsiteY4" fmla="*/ 1316855 h 1401193"/>
              <a:gd name="connsiteX5" fmla="*/ 443884 w 1000218"/>
              <a:gd name="connsiteY5" fmla="*/ 1370121 h 1401193"/>
              <a:gd name="connsiteX6" fmla="*/ 488272 w 1000218"/>
              <a:gd name="connsiteY6" fmla="*/ 1370121 h 1401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218" h="1401193">
                <a:moveTo>
                  <a:pt x="0" y="340311"/>
                </a:moveTo>
                <a:cubicBezTo>
                  <a:pt x="82858" y="170155"/>
                  <a:pt x="165716" y="0"/>
                  <a:pt x="319596" y="20715"/>
                </a:cubicBezTo>
                <a:cubicBezTo>
                  <a:pt x="473476" y="41430"/>
                  <a:pt x="846338" y="324036"/>
                  <a:pt x="923278" y="464599"/>
                </a:cubicBezTo>
                <a:cubicBezTo>
                  <a:pt x="1000218" y="605162"/>
                  <a:pt x="838940" y="722051"/>
                  <a:pt x="781235" y="864094"/>
                </a:cubicBezTo>
                <a:cubicBezTo>
                  <a:pt x="723530" y="1006137"/>
                  <a:pt x="633274" y="1232517"/>
                  <a:pt x="577049" y="1316855"/>
                </a:cubicBezTo>
                <a:cubicBezTo>
                  <a:pt x="520824" y="1401193"/>
                  <a:pt x="458680" y="1361243"/>
                  <a:pt x="443884" y="1370121"/>
                </a:cubicBezTo>
                <a:cubicBezTo>
                  <a:pt x="429088" y="1378999"/>
                  <a:pt x="458680" y="1374560"/>
                  <a:pt x="488272" y="1370121"/>
                </a:cubicBezTo>
              </a:path>
            </a:pathLst>
          </a:custGeom>
          <a:ln w="571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01882" tIns="50941" rIns="101882" bIns="50941" rtlCol="0" anchor="ctr"/>
          <a:lstStyle/>
          <a:p>
            <a:pPr algn="ctr"/>
            <a:endParaRPr lang="en-US"/>
          </a:p>
        </p:txBody>
      </p:sp>
      <p:sp>
        <p:nvSpPr>
          <p:cNvPr id="94" name="TextBox 93"/>
          <p:cNvSpPr txBox="1"/>
          <p:nvPr/>
        </p:nvSpPr>
        <p:spPr>
          <a:xfrm>
            <a:off x="6428662" y="5965936"/>
            <a:ext cx="2541723" cy="895471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r>
              <a:rPr lang="en-US" sz="27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Spillway Grouting Trench</a:t>
            </a:r>
          </a:p>
        </p:txBody>
      </p:sp>
      <p:cxnSp>
        <p:nvCxnSpPr>
          <p:cNvPr id="96" name="Straight Arrow Connector 95"/>
          <p:cNvCxnSpPr/>
          <p:nvPr/>
        </p:nvCxnSpPr>
        <p:spPr>
          <a:xfrm rot="16200000" flipV="1">
            <a:off x="4832432" y="4577786"/>
            <a:ext cx="2083443" cy="1307942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/>
        </p:nvSpPr>
        <p:spPr>
          <a:xfrm>
            <a:off x="925948" y="6077337"/>
            <a:ext cx="1835688" cy="762808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r>
              <a:rPr lang="en-US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Ash  Stilling Pond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3603024" y="2024560"/>
            <a:ext cx="990773" cy="497483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r>
              <a:rPr lang="en-US" sz="27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Dike</a:t>
            </a:r>
          </a:p>
        </p:txBody>
      </p:sp>
      <p:cxnSp>
        <p:nvCxnSpPr>
          <p:cNvPr id="101" name="Straight Arrow Connector 100"/>
          <p:cNvCxnSpPr/>
          <p:nvPr/>
        </p:nvCxnSpPr>
        <p:spPr>
          <a:xfrm rot="5400000" flipH="1" flipV="1">
            <a:off x="2297947" y="5450519"/>
            <a:ext cx="1103853" cy="457986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>
            <a:endCxn id="39" idx="2"/>
          </p:cNvCxnSpPr>
          <p:nvPr/>
        </p:nvCxnSpPr>
        <p:spPr>
          <a:xfrm rot="5400000">
            <a:off x="3302043" y="2620887"/>
            <a:ext cx="693436" cy="55597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Freeform 106"/>
          <p:cNvSpPr/>
          <p:nvPr/>
        </p:nvSpPr>
        <p:spPr>
          <a:xfrm>
            <a:off x="3649990" y="3990867"/>
            <a:ext cx="1270861" cy="637961"/>
          </a:xfrm>
          <a:custGeom>
            <a:avLst/>
            <a:gdLst>
              <a:gd name="connsiteX0" fmla="*/ 0 w 1371600"/>
              <a:gd name="connsiteY0" fmla="*/ 393192 h 630936"/>
              <a:gd name="connsiteX1" fmla="*/ 1307592 w 1371600"/>
              <a:gd name="connsiteY1" fmla="*/ 0 h 630936"/>
              <a:gd name="connsiteX2" fmla="*/ 1371600 w 1371600"/>
              <a:gd name="connsiteY2" fmla="*/ 201168 h 630936"/>
              <a:gd name="connsiteX3" fmla="*/ 27432 w 1371600"/>
              <a:gd name="connsiteY3" fmla="*/ 630936 h 630936"/>
              <a:gd name="connsiteX4" fmla="*/ 73152 w 1371600"/>
              <a:gd name="connsiteY4" fmla="*/ 548640 h 630936"/>
              <a:gd name="connsiteX5" fmla="*/ 73152 w 1371600"/>
              <a:gd name="connsiteY5" fmla="*/ 493776 h 630936"/>
              <a:gd name="connsiteX6" fmla="*/ 45720 w 1371600"/>
              <a:gd name="connsiteY6" fmla="*/ 457200 h 630936"/>
              <a:gd name="connsiteX7" fmla="*/ 0 w 1371600"/>
              <a:gd name="connsiteY7" fmla="*/ 393192 h 630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71600" h="630936">
                <a:moveTo>
                  <a:pt x="0" y="393192"/>
                </a:moveTo>
                <a:lnTo>
                  <a:pt x="1307592" y="0"/>
                </a:lnTo>
                <a:lnTo>
                  <a:pt x="1371600" y="201168"/>
                </a:lnTo>
                <a:lnTo>
                  <a:pt x="27432" y="630936"/>
                </a:lnTo>
                <a:lnTo>
                  <a:pt x="73152" y="548640"/>
                </a:lnTo>
                <a:lnTo>
                  <a:pt x="73152" y="493776"/>
                </a:lnTo>
                <a:lnTo>
                  <a:pt x="45720" y="457200"/>
                </a:lnTo>
                <a:lnTo>
                  <a:pt x="0" y="393192"/>
                </a:lnTo>
                <a:close/>
              </a:path>
            </a:pathLst>
          </a:cu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9" name="Freeform 38"/>
          <p:cNvSpPr/>
          <p:nvPr/>
        </p:nvSpPr>
        <p:spPr>
          <a:xfrm>
            <a:off x="3390645" y="2995402"/>
            <a:ext cx="1381907" cy="2468540"/>
          </a:xfrm>
          <a:custGeom>
            <a:avLst/>
            <a:gdLst>
              <a:gd name="connsiteX0" fmla="*/ 1100831 w 1491449"/>
              <a:gd name="connsiteY0" fmla="*/ 2441360 h 2441360"/>
              <a:gd name="connsiteX1" fmla="*/ 0 w 1491449"/>
              <a:gd name="connsiteY1" fmla="*/ 115410 h 2441360"/>
              <a:gd name="connsiteX2" fmla="*/ 248575 w 1491449"/>
              <a:gd name="connsiteY2" fmla="*/ 0 h 2441360"/>
              <a:gd name="connsiteX3" fmla="*/ 1491449 w 1491449"/>
              <a:gd name="connsiteY3" fmla="*/ 2361461 h 2441360"/>
              <a:gd name="connsiteX4" fmla="*/ 1100831 w 1491449"/>
              <a:gd name="connsiteY4" fmla="*/ 2441360 h 244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1449" h="2441360">
                <a:moveTo>
                  <a:pt x="1100831" y="2441360"/>
                </a:moveTo>
                <a:lnTo>
                  <a:pt x="0" y="115410"/>
                </a:lnTo>
                <a:lnTo>
                  <a:pt x="248575" y="0"/>
                </a:lnTo>
                <a:lnTo>
                  <a:pt x="1491449" y="2361461"/>
                </a:lnTo>
                <a:lnTo>
                  <a:pt x="1100831" y="2441360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/>
          </a:p>
        </p:txBody>
      </p:sp>
      <p:sp>
        <p:nvSpPr>
          <p:cNvPr id="109" name="Freeform 108"/>
          <p:cNvSpPr/>
          <p:nvPr/>
        </p:nvSpPr>
        <p:spPr>
          <a:xfrm>
            <a:off x="5447195" y="3072451"/>
            <a:ext cx="1796150" cy="918417"/>
          </a:xfrm>
          <a:custGeom>
            <a:avLst/>
            <a:gdLst>
              <a:gd name="connsiteX0" fmla="*/ 0 w 1938528"/>
              <a:gd name="connsiteY0" fmla="*/ 603504 h 777240"/>
              <a:gd name="connsiteX1" fmla="*/ 1828800 w 1938528"/>
              <a:gd name="connsiteY1" fmla="*/ 0 h 777240"/>
              <a:gd name="connsiteX2" fmla="*/ 1938528 w 1938528"/>
              <a:gd name="connsiteY2" fmla="*/ 155448 h 777240"/>
              <a:gd name="connsiteX3" fmla="*/ 36576 w 1938528"/>
              <a:gd name="connsiteY3" fmla="*/ 777240 h 777240"/>
              <a:gd name="connsiteX4" fmla="*/ 0 w 1938528"/>
              <a:gd name="connsiteY4" fmla="*/ 603504 h 77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8528" h="777240">
                <a:moveTo>
                  <a:pt x="0" y="603504"/>
                </a:moveTo>
                <a:lnTo>
                  <a:pt x="1828800" y="0"/>
                </a:lnTo>
                <a:lnTo>
                  <a:pt x="1938528" y="155448"/>
                </a:lnTo>
                <a:lnTo>
                  <a:pt x="36576" y="777240"/>
                </a:lnTo>
                <a:lnTo>
                  <a:pt x="0" y="603504"/>
                </a:lnTo>
                <a:close/>
              </a:path>
            </a:pathLst>
          </a:cu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5365193" y="3765886"/>
            <a:ext cx="141207" cy="231145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/>
          </a:p>
        </p:txBody>
      </p:sp>
      <p:pic>
        <p:nvPicPr>
          <p:cNvPr id="1028" name="Picture 4" descr="C:\Documents and Settings\Administrator\My Documents\My Pictures\Microsoft Clip Organizer\00236286.gif"/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618349" y="3688837"/>
            <a:ext cx="794288" cy="654911"/>
          </a:xfrm>
          <a:prstGeom prst="rect">
            <a:avLst/>
          </a:prstGeom>
          <a:noFill/>
        </p:spPr>
      </p:pic>
      <p:pic>
        <p:nvPicPr>
          <p:cNvPr id="1029" name="Picture 5" descr="C:\Documents and Settings\Administrator\My Documents\My Pictures\Microsoft Clip Organizer\00040897.gif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826170" y="4382273"/>
            <a:ext cx="1835688" cy="953474"/>
          </a:xfrm>
          <a:prstGeom prst="rect">
            <a:avLst/>
          </a:prstGeom>
          <a:noFill/>
        </p:spPr>
      </p:pic>
      <p:pic>
        <p:nvPicPr>
          <p:cNvPr id="113" name="Picture 5" descr="j0303478"/>
          <p:cNvPicPr>
            <a:picLocks noChangeAspect="1" noChangeArrowheads="1" noCrop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279201">
            <a:off x="7275565" y="3253762"/>
            <a:ext cx="457420" cy="558350"/>
          </a:xfrm>
          <a:prstGeom prst="rect">
            <a:avLst/>
          </a:prstGeom>
          <a:noFill/>
        </p:spPr>
      </p:pic>
      <p:sp>
        <p:nvSpPr>
          <p:cNvPr id="73" name="Rectangle 26"/>
          <p:cNvSpPr txBox="1">
            <a:spLocks noChangeArrowheads="1"/>
          </p:cNvSpPr>
          <p:nvPr/>
        </p:nvSpPr>
        <p:spPr>
          <a:xfrm>
            <a:off x="0" y="345440"/>
            <a:ext cx="10058400" cy="431800"/>
          </a:xfrm>
          <a:prstGeom prst="rect">
            <a:avLst/>
          </a:prstGeom>
          <a:noFill/>
          <a:ln/>
        </p:spPr>
        <p:txBody>
          <a:bodyPr vert="horz" lIns="101882" tIns="50941" rIns="101882" bIns="50941" rtlCol="0" anchor="ctr">
            <a:noAutofit/>
          </a:bodyPr>
          <a:lstStyle/>
          <a:p>
            <a:pPr lvl="0" algn="ctr" eaLnBrk="0" hangingPunct="0">
              <a:spcBef>
                <a:spcPct val="0"/>
              </a:spcBef>
              <a:defRPr/>
            </a:pPr>
            <a:r>
              <a:rPr lang="en-US" sz="2700" b="1" i="1" kern="0" dirty="0">
                <a:latin typeface="Arial" pitchFamily="34" charset="0"/>
                <a:ea typeface="+mj-ea"/>
                <a:cs typeface="Arial" pitchFamily="34" charset="0"/>
              </a:rPr>
              <a:t>Spillways Improvements And Closures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/>
          <p:nvPr/>
        </p:nvGrpSpPr>
        <p:grpSpPr>
          <a:xfrm>
            <a:off x="850979" y="1323975"/>
            <a:ext cx="8311257" cy="6635311"/>
            <a:chOff x="930144" y="1036320"/>
            <a:chExt cx="8238472" cy="6552566"/>
          </a:xfrm>
        </p:grpSpPr>
        <p:pic>
          <p:nvPicPr>
            <p:cNvPr id="8" name="Picture 7" descr="jof_aerial_04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30144" y="1036320"/>
              <a:ext cx="8238472" cy="6160160"/>
            </a:xfrm>
            <a:prstGeom prst="rect">
              <a:avLst/>
            </a:prstGeom>
          </p:spPr>
        </p:pic>
        <p:sp>
          <p:nvSpPr>
            <p:cNvPr id="9" name="Rectangle 56"/>
            <p:cNvSpPr>
              <a:spLocks noChangeArrowheads="1"/>
            </p:cNvSpPr>
            <p:nvPr/>
          </p:nvSpPr>
          <p:spPr bwMode="auto">
            <a:xfrm>
              <a:off x="6583881" y="1360412"/>
              <a:ext cx="1935097" cy="1025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lIns="101882" tIns="50941" rIns="101882" bIns="50941"/>
            <a:lstStyle/>
            <a:p>
              <a:pPr marL="382059">
                <a:lnSpc>
                  <a:spcPct val="80000"/>
                </a:lnSpc>
                <a:spcBef>
                  <a:spcPct val="20000"/>
                </a:spcBef>
                <a:buSzPct val="80000"/>
              </a:pP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13" name="Rectangle 56"/>
            <p:cNvSpPr>
              <a:spLocks noChangeArrowheads="1"/>
            </p:cNvSpPr>
            <p:nvPr/>
          </p:nvSpPr>
          <p:spPr bwMode="auto">
            <a:xfrm>
              <a:off x="5113020" y="6675913"/>
              <a:ext cx="3723304" cy="912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lIns="101882" tIns="50941" rIns="101882" bIns="50941"/>
            <a:lstStyle/>
            <a:p>
              <a:pPr marL="382059" indent="-382059">
                <a:lnSpc>
                  <a:spcPct val="80000"/>
                </a:lnSpc>
                <a:spcBef>
                  <a:spcPct val="20000"/>
                </a:spcBef>
                <a:buSzPct val="80000"/>
              </a:pPr>
              <a:endParaRPr lang="en-US" b="1" dirty="0" smtClean="0">
                <a:solidFill>
                  <a:srgbClr val="FFFF00"/>
                </a:solidFill>
              </a:endParaRPr>
            </a:p>
          </p:txBody>
        </p:sp>
      </p:grpSp>
      <p:sp>
        <p:nvSpPr>
          <p:cNvPr id="16" name="Title 1"/>
          <p:cNvSpPr txBox="1">
            <a:spLocks/>
          </p:cNvSpPr>
          <p:nvPr/>
        </p:nvSpPr>
        <p:spPr bwMode="auto">
          <a:xfrm>
            <a:off x="218941" y="283335"/>
            <a:ext cx="9290184" cy="8310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44444" rIns="0" bIns="44444" numCol="1" anchor="b" anchorCtr="0" compatLnSpc="1">
            <a:prstTxWarp prst="textNoShape">
              <a:avLst/>
            </a:prstTxWarp>
          </a:bodyPr>
          <a:lstStyle/>
          <a:p>
            <a:pPr lvl="0" defTabSz="1019073" eaLnBrk="0" hangingPunct="0">
              <a:lnSpc>
                <a:spcPct val="80000"/>
              </a:lnSpc>
              <a:spcBef>
                <a:spcPct val="50000"/>
              </a:spcBef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  <a:t>Grouting East Spillway Pipes</a:t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</a:b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  <a:t>Spillway Closure Project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/>
          <p:nvPr/>
        </p:nvGrpSpPr>
        <p:grpSpPr>
          <a:xfrm>
            <a:off x="847974" y="1323975"/>
            <a:ext cx="8317266" cy="6635311"/>
            <a:chOff x="927165" y="1036320"/>
            <a:chExt cx="8244428" cy="6552566"/>
          </a:xfrm>
        </p:grpSpPr>
        <p:pic>
          <p:nvPicPr>
            <p:cNvPr id="8" name="Picture 7" descr="jof_aerial_04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7165" y="1036320"/>
              <a:ext cx="8244428" cy="6160160"/>
            </a:xfrm>
            <a:prstGeom prst="rect">
              <a:avLst/>
            </a:prstGeom>
          </p:spPr>
        </p:pic>
        <p:sp>
          <p:nvSpPr>
            <p:cNvPr id="9" name="Rectangle 56"/>
            <p:cNvSpPr>
              <a:spLocks noChangeArrowheads="1"/>
            </p:cNvSpPr>
            <p:nvPr/>
          </p:nvSpPr>
          <p:spPr bwMode="auto">
            <a:xfrm>
              <a:off x="6583881" y="1360412"/>
              <a:ext cx="1935097" cy="1025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lIns="101882" tIns="50941" rIns="101882" bIns="50941"/>
            <a:lstStyle/>
            <a:p>
              <a:pPr marL="382059">
                <a:lnSpc>
                  <a:spcPct val="80000"/>
                </a:lnSpc>
                <a:spcBef>
                  <a:spcPct val="20000"/>
                </a:spcBef>
                <a:buSzPct val="80000"/>
              </a:pP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13" name="Rectangle 56"/>
            <p:cNvSpPr>
              <a:spLocks noChangeArrowheads="1"/>
            </p:cNvSpPr>
            <p:nvPr/>
          </p:nvSpPr>
          <p:spPr bwMode="auto">
            <a:xfrm>
              <a:off x="5113020" y="6675913"/>
              <a:ext cx="3723304" cy="912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lIns="101882" tIns="50941" rIns="101882" bIns="50941"/>
            <a:lstStyle/>
            <a:p>
              <a:pPr marL="382059" indent="-382059">
                <a:lnSpc>
                  <a:spcPct val="80000"/>
                </a:lnSpc>
                <a:spcBef>
                  <a:spcPct val="20000"/>
                </a:spcBef>
                <a:buSzPct val="80000"/>
              </a:pPr>
              <a:endParaRPr lang="en-US" b="1" dirty="0" smtClean="0">
                <a:solidFill>
                  <a:srgbClr val="FFFF00"/>
                </a:solidFill>
              </a:endParaRPr>
            </a:p>
          </p:txBody>
        </p:sp>
      </p:grpSp>
      <p:sp>
        <p:nvSpPr>
          <p:cNvPr id="16" name="Title 1"/>
          <p:cNvSpPr txBox="1">
            <a:spLocks/>
          </p:cNvSpPr>
          <p:nvPr/>
        </p:nvSpPr>
        <p:spPr bwMode="auto">
          <a:xfrm>
            <a:off x="218941" y="283335"/>
            <a:ext cx="9290184" cy="8310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44444" rIns="0" bIns="44444" numCol="1" anchor="b" anchorCtr="0" compatLnSpc="1">
            <a:prstTxWarp prst="textNoShape">
              <a:avLst/>
            </a:prstTxWarp>
          </a:bodyPr>
          <a:lstStyle/>
          <a:p>
            <a:pPr lvl="0" defTabSz="1019073" eaLnBrk="0" hangingPunct="0">
              <a:lnSpc>
                <a:spcPct val="80000"/>
              </a:lnSpc>
              <a:spcBef>
                <a:spcPct val="50000"/>
              </a:spcBef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  <a:t>Helicopter Removing Skimmers from</a:t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</a:br>
            <a:r>
              <a:rPr lang="en-US" sz="2400" kern="0" dirty="0" smtClean="0">
                <a:solidFill>
                  <a:srgbClr val="000000"/>
                </a:solidFill>
                <a:latin typeface="Arial" pitchFamily="34" charset="0"/>
                <a:ea typeface="ＭＳ Ｐゴシック" pitchFamily="-65" charset="-128"/>
                <a:cs typeface="Arial" pitchFamily="34" charset="0"/>
              </a:rPr>
              <a:t>South Spillway Risers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-65" charset="-128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/>
          <p:nvPr/>
        </p:nvGrpSpPr>
        <p:grpSpPr>
          <a:xfrm>
            <a:off x="858598" y="1323975"/>
            <a:ext cx="8296018" cy="6635311"/>
            <a:chOff x="937696" y="1036320"/>
            <a:chExt cx="8223366" cy="6552566"/>
          </a:xfrm>
        </p:grpSpPr>
        <p:pic>
          <p:nvPicPr>
            <p:cNvPr id="8" name="Picture 7" descr="jof_aerial_04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37696" y="1036320"/>
              <a:ext cx="8223366" cy="6160160"/>
            </a:xfrm>
            <a:prstGeom prst="rect">
              <a:avLst/>
            </a:prstGeom>
          </p:spPr>
        </p:pic>
        <p:sp>
          <p:nvSpPr>
            <p:cNvPr id="9" name="Rectangle 56"/>
            <p:cNvSpPr>
              <a:spLocks noChangeArrowheads="1"/>
            </p:cNvSpPr>
            <p:nvPr/>
          </p:nvSpPr>
          <p:spPr bwMode="auto">
            <a:xfrm>
              <a:off x="6583881" y="1360412"/>
              <a:ext cx="1935097" cy="1025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lIns="101882" tIns="50941" rIns="101882" bIns="50941"/>
            <a:lstStyle/>
            <a:p>
              <a:pPr marL="382059">
                <a:lnSpc>
                  <a:spcPct val="80000"/>
                </a:lnSpc>
                <a:spcBef>
                  <a:spcPct val="20000"/>
                </a:spcBef>
                <a:buSzPct val="80000"/>
              </a:pP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13" name="Rectangle 56"/>
            <p:cNvSpPr>
              <a:spLocks noChangeArrowheads="1"/>
            </p:cNvSpPr>
            <p:nvPr/>
          </p:nvSpPr>
          <p:spPr bwMode="auto">
            <a:xfrm>
              <a:off x="5113020" y="6675913"/>
              <a:ext cx="3723304" cy="912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lIns="101882" tIns="50941" rIns="101882" bIns="50941"/>
            <a:lstStyle/>
            <a:p>
              <a:pPr marL="382059" indent="-382059">
                <a:lnSpc>
                  <a:spcPct val="80000"/>
                </a:lnSpc>
                <a:spcBef>
                  <a:spcPct val="20000"/>
                </a:spcBef>
                <a:buSzPct val="80000"/>
              </a:pPr>
              <a:endParaRPr lang="en-US" b="1" dirty="0" smtClean="0">
                <a:solidFill>
                  <a:srgbClr val="FFFF00"/>
                </a:solidFill>
              </a:endParaRPr>
            </a:p>
          </p:txBody>
        </p:sp>
      </p:grpSp>
      <p:sp>
        <p:nvSpPr>
          <p:cNvPr id="16" name="Title 1"/>
          <p:cNvSpPr txBox="1">
            <a:spLocks/>
          </p:cNvSpPr>
          <p:nvPr/>
        </p:nvSpPr>
        <p:spPr bwMode="auto">
          <a:xfrm>
            <a:off x="218941" y="283335"/>
            <a:ext cx="9290184" cy="8310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44444" rIns="0" bIns="44444" numCol="1" anchor="b" anchorCtr="0" compatLnSpc="1">
            <a:prstTxWarp prst="textNoShape">
              <a:avLst/>
            </a:prstTxWarp>
          </a:bodyPr>
          <a:lstStyle/>
          <a:p>
            <a:pPr lvl="0" defTabSz="1019073" eaLnBrk="0" hangingPunct="0">
              <a:lnSpc>
                <a:spcPct val="80000"/>
              </a:lnSpc>
              <a:spcBef>
                <a:spcPct val="50000"/>
              </a:spcBef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  <a:t>Steel Bulkheads for Grout Placement </a:t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</a:b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  <a:t>Spillway Closure Project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/>
          <p:nvPr/>
        </p:nvGrpSpPr>
        <p:grpSpPr>
          <a:xfrm>
            <a:off x="867449" y="1338581"/>
            <a:ext cx="8278316" cy="6620705"/>
            <a:chOff x="946470" y="1050744"/>
            <a:chExt cx="8205819" cy="6538142"/>
          </a:xfrm>
        </p:grpSpPr>
        <p:pic>
          <p:nvPicPr>
            <p:cNvPr id="8" name="Picture 7" descr="jof_aerial_04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6470" y="1050744"/>
              <a:ext cx="8205819" cy="6131312"/>
            </a:xfrm>
            <a:prstGeom prst="rect">
              <a:avLst/>
            </a:prstGeom>
          </p:spPr>
        </p:pic>
        <p:sp>
          <p:nvSpPr>
            <p:cNvPr id="9" name="Rectangle 56"/>
            <p:cNvSpPr>
              <a:spLocks noChangeArrowheads="1"/>
            </p:cNvSpPr>
            <p:nvPr/>
          </p:nvSpPr>
          <p:spPr bwMode="auto">
            <a:xfrm>
              <a:off x="6583881" y="1360412"/>
              <a:ext cx="1935097" cy="1025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lIns="101882" tIns="50941" rIns="101882" bIns="50941"/>
            <a:lstStyle/>
            <a:p>
              <a:pPr marL="382059">
                <a:lnSpc>
                  <a:spcPct val="80000"/>
                </a:lnSpc>
                <a:spcBef>
                  <a:spcPct val="20000"/>
                </a:spcBef>
                <a:buSzPct val="80000"/>
              </a:pP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13" name="Rectangle 56"/>
            <p:cNvSpPr>
              <a:spLocks noChangeArrowheads="1"/>
            </p:cNvSpPr>
            <p:nvPr/>
          </p:nvSpPr>
          <p:spPr bwMode="auto">
            <a:xfrm>
              <a:off x="5113020" y="6675913"/>
              <a:ext cx="3723304" cy="912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lIns="101882" tIns="50941" rIns="101882" bIns="50941"/>
            <a:lstStyle/>
            <a:p>
              <a:pPr marL="382059" indent="-382059">
                <a:lnSpc>
                  <a:spcPct val="80000"/>
                </a:lnSpc>
                <a:spcBef>
                  <a:spcPct val="20000"/>
                </a:spcBef>
                <a:buSzPct val="80000"/>
              </a:pPr>
              <a:endParaRPr lang="en-US" b="1" dirty="0" smtClean="0">
                <a:solidFill>
                  <a:srgbClr val="FFFF00"/>
                </a:solidFill>
              </a:endParaRPr>
            </a:p>
          </p:txBody>
        </p:sp>
      </p:grpSp>
      <p:sp>
        <p:nvSpPr>
          <p:cNvPr id="16" name="Title 1"/>
          <p:cNvSpPr txBox="1">
            <a:spLocks/>
          </p:cNvSpPr>
          <p:nvPr/>
        </p:nvSpPr>
        <p:spPr bwMode="auto">
          <a:xfrm>
            <a:off x="218941" y="283335"/>
            <a:ext cx="9290184" cy="8310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44444" rIns="0" bIns="44444" numCol="1" anchor="b" anchorCtr="0" compatLnSpc="1">
            <a:prstTxWarp prst="textNoShape">
              <a:avLst/>
            </a:prstTxWarp>
          </a:bodyPr>
          <a:lstStyle/>
          <a:p>
            <a:pPr lvl="0" defTabSz="1019073" eaLnBrk="0" hangingPunct="0">
              <a:lnSpc>
                <a:spcPct val="80000"/>
              </a:lnSpc>
              <a:spcBef>
                <a:spcPct val="50000"/>
              </a:spcBef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  <a:t>Grouting South Spillway Pipes </a:t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</a:b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  <a:t>Spillway Closure Project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Diagram 30"/>
          <p:cNvGraphicFramePr/>
          <p:nvPr/>
        </p:nvGraphicFramePr>
        <p:xfrm>
          <a:off x="1562878" y="1638066"/>
          <a:ext cx="6712974" cy="50813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0180" name="Picture 4" descr="_small_water_drops1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77812" y="1886551"/>
            <a:ext cx="1649417" cy="2432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itle 1"/>
          <p:cNvSpPr txBox="1">
            <a:spLocks/>
          </p:cNvSpPr>
          <p:nvPr/>
        </p:nvSpPr>
        <p:spPr bwMode="auto">
          <a:xfrm>
            <a:off x="0" y="650239"/>
            <a:ext cx="10058400" cy="418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>
              <a:defRPr/>
            </a:pPr>
            <a:r>
              <a:rPr lang="en-US" sz="2700" b="1" i="1" kern="0" dirty="0" smtClean="0">
                <a:latin typeface="Arial" pitchFamily="34" charset="0"/>
                <a:ea typeface="+mj-ea"/>
                <a:cs typeface="Arial" pitchFamily="34" charset="0"/>
              </a:rPr>
              <a:t>FGD&amp;C’s Programmatic </a:t>
            </a:r>
            <a:r>
              <a:rPr lang="en-US" sz="2700" b="1" i="1" kern="0" dirty="0">
                <a:latin typeface="Arial" pitchFamily="34" charset="0"/>
                <a:ea typeface="+mj-ea"/>
                <a:cs typeface="Arial" pitchFamily="34" charset="0"/>
              </a:rPr>
              <a:t>Mission</a:t>
            </a:r>
          </a:p>
        </p:txBody>
      </p:sp>
      <p:pic>
        <p:nvPicPr>
          <p:cNvPr id="50183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99688" y="4041648"/>
            <a:ext cx="1944624" cy="1502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803945" y="1703810"/>
            <a:ext cx="3605528" cy="1889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184" name="Picture 2" descr="image008"/>
          <p:cNvPicPr>
            <a:picLocks noChangeAspect="1" noChangeArrowheads="1"/>
          </p:cNvPicPr>
          <p:nvPr/>
        </p:nvPicPr>
        <p:blipFill>
          <a:blip r:embed="rId11" cstate="print"/>
          <a:srcRect l="24503"/>
          <a:stretch>
            <a:fillRect/>
          </a:stretch>
        </p:blipFill>
        <p:spPr bwMode="auto">
          <a:xfrm>
            <a:off x="389358" y="4713584"/>
            <a:ext cx="1882690" cy="1922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/>
          <p:nvPr/>
        </p:nvGrpSpPr>
        <p:grpSpPr>
          <a:xfrm>
            <a:off x="841938" y="1323975"/>
            <a:ext cx="8329338" cy="6635311"/>
            <a:chOff x="921182" y="1036320"/>
            <a:chExt cx="8256395" cy="6552566"/>
          </a:xfrm>
        </p:grpSpPr>
        <p:pic>
          <p:nvPicPr>
            <p:cNvPr id="8" name="Picture 7" descr="jof_aerial_04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1182" y="1036320"/>
              <a:ext cx="8256395" cy="6160160"/>
            </a:xfrm>
            <a:prstGeom prst="rect">
              <a:avLst/>
            </a:prstGeom>
          </p:spPr>
        </p:pic>
        <p:sp>
          <p:nvSpPr>
            <p:cNvPr id="9" name="Rectangle 56"/>
            <p:cNvSpPr>
              <a:spLocks noChangeArrowheads="1"/>
            </p:cNvSpPr>
            <p:nvPr/>
          </p:nvSpPr>
          <p:spPr bwMode="auto">
            <a:xfrm>
              <a:off x="6583881" y="1360412"/>
              <a:ext cx="1935097" cy="1025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lIns="101882" tIns="50941" rIns="101882" bIns="50941"/>
            <a:lstStyle/>
            <a:p>
              <a:pPr marL="382059">
                <a:lnSpc>
                  <a:spcPct val="80000"/>
                </a:lnSpc>
                <a:spcBef>
                  <a:spcPct val="20000"/>
                </a:spcBef>
                <a:buSzPct val="80000"/>
              </a:pP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13" name="Rectangle 56"/>
            <p:cNvSpPr>
              <a:spLocks noChangeArrowheads="1"/>
            </p:cNvSpPr>
            <p:nvPr/>
          </p:nvSpPr>
          <p:spPr bwMode="auto">
            <a:xfrm>
              <a:off x="5113020" y="6675913"/>
              <a:ext cx="3723304" cy="912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lIns="101882" tIns="50941" rIns="101882" bIns="50941"/>
            <a:lstStyle/>
            <a:p>
              <a:pPr marL="382059" indent="-382059">
                <a:lnSpc>
                  <a:spcPct val="80000"/>
                </a:lnSpc>
                <a:spcBef>
                  <a:spcPct val="20000"/>
                </a:spcBef>
                <a:buSzPct val="80000"/>
              </a:pPr>
              <a:endParaRPr lang="en-US" b="1" dirty="0" smtClean="0">
                <a:solidFill>
                  <a:srgbClr val="FFFF00"/>
                </a:solidFill>
              </a:endParaRPr>
            </a:p>
          </p:txBody>
        </p:sp>
      </p:grpSp>
      <p:sp>
        <p:nvSpPr>
          <p:cNvPr id="16" name="Title 1"/>
          <p:cNvSpPr txBox="1">
            <a:spLocks/>
          </p:cNvSpPr>
          <p:nvPr/>
        </p:nvSpPr>
        <p:spPr bwMode="auto">
          <a:xfrm>
            <a:off x="218941" y="283335"/>
            <a:ext cx="9290184" cy="8310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44444" rIns="0" bIns="44444" numCol="1" anchor="b" anchorCtr="0" compatLnSpc="1">
            <a:prstTxWarp prst="textNoShape">
              <a:avLst/>
            </a:prstTxWarp>
          </a:bodyPr>
          <a:lstStyle/>
          <a:p>
            <a:pPr lvl="0" defTabSz="1019073" eaLnBrk="0" hangingPunct="0">
              <a:lnSpc>
                <a:spcPct val="80000"/>
              </a:lnSpc>
              <a:spcBef>
                <a:spcPct val="50000"/>
              </a:spcBef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  <a:t>Northeast Dike Prior to</a:t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</a:b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  <a:t>Slope Improvement Project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/>
          <p:nvPr/>
        </p:nvGrpSpPr>
        <p:grpSpPr>
          <a:xfrm>
            <a:off x="122454" y="1652160"/>
            <a:ext cx="9768307" cy="6307126"/>
            <a:chOff x="207999" y="1360412"/>
            <a:chExt cx="9682762" cy="6228474"/>
          </a:xfrm>
        </p:grpSpPr>
        <p:pic>
          <p:nvPicPr>
            <p:cNvPr id="8" name="Picture 7" descr="jof_aerial_04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7999" y="2178973"/>
              <a:ext cx="9682762" cy="3874855"/>
            </a:xfrm>
            <a:prstGeom prst="rect">
              <a:avLst/>
            </a:prstGeom>
          </p:spPr>
        </p:pic>
        <p:sp>
          <p:nvSpPr>
            <p:cNvPr id="9" name="Rectangle 56"/>
            <p:cNvSpPr>
              <a:spLocks noChangeArrowheads="1"/>
            </p:cNvSpPr>
            <p:nvPr/>
          </p:nvSpPr>
          <p:spPr bwMode="auto">
            <a:xfrm>
              <a:off x="6583881" y="1360412"/>
              <a:ext cx="1935097" cy="1025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lIns="101882" tIns="50941" rIns="101882" bIns="50941"/>
            <a:lstStyle/>
            <a:p>
              <a:pPr marL="382059">
                <a:lnSpc>
                  <a:spcPct val="80000"/>
                </a:lnSpc>
                <a:spcBef>
                  <a:spcPct val="20000"/>
                </a:spcBef>
                <a:buSzPct val="80000"/>
              </a:pP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13" name="Rectangle 56"/>
            <p:cNvSpPr>
              <a:spLocks noChangeArrowheads="1"/>
            </p:cNvSpPr>
            <p:nvPr/>
          </p:nvSpPr>
          <p:spPr bwMode="auto">
            <a:xfrm>
              <a:off x="5113020" y="6675913"/>
              <a:ext cx="3723304" cy="912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lIns="101882" tIns="50941" rIns="101882" bIns="50941"/>
            <a:lstStyle/>
            <a:p>
              <a:pPr marL="382059" indent="-382059">
                <a:lnSpc>
                  <a:spcPct val="80000"/>
                </a:lnSpc>
                <a:spcBef>
                  <a:spcPct val="20000"/>
                </a:spcBef>
                <a:buSzPct val="80000"/>
              </a:pPr>
              <a:endParaRPr lang="en-US" b="1" dirty="0" smtClean="0">
                <a:solidFill>
                  <a:srgbClr val="FFFF00"/>
                </a:solidFill>
              </a:endParaRPr>
            </a:p>
          </p:txBody>
        </p:sp>
      </p:grpSp>
      <p:sp>
        <p:nvSpPr>
          <p:cNvPr id="16" name="Title 1"/>
          <p:cNvSpPr txBox="1">
            <a:spLocks/>
          </p:cNvSpPr>
          <p:nvPr/>
        </p:nvSpPr>
        <p:spPr bwMode="auto">
          <a:xfrm>
            <a:off x="218941" y="283335"/>
            <a:ext cx="9290184" cy="8310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44444" rIns="0" bIns="44444" numCol="1" anchor="b" anchorCtr="0" compatLnSpc="1">
            <a:prstTxWarp prst="textNoShape">
              <a:avLst/>
            </a:prstTxWarp>
          </a:bodyPr>
          <a:lstStyle/>
          <a:p>
            <a:pPr lvl="0" defTabSz="1019073" eaLnBrk="0" hangingPunct="0">
              <a:lnSpc>
                <a:spcPct val="80000"/>
              </a:lnSpc>
              <a:spcBef>
                <a:spcPct val="50000"/>
              </a:spcBef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  <a:t>Typical Cross-Section from</a:t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</a:b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  <a:t>Northeast </a:t>
            </a:r>
            <a:r>
              <a:rPr lang="en-US" sz="2400" kern="0" dirty="0" smtClean="0">
                <a:solidFill>
                  <a:srgbClr val="000000"/>
                </a:solidFill>
                <a:latin typeface="Arial" pitchFamily="34" charset="0"/>
                <a:ea typeface="ＭＳ Ｐゴシック" pitchFamily="-65" charset="-128"/>
                <a:cs typeface="Arial" pitchFamily="34" charset="0"/>
              </a:rPr>
              <a:t>Dike Slope Improvement Project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-65" charset="-128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/>
          <p:nvPr/>
        </p:nvGrpSpPr>
        <p:grpSpPr>
          <a:xfrm>
            <a:off x="850807" y="1326100"/>
            <a:ext cx="8311600" cy="6633185"/>
            <a:chOff x="929974" y="1038419"/>
            <a:chExt cx="8238812" cy="6550467"/>
          </a:xfrm>
        </p:grpSpPr>
        <p:pic>
          <p:nvPicPr>
            <p:cNvPr id="8" name="Picture 7" descr="jof_aerial_04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9974" y="1038419"/>
              <a:ext cx="8238812" cy="6155963"/>
            </a:xfrm>
            <a:prstGeom prst="rect">
              <a:avLst/>
            </a:prstGeom>
          </p:spPr>
        </p:pic>
        <p:sp>
          <p:nvSpPr>
            <p:cNvPr id="9" name="Rectangle 56"/>
            <p:cNvSpPr>
              <a:spLocks noChangeArrowheads="1"/>
            </p:cNvSpPr>
            <p:nvPr/>
          </p:nvSpPr>
          <p:spPr bwMode="auto">
            <a:xfrm>
              <a:off x="6583881" y="1360412"/>
              <a:ext cx="1935097" cy="1025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lIns="101882" tIns="50941" rIns="101882" bIns="50941"/>
            <a:lstStyle/>
            <a:p>
              <a:pPr marL="382059">
                <a:lnSpc>
                  <a:spcPct val="80000"/>
                </a:lnSpc>
                <a:spcBef>
                  <a:spcPct val="20000"/>
                </a:spcBef>
                <a:buSzPct val="80000"/>
              </a:pP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13" name="Rectangle 56"/>
            <p:cNvSpPr>
              <a:spLocks noChangeArrowheads="1"/>
            </p:cNvSpPr>
            <p:nvPr/>
          </p:nvSpPr>
          <p:spPr bwMode="auto">
            <a:xfrm>
              <a:off x="5113020" y="6675913"/>
              <a:ext cx="3723304" cy="912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lIns="101882" tIns="50941" rIns="101882" bIns="50941"/>
            <a:lstStyle/>
            <a:p>
              <a:pPr marL="382059" indent="-382059">
                <a:lnSpc>
                  <a:spcPct val="80000"/>
                </a:lnSpc>
                <a:spcBef>
                  <a:spcPct val="20000"/>
                </a:spcBef>
                <a:buSzPct val="80000"/>
              </a:pPr>
              <a:endParaRPr lang="en-US" b="1" dirty="0" smtClean="0">
                <a:solidFill>
                  <a:srgbClr val="FFFF00"/>
                </a:solidFill>
              </a:endParaRPr>
            </a:p>
          </p:txBody>
        </p:sp>
      </p:grpSp>
      <p:sp>
        <p:nvSpPr>
          <p:cNvPr id="16" name="Title 1"/>
          <p:cNvSpPr txBox="1">
            <a:spLocks/>
          </p:cNvSpPr>
          <p:nvPr/>
        </p:nvSpPr>
        <p:spPr bwMode="auto">
          <a:xfrm>
            <a:off x="218941" y="283335"/>
            <a:ext cx="9290184" cy="8310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44444" rIns="0" bIns="44444" numCol="1" anchor="b" anchorCtr="0" compatLnSpc="1">
            <a:prstTxWarp prst="textNoShape">
              <a:avLst/>
            </a:prstTxWarp>
          </a:bodyPr>
          <a:lstStyle/>
          <a:p>
            <a:pPr lvl="0" defTabSz="1019073" eaLnBrk="0" hangingPunct="0">
              <a:lnSpc>
                <a:spcPct val="80000"/>
              </a:lnSpc>
              <a:spcBef>
                <a:spcPct val="50000"/>
              </a:spcBef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  <a:t>Northeast Dike Slope Improvements</a:t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</a:b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  <a:t>Following Completion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/>
          <p:nvPr/>
        </p:nvGrpSpPr>
        <p:grpSpPr>
          <a:xfrm>
            <a:off x="850807" y="1326100"/>
            <a:ext cx="8311600" cy="6633185"/>
            <a:chOff x="929974" y="1038419"/>
            <a:chExt cx="8238812" cy="6550467"/>
          </a:xfrm>
        </p:grpSpPr>
        <p:pic>
          <p:nvPicPr>
            <p:cNvPr id="8" name="Picture 7" descr="jof_aerial_04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9974" y="1038419"/>
              <a:ext cx="8238812" cy="6155964"/>
            </a:xfrm>
            <a:prstGeom prst="rect">
              <a:avLst/>
            </a:prstGeom>
          </p:spPr>
        </p:pic>
        <p:sp>
          <p:nvSpPr>
            <p:cNvPr id="9" name="Rectangle 56"/>
            <p:cNvSpPr>
              <a:spLocks noChangeArrowheads="1"/>
            </p:cNvSpPr>
            <p:nvPr/>
          </p:nvSpPr>
          <p:spPr bwMode="auto">
            <a:xfrm>
              <a:off x="6583881" y="1360412"/>
              <a:ext cx="1935097" cy="1025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lIns="101882" tIns="50941" rIns="101882" bIns="50941"/>
            <a:lstStyle/>
            <a:p>
              <a:pPr marL="382059">
                <a:lnSpc>
                  <a:spcPct val="80000"/>
                </a:lnSpc>
                <a:spcBef>
                  <a:spcPct val="20000"/>
                </a:spcBef>
                <a:buSzPct val="80000"/>
              </a:pP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13" name="Rectangle 56"/>
            <p:cNvSpPr>
              <a:spLocks noChangeArrowheads="1"/>
            </p:cNvSpPr>
            <p:nvPr/>
          </p:nvSpPr>
          <p:spPr bwMode="auto">
            <a:xfrm>
              <a:off x="5113020" y="6675913"/>
              <a:ext cx="3723304" cy="912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lIns="101882" tIns="50941" rIns="101882" bIns="50941"/>
            <a:lstStyle/>
            <a:p>
              <a:pPr marL="382059" indent="-382059">
                <a:lnSpc>
                  <a:spcPct val="80000"/>
                </a:lnSpc>
                <a:spcBef>
                  <a:spcPct val="20000"/>
                </a:spcBef>
                <a:buSzPct val="80000"/>
              </a:pPr>
              <a:endParaRPr lang="en-US" b="1" dirty="0" smtClean="0">
                <a:solidFill>
                  <a:srgbClr val="FFFF00"/>
                </a:solidFill>
              </a:endParaRPr>
            </a:p>
          </p:txBody>
        </p:sp>
      </p:grpSp>
      <p:sp>
        <p:nvSpPr>
          <p:cNvPr id="16" name="Title 1"/>
          <p:cNvSpPr txBox="1">
            <a:spLocks/>
          </p:cNvSpPr>
          <p:nvPr/>
        </p:nvSpPr>
        <p:spPr bwMode="auto">
          <a:xfrm>
            <a:off x="218941" y="283335"/>
            <a:ext cx="9290184" cy="8310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44444" rIns="0" bIns="44444" numCol="1" anchor="b" anchorCtr="0" compatLnSpc="1">
            <a:prstTxWarp prst="textNoShape">
              <a:avLst/>
            </a:prstTxWarp>
          </a:bodyPr>
          <a:lstStyle/>
          <a:p>
            <a:pPr lvl="0" defTabSz="1019073" eaLnBrk="0" hangingPunct="0">
              <a:lnSpc>
                <a:spcPct val="80000"/>
              </a:lnSpc>
              <a:spcBef>
                <a:spcPct val="50000"/>
              </a:spcBef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  <a:t>Northeast Dike Slope Improvements</a:t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</a:b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  <a:t>Following Completion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/>
          <p:nvPr/>
        </p:nvGrpSpPr>
        <p:grpSpPr>
          <a:xfrm>
            <a:off x="855486" y="1323975"/>
            <a:ext cx="8302242" cy="6635311"/>
            <a:chOff x="934612" y="1036320"/>
            <a:chExt cx="8229536" cy="6552566"/>
          </a:xfrm>
        </p:grpSpPr>
        <p:pic>
          <p:nvPicPr>
            <p:cNvPr id="8" name="Picture 7" descr="jof_aerial_04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34612" y="1036320"/>
              <a:ext cx="8229536" cy="6160160"/>
            </a:xfrm>
            <a:prstGeom prst="rect">
              <a:avLst/>
            </a:prstGeom>
          </p:spPr>
        </p:pic>
        <p:sp>
          <p:nvSpPr>
            <p:cNvPr id="9" name="Rectangle 56"/>
            <p:cNvSpPr>
              <a:spLocks noChangeArrowheads="1"/>
            </p:cNvSpPr>
            <p:nvPr/>
          </p:nvSpPr>
          <p:spPr bwMode="auto">
            <a:xfrm>
              <a:off x="6583881" y="1360412"/>
              <a:ext cx="1935097" cy="1025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lIns="101882" tIns="50941" rIns="101882" bIns="50941"/>
            <a:lstStyle/>
            <a:p>
              <a:pPr marL="382059">
                <a:lnSpc>
                  <a:spcPct val="80000"/>
                </a:lnSpc>
                <a:spcBef>
                  <a:spcPct val="20000"/>
                </a:spcBef>
                <a:buSzPct val="80000"/>
              </a:pP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13" name="Rectangle 56"/>
            <p:cNvSpPr>
              <a:spLocks noChangeArrowheads="1"/>
            </p:cNvSpPr>
            <p:nvPr/>
          </p:nvSpPr>
          <p:spPr bwMode="auto">
            <a:xfrm>
              <a:off x="5113020" y="6675913"/>
              <a:ext cx="3723304" cy="912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lIns="101882" tIns="50941" rIns="101882" bIns="50941"/>
            <a:lstStyle/>
            <a:p>
              <a:pPr marL="382059" indent="-382059">
                <a:lnSpc>
                  <a:spcPct val="80000"/>
                </a:lnSpc>
                <a:spcBef>
                  <a:spcPct val="20000"/>
                </a:spcBef>
                <a:buSzPct val="80000"/>
              </a:pPr>
              <a:endParaRPr lang="en-US" b="1" dirty="0" smtClean="0">
                <a:solidFill>
                  <a:srgbClr val="FFFF00"/>
                </a:solidFill>
              </a:endParaRPr>
            </a:p>
          </p:txBody>
        </p:sp>
      </p:grpSp>
      <p:sp>
        <p:nvSpPr>
          <p:cNvPr id="16" name="Title 1"/>
          <p:cNvSpPr txBox="1">
            <a:spLocks/>
          </p:cNvSpPr>
          <p:nvPr/>
        </p:nvSpPr>
        <p:spPr bwMode="auto">
          <a:xfrm>
            <a:off x="218941" y="283335"/>
            <a:ext cx="9290184" cy="8310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44444" rIns="0" bIns="44444" numCol="1" anchor="b" anchorCtr="0" compatLnSpc="1">
            <a:prstTxWarp prst="textNoShape">
              <a:avLst/>
            </a:prstTxWarp>
          </a:bodyPr>
          <a:lstStyle/>
          <a:p>
            <a:pPr defTabSz="1019073" eaLnBrk="0" hangingPunct="0">
              <a:lnSpc>
                <a:spcPct val="80000"/>
              </a:lnSpc>
              <a:spcBef>
                <a:spcPct val="50000"/>
              </a:spcBef>
            </a:pPr>
            <a:endParaRPr lang="en-US" sz="2400" kern="0" dirty="0" smtClean="0">
              <a:solidFill>
                <a:srgbClr val="000000"/>
              </a:solidFill>
              <a:latin typeface="Arial" pitchFamily="34" charset="0"/>
              <a:ea typeface="ＭＳ Ｐゴシック" pitchFamily="-65" charset="-128"/>
              <a:cs typeface="Arial" pitchFamily="34" charset="0"/>
            </a:endParaRPr>
          </a:p>
          <a:p>
            <a:pPr lvl="0" defTabSz="1019073" eaLnBrk="0" hangingPunct="0">
              <a:lnSpc>
                <a:spcPct val="80000"/>
              </a:lnSpc>
              <a:spcBef>
                <a:spcPct val="50000"/>
              </a:spcBef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  <a:t>Northeast Dike Slope Improvements</a:t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</a:b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  <a:t>Following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  <a:t> Completion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-65" charset="-128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/>
          <p:nvPr/>
        </p:nvGrpSpPr>
        <p:grpSpPr>
          <a:xfrm>
            <a:off x="850808" y="1326100"/>
            <a:ext cx="8311598" cy="6633185"/>
            <a:chOff x="929975" y="1038419"/>
            <a:chExt cx="8238810" cy="6550467"/>
          </a:xfrm>
        </p:grpSpPr>
        <p:pic>
          <p:nvPicPr>
            <p:cNvPr id="8" name="Picture 7" descr="jof_aerial_04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9975" y="1038419"/>
              <a:ext cx="8238810" cy="6155963"/>
            </a:xfrm>
            <a:prstGeom prst="rect">
              <a:avLst/>
            </a:prstGeom>
          </p:spPr>
        </p:pic>
        <p:sp>
          <p:nvSpPr>
            <p:cNvPr id="9" name="Rectangle 56"/>
            <p:cNvSpPr>
              <a:spLocks noChangeArrowheads="1"/>
            </p:cNvSpPr>
            <p:nvPr/>
          </p:nvSpPr>
          <p:spPr bwMode="auto">
            <a:xfrm>
              <a:off x="6583881" y="1360412"/>
              <a:ext cx="1935097" cy="1025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lIns="101882" tIns="50941" rIns="101882" bIns="50941"/>
            <a:lstStyle/>
            <a:p>
              <a:pPr marL="382059">
                <a:lnSpc>
                  <a:spcPct val="80000"/>
                </a:lnSpc>
                <a:spcBef>
                  <a:spcPct val="20000"/>
                </a:spcBef>
                <a:buSzPct val="80000"/>
              </a:pP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13" name="Rectangle 56"/>
            <p:cNvSpPr>
              <a:spLocks noChangeArrowheads="1"/>
            </p:cNvSpPr>
            <p:nvPr/>
          </p:nvSpPr>
          <p:spPr bwMode="auto">
            <a:xfrm>
              <a:off x="5113020" y="6675913"/>
              <a:ext cx="3723304" cy="912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lIns="101882" tIns="50941" rIns="101882" bIns="50941"/>
            <a:lstStyle/>
            <a:p>
              <a:pPr marL="382059" indent="-382059">
                <a:lnSpc>
                  <a:spcPct val="80000"/>
                </a:lnSpc>
                <a:spcBef>
                  <a:spcPct val="20000"/>
                </a:spcBef>
                <a:buSzPct val="80000"/>
              </a:pPr>
              <a:endParaRPr lang="en-US" b="1" dirty="0" smtClean="0">
                <a:solidFill>
                  <a:srgbClr val="FFFF00"/>
                </a:solidFill>
              </a:endParaRPr>
            </a:p>
          </p:txBody>
        </p:sp>
      </p:grpSp>
      <p:sp>
        <p:nvSpPr>
          <p:cNvPr id="16" name="Title 1"/>
          <p:cNvSpPr txBox="1">
            <a:spLocks/>
          </p:cNvSpPr>
          <p:nvPr/>
        </p:nvSpPr>
        <p:spPr bwMode="auto">
          <a:xfrm>
            <a:off x="218941" y="283335"/>
            <a:ext cx="9290184" cy="8310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44444" rIns="0" bIns="44444" numCol="1" anchor="b" anchorCtr="0" compatLnSpc="1">
            <a:prstTxWarp prst="textNoShape">
              <a:avLst/>
            </a:prstTxWarp>
          </a:bodyPr>
          <a:lstStyle/>
          <a:p>
            <a:pPr lvl="0" defTabSz="1019073" eaLnBrk="0" hangingPunct="0">
              <a:lnSpc>
                <a:spcPct val="80000"/>
              </a:lnSpc>
              <a:spcBef>
                <a:spcPct val="50000"/>
              </a:spcBef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  <a:t>Northeast Dike Slope Improvements</a:t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</a:br>
            <a:r>
              <a:rPr lang="en-US" sz="2400" kern="0" dirty="0" smtClean="0">
                <a:solidFill>
                  <a:srgbClr val="000000"/>
                </a:solidFill>
                <a:latin typeface="Arial" pitchFamily="34" charset="0"/>
                <a:ea typeface="ＭＳ Ｐゴシック" pitchFamily="-65" charset="-128"/>
                <a:cs typeface="Arial" pitchFamily="34" charset="0"/>
              </a:rPr>
              <a:t>During Record KY Lake Pool Level 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-65" charset="-128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/>
          <p:nvPr/>
        </p:nvGrpSpPr>
        <p:grpSpPr>
          <a:xfrm>
            <a:off x="865977" y="1323975"/>
            <a:ext cx="8281261" cy="6635311"/>
            <a:chOff x="945011" y="1036320"/>
            <a:chExt cx="8208739" cy="6552566"/>
          </a:xfrm>
        </p:grpSpPr>
        <p:pic>
          <p:nvPicPr>
            <p:cNvPr id="8" name="Picture 7" descr="jof_aerial_04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5011" y="1036320"/>
              <a:ext cx="8208739" cy="6160160"/>
            </a:xfrm>
            <a:prstGeom prst="rect">
              <a:avLst/>
            </a:prstGeom>
          </p:spPr>
        </p:pic>
        <p:sp>
          <p:nvSpPr>
            <p:cNvPr id="9" name="Rectangle 56"/>
            <p:cNvSpPr>
              <a:spLocks noChangeArrowheads="1"/>
            </p:cNvSpPr>
            <p:nvPr/>
          </p:nvSpPr>
          <p:spPr bwMode="auto">
            <a:xfrm>
              <a:off x="6583881" y="1360412"/>
              <a:ext cx="1935097" cy="1025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lIns="101882" tIns="50941" rIns="101882" bIns="50941"/>
            <a:lstStyle/>
            <a:p>
              <a:pPr marL="382059">
                <a:lnSpc>
                  <a:spcPct val="80000"/>
                </a:lnSpc>
                <a:spcBef>
                  <a:spcPct val="20000"/>
                </a:spcBef>
                <a:buSzPct val="80000"/>
              </a:pP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13" name="Rectangle 56"/>
            <p:cNvSpPr>
              <a:spLocks noChangeArrowheads="1"/>
            </p:cNvSpPr>
            <p:nvPr/>
          </p:nvSpPr>
          <p:spPr bwMode="auto">
            <a:xfrm>
              <a:off x="5113020" y="6675913"/>
              <a:ext cx="3723304" cy="912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lIns="101882" tIns="50941" rIns="101882" bIns="50941"/>
            <a:lstStyle/>
            <a:p>
              <a:pPr marL="382059" indent="-382059">
                <a:lnSpc>
                  <a:spcPct val="80000"/>
                </a:lnSpc>
                <a:spcBef>
                  <a:spcPct val="20000"/>
                </a:spcBef>
                <a:buSzPct val="80000"/>
              </a:pPr>
              <a:endParaRPr lang="en-US" b="1" dirty="0" smtClean="0">
                <a:solidFill>
                  <a:srgbClr val="FFFF00"/>
                </a:solidFill>
              </a:endParaRPr>
            </a:p>
          </p:txBody>
        </p:sp>
      </p:grpSp>
      <p:sp>
        <p:nvSpPr>
          <p:cNvPr id="16" name="Title 1"/>
          <p:cNvSpPr txBox="1">
            <a:spLocks/>
          </p:cNvSpPr>
          <p:nvPr/>
        </p:nvSpPr>
        <p:spPr bwMode="auto">
          <a:xfrm>
            <a:off x="218941" y="283335"/>
            <a:ext cx="9290184" cy="8310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44444" rIns="0" bIns="44444" numCol="1" anchor="b" anchorCtr="0" compatLnSpc="1">
            <a:prstTxWarp prst="textNoShape">
              <a:avLst/>
            </a:prstTxWarp>
          </a:bodyPr>
          <a:lstStyle/>
          <a:p>
            <a:pPr lvl="0" defTabSz="1019073" eaLnBrk="0" hangingPunct="0">
              <a:lnSpc>
                <a:spcPct val="80000"/>
              </a:lnSpc>
              <a:spcBef>
                <a:spcPct val="50000"/>
              </a:spcBef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  <a:t>Graded Filter Construction at Seep 3A</a:t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</a:b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  <a:t>Southeast Dike Slope Improvements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 bwMode="auto">
          <a:xfrm>
            <a:off x="218941" y="283335"/>
            <a:ext cx="9290184" cy="8310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44444" rIns="0" bIns="44444" numCol="1" anchor="b" anchorCtr="0" compatLnSpc="1">
            <a:prstTxWarp prst="textNoShape">
              <a:avLst/>
            </a:prstTxWarp>
          </a:bodyPr>
          <a:lstStyle/>
          <a:p>
            <a:pPr lvl="0" defTabSz="1019073" eaLnBrk="0" hangingPunct="0">
              <a:lnSpc>
                <a:spcPct val="80000"/>
              </a:lnSpc>
              <a:spcBef>
                <a:spcPct val="50000"/>
              </a:spcBef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  <a:t>Southeast Dike Slope Improvements</a:t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</a:b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  <a:t>During Construction</a:t>
            </a:r>
          </a:p>
        </p:txBody>
      </p:sp>
      <p:grpSp>
        <p:nvGrpSpPr>
          <p:cNvPr id="2" name="Group 14"/>
          <p:cNvGrpSpPr/>
          <p:nvPr/>
        </p:nvGrpSpPr>
        <p:grpSpPr>
          <a:xfrm>
            <a:off x="847974" y="1323975"/>
            <a:ext cx="8317266" cy="6635311"/>
            <a:chOff x="927165" y="1036320"/>
            <a:chExt cx="8244428" cy="6552566"/>
          </a:xfrm>
        </p:grpSpPr>
        <p:sp>
          <p:nvSpPr>
            <p:cNvPr id="9" name="Rectangle 56"/>
            <p:cNvSpPr>
              <a:spLocks noChangeArrowheads="1"/>
            </p:cNvSpPr>
            <p:nvPr/>
          </p:nvSpPr>
          <p:spPr bwMode="auto">
            <a:xfrm>
              <a:off x="6583881" y="1360412"/>
              <a:ext cx="1935097" cy="1025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lIns="101882" tIns="50941" rIns="101882" bIns="50941"/>
            <a:lstStyle/>
            <a:p>
              <a:pPr marL="382059">
                <a:lnSpc>
                  <a:spcPct val="80000"/>
                </a:lnSpc>
                <a:spcBef>
                  <a:spcPct val="20000"/>
                </a:spcBef>
                <a:buSzPct val="80000"/>
              </a:pP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13" name="Rectangle 56"/>
            <p:cNvSpPr>
              <a:spLocks noChangeArrowheads="1"/>
            </p:cNvSpPr>
            <p:nvPr/>
          </p:nvSpPr>
          <p:spPr bwMode="auto">
            <a:xfrm>
              <a:off x="5113020" y="6675913"/>
              <a:ext cx="3723304" cy="912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lIns="101882" tIns="50941" rIns="101882" bIns="50941"/>
            <a:lstStyle/>
            <a:p>
              <a:pPr marL="382059" indent="-382059">
                <a:lnSpc>
                  <a:spcPct val="80000"/>
                </a:lnSpc>
                <a:spcBef>
                  <a:spcPct val="20000"/>
                </a:spcBef>
                <a:buSzPct val="80000"/>
              </a:pPr>
              <a:endParaRPr lang="en-US" b="1" dirty="0" smtClean="0">
                <a:solidFill>
                  <a:srgbClr val="FFFF00"/>
                </a:solidFill>
              </a:endParaRPr>
            </a:p>
          </p:txBody>
        </p:sp>
        <p:pic>
          <p:nvPicPr>
            <p:cNvPr id="8" name="Picture 7" descr="jof_aerial_04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7165" y="1036320"/>
              <a:ext cx="8244428" cy="616016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 bwMode="auto">
          <a:xfrm>
            <a:off x="218941" y="283335"/>
            <a:ext cx="9290184" cy="8310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44444" rIns="0" bIns="44444" numCol="1" anchor="b" anchorCtr="0" compatLnSpc="1">
            <a:prstTxWarp prst="textNoShape">
              <a:avLst/>
            </a:prstTxWarp>
          </a:bodyPr>
          <a:lstStyle/>
          <a:p>
            <a:pPr lvl="0" defTabSz="1019073" eaLnBrk="0" hangingPunct="0">
              <a:lnSpc>
                <a:spcPct val="80000"/>
              </a:lnSpc>
              <a:spcBef>
                <a:spcPct val="50000"/>
              </a:spcBef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  <a:t>Southeast Dike Slope Improvements</a:t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</a:b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  <a:t>During Record KY Lake Pool Level</a:t>
            </a:r>
          </a:p>
        </p:txBody>
      </p:sp>
      <p:grpSp>
        <p:nvGrpSpPr>
          <p:cNvPr id="2" name="Group 14"/>
          <p:cNvGrpSpPr/>
          <p:nvPr/>
        </p:nvGrpSpPr>
        <p:grpSpPr>
          <a:xfrm>
            <a:off x="847974" y="1323975"/>
            <a:ext cx="8317266" cy="6635311"/>
            <a:chOff x="927165" y="1036320"/>
            <a:chExt cx="8244428" cy="6552566"/>
          </a:xfrm>
        </p:grpSpPr>
        <p:sp>
          <p:nvSpPr>
            <p:cNvPr id="9" name="Rectangle 56"/>
            <p:cNvSpPr>
              <a:spLocks noChangeArrowheads="1"/>
            </p:cNvSpPr>
            <p:nvPr/>
          </p:nvSpPr>
          <p:spPr bwMode="auto">
            <a:xfrm>
              <a:off x="6583881" y="1360412"/>
              <a:ext cx="1935097" cy="1025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lIns="101882" tIns="50941" rIns="101882" bIns="50941"/>
            <a:lstStyle/>
            <a:p>
              <a:pPr marL="382059">
                <a:lnSpc>
                  <a:spcPct val="80000"/>
                </a:lnSpc>
                <a:spcBef>
                  <a:spcPct val="20000"/>
                </a:spcBef>
                <a:buSzPct val="80000"/>
              </a:pP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13" name="Rectangle 56"/>
            <p:cNvSpPr>
              <a:spLocks noChangeArrowheads="1"/>
            </p:cNvSpPr>
            <p:nvPr/>
          </p:nvSpPr>
          <p:spPr bwMode="auto">
            <a:xfrm>
              <a:off x="5113020" y="6675913"/>
              <a:ext cx="3723304" cy="912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lIns="101882" tIns="50941" rIns="101882" bIns="50941"/>
            <a:lstStyle/>
            <a:p>
              <a:pPr marL="382059" indent="-382059">
                <a:lnSpc>
                  <a:spcPct val="80000"/>
                </a:lnSpc>
                <a:spcBef>
                  <a:spcPct val="20000"/>
                </a:spcBef>
                <a:buSzPct val="80000"/>
              </a:pPr>
              <a:endParaRPr lang="en-US" b="1" dirty="0" smtClean="0">
                <a:solidFill>
                  <a:srgbClr val="FFFF00"/>
                </a:solidFill>
              </a:endParaRPr>
            </a:p>
          </p:txBody>
        </p:sp>
        <p:pic>
          <p:nvPicPr>
            <p:cNvPr id="8" name="Picture 7" descr="jof_aerial_04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7165" y="1036320"/>
              <a:ext cx="8244428" cy="616015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 bwMode="auto">
          <a:xfrm>
            <a:off x="218941" y="283335"/>
            <a:ext cx="9290184" cy="8310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44444" rIns="0" bIns="44444" numCol="1" anchor="b" anchorCtr="0" compatLnSpc="1">
            <a:prstTxWarp prst="textNoShape">
              <a:avLst/>
            </a:prstTxWarp>
          </a:bodyPr>
          <a:lstStyle/>
          <a:p>
            <a:pPr lvl="0" defTabSz="1019073" eaLnBrk="0" hangingPunct="0">
              <a:lnSpc>
                <a:spcPct val="80000"/>
              </a:lnSpc>
              <a:spcBef>
                <a:spcPct val="50000"/>
              </a:spcBef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  <a:t>Southeast Dike Slope Improvements</a:t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</a:b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  <a:t>During Record KY Lake Pool Level</a:t>
            </a:r>
          </a:p>
        </p:txBody>
      </p:sp>
      <p:grpSp>
        <p:nvGrpSpPr>
          <p:cNvPr id="2" name="Group 14"/>
          <p:cNvGrpSpPr/>
          <p:nvPr/>
        </p:nvGrpSpPr>
        <p:grpSpPr>
          <a:xfrm>
            <a:off x="847974" y="1323975"/>
            <a:ext cx="8317265" cy="6635311"/>
            <a:chOff x="927165" y="1036320"/>
            <a:chExt cx="8244427" cy="6552566"/>
          </a:xfrm>
        </p:grpSpPr>
        <p:sp>
          <p:nvSpPr>
            <p:cNvPr id="9" name="Rectangle 56"/>
            <p:cNvSpPr>
              <a:spLocks noChangeArrowheads="1"/>
            </p:cNvSpPr>
            <p:nvPr/>
          </p:nvSpPr>
          <p:spPr bwMode="auto">
            <a:xfrm>
              <a:off x="6583881" y="1360412"/>
              <a:ext cx="1935097" cy="1025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lIns="101882" tIns="50941" rIns="101882" bIns="50941"/>
            <a:lstStyle/>
            <a:p>
              <a:pPr marL="382059">
                <a:lnSpc>
                  <a:spcPct val="80000"/>
                </a:lnSpc>
                <a:spcBef>
                  <a:spcPct val="20000"/>
                </a:spcBef>
                <a:buSzPct val="80000"/>
              </a:pP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13" name="Rectangle 56"/>
            <p:cNvSpPr>
              <a:spLocks noChangeArrowheads="1"/>
            </p:cNvSpPr>
            <p:nvPr/>
          </p:nvSpPr>
          <p:spPr bwMode="auto">
            <a:xfrm>
              <a:off x="5113020" y="6675913"/>
              <a:ext cx="3723304" cy="912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lIns="101882" tIns="50941" rIns="101882" bIns="50941"/>
            <a:lstStyle/>
            <a:p>
              <a:pPr marL="382059" indent="-382059">
                <a:lnSpc>
                  <a:spcPct val="80000"/>
                </a:lnSpc>
                <a:spcBef>
                  <a:spcPct val="20000"/>
                </a:spcBef>
                <a:buSzPct val="80000"/>
              </a:pPr>
              <a:endParaRPr lang="en-US" b="1" dirty="0" smtClean="0">
                <a:solidFill>
                  <a:srgbClr val="FFFF00"/>
                </a:solidFill>
              </a:endParaRPr>
            </a:p>
          </p:txBody>
        </p:sp>
        <p:pic>
          <p:nvPicPr>
            <p:cNvPr id="8" name="Picture 7" descr="jof_aerial_04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7165" y="1036320"/>
              <a:ext cx="8244427" cy="616015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90226"/>
            <a:ext cx="6154911" cy="6382174"/>
          </a:xfrm>
        </p:spPr>
        <p:txBody>
          <a:bodyPr>
            <a:normAutofit/>
          </a:bodyPr>
          <a:lstStyle/>
          <a:p>
            <a:pPr lvl="1">
              <a:lnSpc>
                <a:spcPct val="150000"/>
              </a:lnSpc>
              <a:spcBef>
                <a:spcPts val="599"/>
              </a:spcBef>
              <a:buSzPct val="75000"/>
              <a:buNone/>
            </a:pP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Phase 1 – Facility Review 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		</a:t>
            </a:r>
            <a:endParaRPr lang="en-US" sz="2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2">
              <a:lnSpc>
                <a:spcPct val="150000"/>
              </a:lnSpc>
              <a:buSzPct val="75000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Records Review/Staff Interviews</a:t>
            </a:r>
          </a:p>
          <a:p>
            <a:pPr lvl="2">
              <a:lnSpc>
                <a:spcPct val="150000"/>
              </a:lnSpc>
              <a:buSzPct val="75000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Site Condition Review</a:t>
            </a:r>
          </a:p>
          <a:p>
            <a:pPr lvl="2">
              <a:lnSpc>
                <a:spcPct val="150000"/>
              </a:lnSpc>
              <a:buSzPct val="75000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Recommendations for Future Analysis, Studies, and Program Improvements</a:t>
            </a:r>
          </a:p>
          <a:p>
            <a:pPr lvl="2">
              <a:lnSpc>
                <a:spcPct val="150000"/>
              </a:lnSpc>
              <a:buSzPct val="75000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Final Report Issued June 24, 2009</a:t>
            </a:r>
          </a:p>
          <a:p>
            <a:pPr lvl="1">
              <a:lnSpc>
                <a:spcPct val="150000"/>
              </a:lnSpc>
              <a:spcBef>
                <a:spcPts val="599"/>
              </a:spcBef>
              <a:buSzPct val="75000"/>
              <a:buNone/>
            </a:pP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Phase 2 – Engineering Assessments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	</a:t>
            </a:r>
          </a:p>
          <a:p>
            <a:pPr lvl="2">
              <a:lnSpc>
                <a:spcPct val="150000"/>
              </a:lnSpc>
              <a:buSzPct val="75000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Geotechnical Explorations</a:t>
            </a:r>
          </a:p>
          <a:p>
            <a:pPr lvl="2">
              <a:lnSpc>
                <a:spcPct val="150000"/>
              </a:lnSpc>
              <a:buSzPct val="75000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Hydrologic and Hydraulic Analysis</a:t>
            </a:r>
          </a:p>
          <a:p>
            <a:pPr lvl="2">
              <a:lnSpc>
                <a:spcPct val="150000"/>
              </a:lnSpc>
              <a:buSzPct val="75000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Dam Safety Hazard Classifications</a:t>
            </a:r>
          </a:p>
          <a:p>
            <a:pPr lvl="2">
              <a:lnSpc>
                <a:spcPct val="150000"/>
              </a:lnSpc>
              <a:buSzPct val="75000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Spillway Inventories</a:t>
            </a:r>
            <a:endParaRPr lang="en-US" sz="2200" dirty="0" smtClean="0"/>
          </a:p>
        </p:txBody>
      </p:sp>
      <p:grpSp>
        <p:nvGrpSpPr>
          <p:cNvPr id="2" name="Group 13"/>
          <p:cNvGrpSpPr/>
          <p:nvPr/>
        </p:nvGrpSpPr>
        <p:grpSpPr>
          <a:xfrm>
            <a:off x="3723641" y="1358054"/>
            <a:ext cx="471488" cy="420197"/>
            <a:chOff x="4695825" y="1521620"/>
            <a:chExt cx="471488" cy="420197"/>
          </a:xfrm>
        </p:grpSpPr>
        <p:grpSp>
          <p:nvGrpSpPr>
            <p:cNvPr id="4" name="Group 11"/>
            <p:cNvGrpSpPr/>
            <p:nvPr/>
          </p:nvGrpSpPr>
          <p:grpSpPr>
            <a:xfrm>
              <a:off x="4695825" y="1541125"/>
              <a:ext cx="410431" cy="400692"/>
              <a:chOff x="4695825" y="1541125"/>
              <a:chExt cx="410431" cy="400692"/>
            </a:xfrm>
          </p:grpSpPr>
          <p:sp>
            <p:nvSpPr>
              <p:cNvPr id="9" name="Freeform 8"/>
              <p:cNvSpPr/>
              <p:nvPr/>
            </p:nvSpPr>
            <p:spPr bwMode="auto">
              <a:xfrm>
                <a:off x="4767208" y="1541125"/>
                <a:ext cx="339048" cy="400692"/>
              </a:xfrm>
              <a:custGeom>
                <a:avLst/>
                <a:gdLst>
                  <a:gd name="connsiteX0" fmla="*/ 0 w 339048"/>
                  <a:gd name="connsiteY0" fmla="*/ 277402 h 400692"/>
                  <a:gd name="connsiteX1" fmla="*/ 102742 w 339048"/>
                  <a:gd name="connsiteY1" fmla="*/ 400692 h 400692"/>
                  <a:gd name="connsiteX2" fmla="*/ 339048 w 339048"/>
                  <a:gd name="connsiteY2" fmla="*/ 0 h 400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9048" h="400692">
                    <a:moveTo>
                      <a:pt x="0" y="277402"/>
                    </a:moveTo>
                    <a:lnTo>
                      <a:pt x="102742" y="400692"/>
                    </a:lnTo>
                    <a:lnTo>
                      <a:pt x="339048" y="0"/>
                    </a:lnTo>
                  </a:path>
                </a:pathLst>
              </a:custGeom>
              <a:noFill/>
              <a:ln w="889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19056"/>
                <a:endParaRPr lang="en-US" dirty="0" smtClean="0"/>
              </a:p>
            </p:txBody>
          </p:sp>
          <p:sp>
            <p:nvSpPr>
              <p:cNvPr id="11" name="Freeform 10"/>
              <p:cNvSpPr/>
              <p:nvPr/>
            </p:nvSpPr>
            <p:spPr bwMode="auto">
              <a:xfrm>
                <a:off x="4695825" y="1793082"/>
                <a:ext cx="109537" cy="64294"/>
              </a:xfrm>
              <a:custGeom>
                <a:avLst/>
                <a:gdLst>
                  <a:gd name="connsiteX0" fmla="*/ 109537 w 109537"/>
                  <a:gd name="connsiteY0" fmla="*/ 0 h 54769"/>
                  <a:gd name="connsiteX1" fmla="*/ 0 w 109537"/>
                  <a:gd name="connsiteY1" fmla="*/ 0 h 54769"/>
                  <a:gd name="connsiteX2" fmla="*/ 14287 w 109537"/>
                  <a:gd name="connsiteY2" fmla="*/ 7144 h 54769"/>
                  <a:gd name="connsiteX3" fmla="*/ 42862 w 109537"/>
                  <a:gd name="connsiteY3" fmla="*/ 54769 h 54769"/>
                  <a:gd name="connsiteX4" fmla="*/ 109537 w 109537"/>
                  <a:gd name="connsiteY4" fmla="*/ 0 h 54769"/>
                  <a:gd name="connsiteX0" fmla="*/ 109537 w 109537"/>
                  <a:gd name="connsiteY0" fmla="*/ 0 h 64294"/>
                  <a:gd name="connsiteX1" fmla="*/ 0 w 109537"/>
                  <a:gd name="connsiteY1" fmla="*/ 0 h 64294"/>
                  <a:gd name="connsiteX2" fmla="*/ 14287 w 109537"/>
                  <a:gd name="connsiteY2" fmla="*/ 7144 h 64294"/>
                  <a:gd name="connsiteX3" fmla="*/ 52387 w 109537"/>
                  <a:gd name="connsiteY3" fmla="*/ 64294 h 64294"/>
                  <a:gd name="connsiteX4" fmla="*/ 109537 w 109537"/>
                  <a:gd name="connsiteY4" fmla="*/ 0 h 64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537" h="64294">
                    <a:moveTo>
                      <a:pt x="109537" y="0"/>
                    </a:moveTo>
                    <a:lnTo>
                      <a:pt x="0" y="0"/>
                    </a:lnTo>
                    <a:lnTo>
                      <a:pt x="14287" y="7144"/>
                    </a:lnTo>
                    <a:lnTo>
                      <a:pt x="52387" y="64294"/>
                    </a:lnTo>
                    <a:lnTo>
                      <a:pt x="109537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19056"/>
                <a:endParaRPr lang="en-US" dirty="0" smtClean="0"/>
              </a:p>
            </p:txBody>
          </p:sp>
        </p:grpSp>
        <p:sp>
          <p:nvSpPr>
            <p:cNvPr id="13" name="Freeform 12"/>
            <p:cNvSpPr/>
            <p:nvPr/>
          </p:nvSpPr>
          <p:spPr bwMode="auto">
            <a:xfrm>
              <a:off x="5069681" y="1521620"/>
              <a:ext cx="97632" cy="66676"/>
            </a:xfrm>
            <a:custGeom>
              <a:avLst/>
              <a:gdLst>
                <a:gd name="connsiteX0" fmla="*/ 0 w 97632"/>
                <a:gd name="connsiteY0" fmla="*/ 0 h 45244"/>
                <a:gd name="connsiteX1" fmla="*/ 97632 w 97632"/>
                <a:gd name="connsiteY1" fmla="*/ 0 h 45244"/>
                <a:gd name="connsiteX2" fmla="*/ 71438 w 97632"/>
                <a:gd name="connsiteY2" fmla="*/ 45244 h 45244"/>
                <a:gd name="connsiteX3" fmla="*/ 0 w 97632"/>
                <a:gd name="connsiteY3" fmla="*/ 0 h 45244"/>
                <a:gd name="connsiteX0" fmla="*/ 0 w 97632"/>
                <a:gd name="connsiteY0" fmla="*/ 0 h 57151"/>
                <a:gd name="connsiteX1" fmla="*/ 97632 w 97632"/>
                <a:gd name="connsiteY1" fmla="*/ 0 h 57151"/>
                <a:gd name="connsiteX2" fmla="*/ 57150 w 97632"/>
                <a:gd name="connsiteY2" fmla="*/ 57151 h 57151"/>
                <a:gd name="connsiteX3" fmla="*/ 0 w 97632"/>
                <a:gd name="connsiteY3" fmla="*/ 0 h 57151"/>
                <a:gd name="connsiteX0" fmla="*/ 0 w 97632"/>
                <a:gd name="connsiteY0" fmla="*/ 0 h 66676"/>
                <a:gd name="connsiteX1" fmla="*/ 97632 w 97632"/>
                <a:gd name="connsiteY1" fmla="*/ 0 h 66676"/>
                <a:gd name="connsiteX2" fmla="*/ 57150 w 97632"/>
                <a:gd name="connsiteY2" fmla="*/ 66676 h 66676"/>
                <a:gd name="connsiteX3" fmla="*/ 0 w 97632"/>
                <a:gd name="connsiteY3" fmla="*/ 0 h 66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632" h="66676">
                  <a:moveTo>
                    <a:pt x="0" y="0"/>
                  </a:moveTo>
                  <a:lnTo>
                    <a:pt x="97632" y="0"/>
                  </a:lnTo>
                  <a:lnTo>
                    <a:pt x="57150" y="666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1019056"/>
              <a:endParaRPr lang="en-US" dirty="0" smtClean="0"/>
            </a:p>
          </p:txBody>
        </p:sp>
      </p:grpSp>
      <p:grpSp>
        <p:nvGrpSpPr>
          <p:cNvPr id="5" name="Group 14"/>
          <p:cNvGrpSpPr/>
          <p:nvPr/>
        </p:nvGrpSpPr>
        <p:grpSpPr>
          <a:xfrm>
            <a:off x="5045287" y="4803988"/>
            <a:ext cx="471488" cy="420197"/>
            <a:chOff x="4695825" y="1521620"/>
            <a:chExt cx="471488" cy="420197"/>
          </a:xfrm>
        </p:grpSpPr>
        <p:grpSp>
          <p:nvGrpSpPr>
            <p:cNvPr id="6" name="Group 11"/>
            <p:cNvGrpSpPr/>
            <p:nvPr/>
          </p:nvGrpSpPr>
          <p:grpSpPr>
            <a:xfrm>
              <a:off x="4695825" y="1541125"/>
              <a:ext cx="410431" cy="400692"/>
              <a:chOff x="4695825" y="1541125"/>
              <a:chExt cx="410431" cy="400692"/>
            </a:xfrm>
          </p:grpSpPr>
          <p:sp>
            <p:nvSpPr>
              <p:cNvPr id="18" name="Freeform 17"/>
              <p:cNvSpPr/>
              <p:nvPr/>
            </p:nvSpPr>
            <p:spPr bwMode="auto">
              <a:xfrm>
                <a:off x="4767208" y="1541125"/>
                <a:ext cx="339048" cy="400692"/>
              </a:xfrm>
              <a:custGeom>
                <a:avLst/>
                <a:gdLst>
                  <a:gd name="connsiteX0" fmla="*/ 0 w 339048"/>
                  <a:gd name="connsiteY0" fmla="*/ 277402 h 400692"/>
                  <a:gd name="connsiteX1" fmla="*/ 102742 w 339048"/>
                  <a:gd name="connsiteY1" fmla="*/ 400692 h 400692"/>
                  <a:gd name="connsiteX2" fmla="*/ 339048 w 339048"/>
                  <a:gd name="connsiteY2" fmla="*/ 0 h 400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9048" h="400692">
                    <a:moveTo>
                      <a:pt x="0" y="277402"/>
                    </a:moveTo>
                    <a:lnTo>
                      <a:pt x="102742" y="400692"/>
                    </a:lnTo>
                    <a:lnTo>
                      <a:pt x="339048" y="0"/>
                    </a:lnTo>
                  </a:path>
                </a:pathLst>
              </a:custGeom>
              <a:noFill/>
              <a:ln w="889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19056"/>
                <a:endParaRPr lang="en-US" dirty="0" smtClean="0"/>
              </a:p>
            </p:txBody>
          </p:sp>
          <p:sp>
            <p:nvSpPr>
              <p:cNvPr id="19" name="Freeform 18"/>
              <p:cNvSpPr/>
              <p:nvPr/>
            </p:nvSpPr>
            <p:spPr bwMode="auto">
              <a:xfrm>
                <a:off x="4695825" y="1793082"/>
                <a:ext cx="109537" cy="64294"/>
              </a:xfrm>
              <a:custGeom>
                <a:avLst/>
                <a:gdLst>
                  <a:gd name="connsiteX0" fmla="*/ 109537 w 109537"/>
                  <a:gd name="connsiteY0" fmla="*/ 0 h 54769"/>
                  <a:gd name="connsiteX1" fmla="*/ 0 w 109537"/>
                  <a:gd name="connsiteY1" fmla="*/ 0 h 54769"/>
                  <a:gd name="connsiteX2" fmla="*/ 14287 w 109537"/>
                  <a:gd name="connsiteY2" fmla="*/ 7144 h 54769"/>
                  <a:gd name="connsiteX3" fmla="*/ 42862 w 109537"/>
                  <a:gd name="connsiteY3" fmla="*/ 54769 h 54769"/>
                  <a:gd name="connsiteX4" fmla="*/ 109537 w 109537"/>
                  <a:gd name="connsiteY4" fmla="*/ 0 h 54769"/>
                  <a:gd name="connsiteX0" fmla="*/ 109537 w 109537"/>
                  <a:gd name="connsiteY0" fmla="*/ 0 h 64294"/>
                  <a:gd name="connsiteX1" fmla="*/ 0 w 109537"/>
                  <a:gd name="connsiteY1" fmla="*/ 0 h 64294"/>
                  <a:gd name="connsiteX2" fmla="*/ 14287 w 109537"/>
                  <a:gd name="connsiteY2" fmla="*/ 7144 h 64294"/>
                  <a:gd name="connsiteX3" fmla="*/ 52387 w 109537"/>
                  <a:gd name="connsiteY3" fmla="*/ 64294 h 64294"/>
                  <a:gd name="connsiteX4" fmla="*/ 109537 w 109537"/>
                  <a:gd name="connsiteY4" fmla="*/ 0 h 64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537" h="64294">
                    <a:moveTo>
                      <a:pt x="109537" y="0"/>
                    </a:moveTo>
                    <a:lnTo>
                      <a:pt x="0" y="0"/>
                    </a:lnTo>
                    <a:lnTo>
                      <a:pt x="14287" y="7144"/>
                    </a:lnTo>
                    <a:lnTo>
                      <a:pt x="52387" y="64294"/>
                    </a:lnTo>
                    <a:lnTo>
                      <a:pt x="109537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19056"/>
                <a:endParaRPr lang="en-US" dirty="0" smtClean="0"/>
              </a:p>
            </p:txBody>
          </p:sp>
        </p:grpSp>
        <p:sp>
          <p:nvSpPr>
            <p:cNvPr id="17" name="Freeform 16"/>
            <p:cNvSpPr/>
            <p:nvPr/>
          </p:nvSpPr>
          <p:spPr bwMode="auto">
            <a:xfrm>
              <a:off x="5069681" y="1521620"/>
              <a:ext cx="97632" cy="66676"/>
            </a:xfrm>
            <a:custGeom>
              <a:avLst/>
              <a:gdLst>
                <a:gd name="connsiteX0" fmla="*/ 0 w 97632"/>
                <a:gd name="connsiteY0" fmla="*/ 0 h 45244"/>
                <a:gd name="connsiteX1" fmla="*/ 97632 w 97632"/>
                <a:gd name="connsiteY1" fmla="*/ 0 h 45244"/>
                <a:gd name="connsiteX2" fmla="*/ 71438 w 97632"/>
                <a:gd name="connsiteY2" fmla="*/ 45244 h 45244"/>
                <a:gd name="connsiteX3" fmla="*/ 0 w 97632"/>
                <a:gd name="connsiteY3" fmla="*/ 0 h 45244"/>
                <a:gd name="connsiteX0" fmla="*/ 0 w 97632"/>
                <a:gd name="connsiteY0" fmla="*/ 0 h 57151"/>
                <a:gd name="connsiteX1" fmla="*/ 97632 w 97632"/>
                <a:gd name="connsiteY1" fmla="*/ 0 h 57151"/>
                <a:gd name="connsiteX2" fmla="*/ 57150 w 97632"/>
                <a:gd name="connsiteY2" fmla="*/ 57151 h 57151"/>
                <a:gd name="connsiteX3" fmla="*/ 0 w 97632"/>
                <a:gd name="connsiteY3" fmla="*/ 0 h 57151"/>
                <a:gd name="connsiteX0" fmla="*/ 0 w 97632"/>
                <a:gd name="connsiteY0" fmla="*/ 0 h 66676"/>
                <a:gd name="connsiteX1" fmla="*/ 97632 w 97632"/>
                <a:gd name="connsiteY1" fmla="*/ 0 h 66676"/>
                <a:gd name="connsiteX2" fmla="*/ 57150 w 97632"/>
                <a:gd name="connsiteY2" fmla="*/ 66676 h 66676"/>
                <a:gd name="connsiteX3" fmla="*/ 0 w 97632"/>
                <a:gd name="connsiteY3" fmla="*/ 0 h 66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632" h="66676">
                  <a:moveTo>
                    <a:pt x="0" y="0"/>
                  </a:moveTo>
                  <a:lnTo>
                    <a:pt x="97632" y="0"/>
                  </a:lnTo>
                  <a:lnTo>
                    <a:pt x="57150" y="666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1019056"/>
              <a:endParaRPr lang="en-US" dirty="0" smtClean="0"/>
            </a:p>
          </p:txBody>
        </p:sp>
      </p:grpSp>
      <p:sp>
        <p:nvSpPr>
          <p:cNvPr id="20" name="Title 1"/>
          <p:cNvSpPr txBox="1">
            <a:spLocks/>
          </p:cNvSpPr>
          <p:nvPr/>
        </p:nvSpPr>
        <p:spPr bwMode="auto">
          <a:xfrm>
            <a:off x="0" y="722878"/>
            <a:ext cx="10058400" cy="418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hangingPunct="0">
              <a:defRPr/>
            </a:pPr>
            <a:r>
              <a:rPr lang="en-US" sz="2700" b="1" i="1" kern="0" dirty="0" smtClean="0">
                <a:latin typeface="Arial" pitchFamily="34" charset="0"/>
                <a:ea typeface="+mj-ea"/>
                <a:cs typeface="Arial" pitchFamily="34" charset="0"/>
              </a:rPr>
              <a:t>FGD&amp;C’s Highlights</a:t>
            </a:r>
            <a:endParaRPr lang="en-US" sz="2700" b="1" i="1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8" name="Content Placeholder 2"/>
          <p:cNvSpPr txBox="1">
            <a:spLocks/>
          </p:cNvSpPr>
          <p:nvPr/>
        </p:nvSpPr>
        <p:spPr bwMode="auto">
          <a:xfrm>
            <a:off x="6370320" y="1427481"/>
            <a:ext cx="3341665" cy="264687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215793" lvl="1" indent="-84902" defTabSz="997599">
              <a:lnSpc>
                <a:spcPct val="150000"/>
              </a:lnSpc>
              <a:spcBef>
                <a:spcPts val="599"/>
              </a:spcBef>
              <a:buClr>
                <a:schemeClr val="tx2"/>
              </a:buClr>
              <a:buSzPct val="75000"/>
              <a:defRPr/>
            </a:pPr>
            <a:r>
              <a:rPr lang="en-US" sz="1300" b="1" kern="0" dirty="0" smtClean="0">
                <a:latin typeface="+mn-lt"/>
              </a:rPr>
              <a:t>Program Goals</a:t>
            </a:r>
          </a:p>
          <a:p>
            <a:pPr marL="509412" lvl="2" indent="-291851" defTabSz="997599">
              <a:buClr>
                <a:schemeClr val="tx2"/>
              </a:buClr>
              <a:buSzPct val="75000"/>
              <a:buFont typeface="Tahoma" pitchFamily="34" charset="0"/>
              <a:buChar char="–"/>
              <a:defRPr/>
            </a:pPr>
            <a:r>
              <a:rPr lang="en-US" sz="1200" kern="0" dirty="0" smtClean="0">
                <a:latin typeface="+mn-lt"/>
              </a:rPr>
              <a:t>Assess Structural Conditions of Impoundments</a:t>
            </a:r>
          </a:p>
          <a:p>
            <a:pPr marL="509412" lvl="2" indent="-291851" defTabSz="997599">
              <a:buClr>
                <a:schemeClr val="tx2"/>
              </a:buClr>
              <a:buSzPct val="75000"/>
              <a:buFont typeface="Tahoma" pitchFamily="34" charset="0"/>
              <a:buChar char="–"/>
              <a:defRPr/>
            </a:pPr>
            <a:r>
              <a:rPr lang="en-US" sz="1200" kern="0" dirty="0" smtClean="0">
                <a:latin typeface="+mn-lt"/>
              </a:rPr>
              <a:t>Implement Improvements</a:t>
            </a:r>
          </a:p>
          <a:p>
            <a:pPr marL="215793" lvl="1" indent="-84902" defTabSz="997599">
              <a:lnSpc>
                <a:spcPct val="150000"/>
              </a:lnSpc>
              <a:buClr>
                <a:schemeClr val="tx2"/>
              </a:buClr>
              <a:buSzPct val="75000"/>
              <a:defRPr/>
            </a:pPr>
            <a:r>
              <a:rPr lang="en-US" sz="1300" b="1" kern="0" dirty="0" smtClean="0">
                <a:latin typeface="+mn-lt"/>
              </a:rPr>
              <a:t>Program Statistics</a:t>
            </a:r>
          </a:p>
          <a:p>
            <a:pPr marL="509412" lvl="2" indent="-291851" defTabSz="997599">
              <a:buClr>
                <a:schemeClr val="tx2"/>
              </a:buClr>
              <a:buSzPct val="75000"/>
              <a:buFont typeface="Tahoma" pitchFamily="34" charset="0"/>
              <a:buChar char="–"/>
              <a:defRPr/>
            </a:pPr>
            <a:r>
              <a:rPr lang="en-US" sz="1200" kern="0" dirty="0" smtClean="0">
                <a:latin typeface="+mn-lt"/>
              </a:rPr>
              <a:t>FY10 Man-hours ~ </a:t>
            </a:r>
            <a:r>
              <a:rPr lang="en-US" sz="1200" u="sng" kern="0" dirty="0" smtClean="0">
                <a:latin typeface="+mn-lt"/>
              </a:rPr>
              <a:t>472,324</a:t>
            </a:r>
            <a:r>
              <a:rPr lang="en-US" sz="1200" kern="0" dirty="0" smtClean="0">
                <a:latin typeface="+mn-lt"/>
              </a:rPr>
              <a:t> </a:t>
            </a:r>
          </a:p>
          <a:p>
            <a:pPr marL="509412" lvl="2" indent="-291851" defTabSz="997599">
              <a:buClr>
                <a:schemeClr val="tx2"/>
              </a:buClr>
              <a:buSzPct val="75000"/>
              <a:buFont typeface="Tahoma" pitchFamily="34" charset="0"/>
              <a:buChar char="–"/>
              <a:defRPr/>
            </a:pPr>
            <a:r>
              <a:rPr lang="en-US" sz="1200" kern="0" dirty="0" smtClean="0">
                <a:latin typeface="+mn-lt"/>
              </a:rPr>
              <a:t>FY 09 Engineering Man-hours ~ </a:t>
            </a:r>
            <a:r>
              <a:rPr lang="en-US" sz="1200" u="sng" kern="0" dirty="0" smtClean="0">
                <a:latin typeface="+mn-lt"/>
              </a:rPr>
              <a:t>168,074</a:t>
            </a:r>
          </a:p>
          <a:p>
            <a:pPr marL="509412" lvl="2" indent="-291851" defTabSz="997599">
              <a:buClr>
                <a:schemeClr val="tx2"/>
              </a:buClr>
              <a:buSzPct val="75000"/>
              <a:buFont typeface="Tahoma" pitchFamily="34" charset="0"/>
              <a:buChar char="–"/>
              <a:defRPr/>
            </a:pPr>
            <a:r>
              <a:rPr lang="en-US" sz="1200" kern="0" dirty="0" smtClean="0">
                <a:latin typeface="+mn-lt"/>
              </a:rPr>
              <a:t>Borings ~</a:t>
            </a:r>
            <a:r>
              <a:rPr lang="en-US" sz="1200" u="sng" kern="0" dirty="0" smtClean="0">
                <a:latin typeface="+mn-lt"/>
              </a:rPr>
              <a:t>781 (47,000 ft of footage drilled)</a:t>
            </a:r>
          </a:p>
          <a:p>
            <a:pPr marL="509412" lvl="2" indent="-291851" defTabSz="997599">
              <a:buClr>
                <a:schemeClr val="tx2"/>
              </a:buClr>
              <a:buSzPct val="75000"/>
              <a:buFont typeface="Tahoma" pitchFamily="34" charset="0"/>
              <a:buChar char="–"/>
              <a:defRPr/>
            </a:pPr>
            <a:r>
              <a:rPr lang="en-US" sz="1200" kern="0" dirty="0" smtClean="0">
                <a:latin typeface="+mn-lt"/>
              </a:rPr>
              <a:t>Instruments ~ </a:t>
            </a:r>
            <a:r>
              <a:rPr lang="en-US" sz="1200" u="sng" kern="0" dirty="0" smtClean="0">
                <a:latin typeface="+mn-lt"/>
              </a:rPr>
              <a:t>594</a:t>
            </a:r>
          </a:p>
          <a:p>
            <a:pPr marL="509412" lvl="2" indent="-291851" defTabSz="997599">
              <a:buClr>
                <a:schemeClr val="tx2"/>
              </a:buClr>
              <a:buSzPct val="75000"/>
              <a:buFont typeface="Tahoma" pitchFamily="34" charset="0"/>
              <a:buChar char="–"/>
              <a:defRPr/>
            </a:pPr>
            <a:r>
              <a:rPr lang="en-US" sz="1200" kern="0" dirty="0" smtClean="0">
                <a:latin typeface="+mn-lt"/>
              </a:rPr>
              <a:t>Rock Placed ~ </a:t>
            </a:r>
            <a:r>
              <a:rPr lang="en-US" sz="1200" u="sng" kern="0" dirty="0" smtClean="0">
                <a:latin typeface="+mn-lt"/>
              </a:rPr>
              <a:t>455,305 tons</a:t>
            </a:r>
          </a:p>
          <a:p>
            <a:pPr marL="509412" lvl="2" indent="-291851" defTabSz="997599">
              <a:buClr>
                <a:schemeClr val="tx2"/>
              </a:buClr>
              <a:buSzPct val="75000"/>
              <a:buFont typeface="Tahoma" pitchFamily="34" charset="0"/>
              <a:buChar char="–"/>
              <a:defRPr/>
            </a:pPr>
            <a:r>
              <a:rPr lang="en-US" sz="1200" kern="0" dirty="0" smtClean="0">
                <a:latin typeface="+mn-lt"/>
              </a:rPr>
              <a:t>Sand ~ </a:t>
            </a:r>
            <a:r>
              <a:rPr lang="en-US" sz="1200" u="sng" kern="0" dirty="0" smtClean="0">
                <a:latin typeface="+mn-lt"/>
              </a:rPr>
              <a:t>26,277 tons</a:t>
            </a:r>
          </a:p>
          <a:p>
            <a:pPr marL="1018824" lvl="3" indent="-291851" defTabSz="997599">
              <a:buClr>
                <a:schemeClr val="tx2"/>
              </a:buClr>
              <a:buSzPct val="75000"/>
              <a:buFont typeface="Tahoma" pitchFamily="34" charset="0"/>
              <a:buChar char="–"/>
            </a:pPr>
            <a:endParaRPr lang="en-US" sz="1200" b="1" kern="0" dirty="0" smtClean="0">
              <a:latin typeface="+mn-lt"/>
            </a:endParaRPr>
          </a:p>
          <a:p>
            <a:pPr marL="215793" lvl="1" indent="-84902" defTabSz="997599">
              <a:buClr>
                <a:schemeClr val="tx2"/>
              </a:buClr>
              <a:buSzPct val="75000"/>
            </a:pPr>
            <a:r>
              <a:rPr lang="en-US" sz="1300" b="1" kern="0" dirty="0" smtClean="0">
                <a:latin typeface="+mn-lt"/>
              </a:rPr>
              <a:t>Phases 1,2,3 and 4 in Parallel</a:t>
            </a:r>
          </a:p>
        </p:txBody>
      </p:sp>
      <p:pic>
        <p:nvPicPr>
          <p:cNvPr id="33" name="Picture 32" descr="Section_A_A_Seepage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15280" y="4231640"/>
            <a:ext cx="4443120" cy="2504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 bwMode="auto">
          <a:xfrm>
            <a:off x="218941" y="283335"/>
            <a:ext cx="9290184" cy="8310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44444" rIns="0" bIns="44444" numCol="1" anchor="b" anchorCtr="0" compatLnSpc="1">
            <a:prstTxWarp prst="textNoShape">
              <a:avLst/>
            </a:prstTxWarp>
          </a:bodyPr>
          <a:lstStyle/>
          <a:p>
            <a:pPr lvl="0" defTabSz="1019073" eaLnBrk="0" hangingPunct="0">
              <a:lnSpc>
                <a:spcPct val="80000"/>
              </a:lnSpc>
              <a:spcBef>
                <a:spcPct val="50000"/>
              </a:spcBef>
            </a:pPr>
            <a:r>
              <a:rPr lang="en-US" sz="2400" kern="0" dirty="0" smtClean="0">
                <a:solidFill>
                  <a:srgbClr val="000000"/>
                </a:solidFill>
                <a:latin typeface="Arial" pitchFamily="34" charset="0"/>
                <a:ea typeface="ＭＳ Ｐゴシック" pitchFamily="-65" charset="-128"/>
                <a:cs typeface="Arial" pitchFamily="34" charset="0"/>
              </a:rPr>
              <a:t>Routine Handling, Operations &amp; Maintenance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  <a:t/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</a:b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  <a:t>Improvements</a:t>
            </a:r>
          </a:p>
        </p:txBody>
      </p:sp>
      <p:pic>
        <p:nvPicPr>
          <p:cNvPr id="7" name="Picture 6" descr="ash_pile_reduction_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7062" y="1423126"/>
            <a:ext cx="9409348" cy="609527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1446537"/>
            <a:ext cx="1005839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lnSpc>
                <a:spcPct val="170000"/>
              </a:lnSpc>
              <a:spcBef>
                <a:spcPts val="0"/>
              </a:spcBef>
              <a:buSzPct val="75000"/>
            </a:pPr>
            <a:r>
              <a:rPr lang="en-US" dirty="0" smtClean="0"/>
              <a:t>Removed 860,000 tons Ash during 2010 or approximately 1/6 of the total ash impounded at  the site.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jof_aerial_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19566"/>
            <a:ext cx="10058400" cy="5083351"/>
          </a:xfrm>
          <a:prstGeom prst="rect">
            <a:avLst/>
          </a:prstGeom>
        </p:spPr>
      </p:pic>
      <p:sp>
        <p:nvSpPr>
          <p:cNvPr id="9" name="Rectangle 56"/>
          <p:cNvSpPr>
            <a:spLocks noChangeArrowheads="1"/>
          </p:cNvSpPr>
          <p:nvPr/>
        </p:nvSpPr>
        <p:spPr bwMode="auto">
          <a:xfrm>
            <a:off x="6554665" y="1652160"/>
            <a:ext cx="1952193" cy="1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101882" tIns="50941" rIns="101882" bIns="50941"/>
          <a:lstStyle/>
          <a:p>
            <a:pPr marL="382059">
              <a:lnSpc>
                <a:spcPct val="80000"/>
              </a:lnSpc>
              <a:spcBef>
                <a:spcPct val="20000"/>
              </a:spcBef>
              <a:buSzPct val="80000"/>
            </a:pP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3" name="Rectangle 56"/>
          <p:cNvSpPr>
            <a:spLocks noChangeArrowheads="1"/>
          </p:cNvSpPr>
          <p:nvPr/>
        </p:nvSpPr>
        <p:spPr bwMode="auto">
          <a:xfrm>
            <a:off x="5070810" y="7034784"/>
            <a:ext cx="3756199" cy="924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101882" tIns="50941" rIns="101882" bIns="50941"/>
          <a:lstStyle/>
          <a:p>
            <a:pPr marL="382059" indent="-382059">
              <a:lnSpc>
                <a:spcPct val="80000"/>
              </a:lnSpc>
              <a:spcBef>
                <a:spcPct val="20000"/>
              </a:spcBef>
              <a:buSzPct val="80000"/>
            </a:pPr>
            <a:endParaRPr lang="en-US" b="1" dirty="0" smtClean="0">
              <a:solidFill>
                <a:srgbClr val="FFFF00"/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218941" y="283335"/>
            <a:ext cx="9290184" cy="8310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44444" rIns="0" bIns="44444" numCol="1" anchor="b" anchorCtr="0" compatLnSpc="1">
            <a:prstTxWarp prst="textNoShape">
              <a:avLst/>
            </a:prstTxWarp>
          </a:bodyPr>
          <a:lstStyle/>
          <a:p>
            <a:pPr lvl="0" defTabSz="1019073" eaLnBrk="0" hangingPunct="0">
              <a:lnSpc>
                <a:spcPct val="80000"/>
              </a:lnSpc>
              <a:spcBef>
                <a:spcPct val="50000"/>
              </a:spcBef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  <a:t>“Post-Remediation” Slope Stability</a:t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</a:b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  <a:t>Factors of Safety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238" y="1524000"/>
            <a:ext cx="9051925" cy="5791200"/>
          </a:xfrm>
        </p:spPr>
        <p:txBody>
          <a:bodyPr/>
          <a:lstStyle/>
          <a:p>
            <a:pPr lvl="1">
              <a:lnSpc>
                <a:spcPct val="150000"/>
              </a:lnSpc>
              <a:spcBef>
                <a:spcPts val="600"/>
              </a:spcBef>
              <a:buSzPct val="75000"/>
            </a:pPr>
            <a:r>
              <a:rPr lang="en-US" sz="1800" dirty="0" smtClean="0"/>
              <a:t>In early 2009, TVA began an aggressive risk reduction program that included:</a:t>
            </a:r>
          </a:p>
          <a:p>
            <a:pPr lvl="2">
              <a:lnSpc>
                <a:spcPct val="150000"/>
              </a:lnSpc>
              <a:buSzPct val="75000"/>
            </a:pPr>
            <a:r>
              <a:rPr lang="en-US" sz="1800" dirty="0" smtClean="0"/>
              <a:t>Phase 1 Assessments </a:t>
            </a:r>
          </a:p>
          <a:p>
            <a:pPr lvl="2">
              <a:lnSpc>
                <a:spcPct val="150000"/>
              </a:lnSpc>
              <a:buSzPct val="75000"/>
            </a:pPr>
            <a:r>
              <a:rPr lang="en-US" sz="1800" dirty="0" smtClean="0"/>
              <a:t>Phase 2 Studies (Geotechnical/Hydraulics &amp; Hydrology)</a:t>
            </a:r>
          </a:p>
          <a:p>
            <a:pPr lvl="2">
              <a:lnSpc>
                <a:spcPct val="150000"/>
              </a:lnSpc>
              <a:buSzPct val="75000"/>
            </a:pPr>
            <a:r>
              <a:rPr lang="en-US" sz="1800" dirty="0" smtClean="0"/>
              <a:t>Improvements to Routine Handling , Maintenance &amp; Operations</a:t>
            </a:r>
          </a:p>
          <a:p>
            <a:pPr lvl="2">
              <a:lnSpc>
                <a:spcPct val="150000"/>
              </a:lnSpc>
              <a:buSzPct val="75000"/>
            </a:pPr>
            <a:r>
              <a:rPr lang="en-US" sz="1800" dirty="0" smtClean="0"/>
              <a:t>Capital Improvement Projects</a:t>
            </a:r>
          </a:p>
          <a:p>
            <a:pPr lvl="2">
              <a:lnSpc>
                <a:spcPct val="150000"/>
              </a:lnSpc>
              <a:buSzPct val="75000"/>
            </a:pPr>
            <a:r>
              <a:rPr lang="en-US" sz="1800" dirty="0" smtClean="0"/>
              <a:t>Hazard Classifications, Dam Safety Training, etc.;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buSzPct val="75000"/>
            </a:pPr>
            <a:r>
              <a:rPr lang="en-US" sz="1800" dirty="0" smtClean="0"/>
              <a:t>The JOF Risk Reduction Program for Ash Disposal Area No. 2 is the first to be completed :</a:t>
            </a:r>
            <a:endParaRPr lang="en-US" sz="3200" dirty="0" smtClean="0"/>
          </a:p>
          <a:p>
            <a:pPr lvl="2">
              <a:lnSpc>
                <a:spcPct val="150000"/>
              </a:lnSpc>
              <a:buSzPct val="75000"/>
            </a:pPr>
            <a:r>
              <a:rPr lang="en-US" sz="1800" dirty="0" smtClean="0"/>
              <a:t>Addressed all freeboard and spillway concerns;</a:t>
            </a:r>
          </a:p>
          <a:p>
            <a:pPr lvl="2">
              <a:lnSpc>
                <a:spcPct val="150000"/>
              </a:lnSpc>
              <a:buSzPct val="75000"/>
            </a:pPr>
            <a:r>
              <a:rPr lang="en-US" sz="1800" dirty="0" smtClean="0"/>
              <a:t>Addressed all slope instability and areas with seepage issues;</a:t>
            </a:r>
          </a:p>
          <a:p>
            <a:pPr lvl="2">
              <a:lnSpc>
                <a:spcPct val="150000"/>
              </a:lnSpc>
              <a:buSzPct val="75000"/>
            </a:pPr>
            <a:r>
              <a:rPr lang="en-US" sz="1800" dirty="0" smtClean="0"/>
              <a:t>Removed excess stockpiled ash and dried out the northern  half of the island;</a:t>
            </a:r>
          </a:p>
          <a:p>
            <a:pPr lvl="2">
              <a:lnSpc>
                <a:spcPct val="150000"/>
              </a:lnSpc>
              <a:buSzPct val="75000"/>
            </a:pPr>
            <a:r>
              <a:rPr lang="en-US" sz="1800" dirty="0" smtClean="0"/>
              <a:t>Improved mowing and vegetation removal, elimination of animal burrows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DC2BC-E27F-424A-A79D-E1B1AB38D816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94447" y="133061"/>
            <a:ext cx="9417425" cy="802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3664" tIns="31832" rIns="63664" bIns="31832">
            <a:spAutoFit/>
          </a:bodyPr>
          <a:lstStyle/>
          <a:p>
            <a:pPr defTabSz="1019073">
              <a:spcBef>
                <a:spcPct val="50000"/>
              </a:spcBef>
            </a:pP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Johnsonville Ash Disposal Area 2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Summary &amp; Conclusions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238" y="1524000"/>
            <a:ext cx="9051925" cy="5791200"/>
          </a:xfrm>
        </p:spPr>
        <p:txBody>
          <a:bodyPr/>
          <a:lstStyle/>
          <a:p>
            <a:pPr lvl="1">
              <a:lnSpc>
                <a:spcPct val="150000"/>
              </a:lnSpc>
              <a:spcBef>
                <a:spcPts val="600"/>
              </a:spcBef>
              <a:buSzPct val="75000"/>
            </a:pPr>
            <a:r>
              <a:rPr lang="en-US" sz="1800" dirty="0" smtClean="0"/>
              <a:t>Highlights achieved at JOF:</a:t>
            </a:r>
          </a:p>
          <a:p>
            <a:pPr lvl="2">
              <a:lnSpc>
                <a:spcPct val="150000"/>
              </a:lnSpc>
              <a:buSzPct val="75000"/>
            </a:pPr>
            <a:r>
              <a:rPr lang="en-US" sz="1800" dirty="0" smtClean="0"/>
              <a:t>Attained Tennessee State Dam Safety Program for an existing Significant Hazard structure;</a:t>
            </a:r>
          </a:p>
          <a:p>
            <a:pPr lvl="2">
              <a:lnSpc>
                <a:spcPct val="150000"/>
              </a:lnSpc>
              <a:buSzPct val="75000"/>
            </a:pPr>
            <a:r>
              <a:rPr lang="en-US" sz="1800" dirty="0" smtClean="0"/>
              <a:t>Completed design and capital improvements on timely and cost efficient manner.</a:t>
            </a:r>
          </a:p>
          <a:p>
            <a:pPr lvl="2">
              <a:lnSpc>
                <a:spcPct val="150000"/>
              </a:lnSpc>
              <a:buSzPct val="75000"/>
            </a:pPr>
            <a:r>
              <a:rPr lang="en-US" sz="1800" dirty="0" smtClean="0"/>
              <a:t>All works were done safely while facility maintained its fully operational status;</a:t>
            </a:r>
          </a:p>
          <a:p>
            <a:pPr lvl="2">
              <a:lnSpc>
                <a:spcPct val="150000"/>
              </a:lnSpc>
              <a:buSzPct val="75000"/>
            </a:pPr>
            <a:r>
              <a:rPr lang="en-US" sz="1800" dirty="0" smtClean="0"/>
              <a:t>No environmental permit violations or issues;</a:t>
            </a:r>
          </a:p>
          <a:p>
            <a:pPr lvl="2">
              <a:lnSpc>
                <a:spcPct val="150000"/>
              </a:lnSpc>
              <a:buSzPct val="75000"/>
            </a:pPr>
            <a:r>
              <a:rPr lang="en-US" sz="1800" dirty="0" smtClean="0"/>
              <a:t>No reportable safety incidents.</a:t>
            </a:r>
          </a:p>
          <a:p>
            <a:pPr lvl="2">
              <a:lnSpc>
                <a:spcPct val="150000"/>
              </a:lnSpc>
              <a:buSzPct val="75000"/>
            </a:pPr>
            <a:r>
              <a:rPr lang="en-US" sz="1800" dirty="0" smtClean="0"/>
              <a:t>Well-documented “Lessons Learned” for future Risk Reduction projects at other TVA facilities.</a:t>
            </a:r>
          </a:p>
          <a:p>
            <a:pPr lvl="2">
              <a:lnSpc>
                <a:spcPct val="150000"/>
              </a:lnSpc>
              <a:buSzPct val="75000"/>
            </a:pPr>
            <a:r>
              <a:rPr lang="en-US" sz="1800" dirty="0" smtClean="0"/>
              <a:t>All this while having lots of fun along the way.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DC2BC-E27F-424A-A79D-E1B1AB38D816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94447" y="133061"/>
            <a:ext cx="9417425" cy="802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3664" tIns="31832" rIns="63664" bIns="31832">
            <a:spAutoFit/>
          </a:bodyPr>
          <a:lstStyle/>
          <a:p>
            <a:pPr defTabSz="1019073">
              <a:spcBef>
                <a:spcPct val="50000"/>
              </a:spcBef>
            </a:pP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Johnsonville Ash Disposal Area 2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Summary &amp; Conclusions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Clowns in the Trench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E24F55-7329-4640-A985-C14031BD2CDC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4" name="Picture 3" descr="DSCF00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2522" y="1389057"/>
            <a:ext cx="8179904" cy="6134928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 bwMode="auto">
          <a:xfrm>
            <a:off x="6423950" y="1312342"/>
            <a:ext cx="3216126" cy="1604479"/>
          </a:xfrm>
          <a:prstGeom prst="wedgeEllipseCallout">
            <a:avLst>
              <a:gd name="adj1" fmla="val -54816"/>
              <a:gd name="adj2" fmla="val 80135"/>
            </a:avLst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We hope you enjoyed our presentation !  Any Questions?</a:t>
            </a:r>
          </a:p>
        </p:txBody>
      </p:sp>
      <p:sp>
        <p:nvSpPr>
          <p:cNvPr id="8" name="Cloud Callout 7"/>
          <p:cNvSpPr/>
          <p:nvPr/>
        </p:nvSpPr>
        <p:spPr bwMode="auto">
          <a:xfrm>
            <a:off x="1238491" y="1493134"/>
            <a:ext cx="3125164" cy="1551008"/>
          </a:xfrm>
          <a:prstGeom prst="cloudCallout">
            <a:avLst>
              <a:gd name="adj1" fmla="val 60028"/>
              <a:gd name="adj2" fmla="val 11580"/>
            </a:avLst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1019175"/>
            <a:r>
              <a:rPr lang="en-US" dirty="0" smtClean="0">
                <a:solidFill>
                  <a:schemeClr val="bg1"/>
                </a:solidFill>
              </a:rPr>
              <a:t>I hope that they don’t ask any questions about PPD!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393" y="1390228"/>
            <a:ext cx="6725074" cy="5924972"/>
          </a:xfrm>
        </p:spPr>
        <p:txBody>
          <a:bodyPr>
            <a:normAutofit/>
          </a:bodyPr>
          <a:lstStyle/>
          <a:p>
            <a:pPr lvl="1">
              <a:lnSpc>
                <a:spcPct val="150000"/>
              </a:lnSpc>
              <a:spcBef>
                <a:spcPts val="599"/>
              </a:spcBef>
              <a:buSzPct val="75000"/>
              <a:buNone/>
            </a:pP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Phase 3 – Remediation Design and Construction</a:t>
            </a:r>
          </a:p>
          <a:p>
            <a:pPr lvl="2">
              <a:lnSpc>
                <a:spcPct val="150000"/>
              </a:lnSpc>
              <a:buSzPct val="75000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Structural Deficiencies</a:t>
            </a:r>
          </a:p>
          <a:p>
            <a:pPr lvl="2">
              <a:lnSpc>
                <a:spcPct val="150000"/>
              </a:lnSpc>
              <a:buSzPct val="75000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Improve Freeboard (Storage)</a:t>
            </a:r>
          </a:p>
          <a:p>
            <a:pPr lvl="2">
              <a:lnSpc>
                <a:spcPct val="150000"/>
              </a:lnSpc>
              <a:buSzPct val="75000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Risk Reduction</a:t>
            </a:r>
          </a:p>
          <a:p>
            <a:pPr lvl="1">
              <a:lnSpc>
                <a:spcPct val="150000"/>
              </a:lnSpc>
              <a:spcBef>
                <a:spcPts val="599"/>
              </a:spcBef>
              <a:buSzPct val="75000"/>
              <a:buNone/>
            </a:pP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Phase 4 – Programmatic Improvements</a:t>
            </a:r>
            <a:endParaRPr lang="en-US" sz="27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2">
              <a:lnSpc>
                <a:spcPct val="150000"/>
              </a:lnSpc>
              <a:buSzPct val="75000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Dam Safety Inspection Training</a:t>
            </a:r>
          </a:p>
          <a:p>
            <a:pPr lvl="2">
              <a:lnSpc>
                <a:spcPct val="150000"/>
              </a:lnSpc>
              <a:buSzPct val="75000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Programmatic Documents</a:t>
            </a:r>
          </a:p>
          <a:p>
            <a:pPr lvl="2">
              <a:lnSpc>
                <a:spcPct val="150000"/>
              </a:lnSpc>
              <a:buSzPct val="75000"/>
            </a:pPr>
            <a:endParaRPr lang="en-US" dirty="0" smtClean="0"/>
          </a:p>
          <a:p>
            <a:pPr lvl="2">
              <a:lnSpc>
                <a:spcPct val="150000"/>
              </a:lnSpc>
              <a:buSzPct val="75000"/>
            </a:pPr>
            <a:endParaRPr lang="en-US" dirty="0" smtClean="0"/>
          </a:p>
          <a:p>
            <a:pPr lvl="1">
              <a:lnSpc>
                <a:spcPct val="150000"/>
              </a:lnSpc>
              <a:spcBef>
                <a:spcPts val="599"/>
              </a:spcBef>
              <a:buSzPct val="75000"/>
              <a:buNone/>
            </a:pPr>
            <a:endParaRPr lang="en-US" dirty="0" smtClean="0"/>
          </a:p>
        </p:txBody>
      </p:sp>
      <p:grpSp>
        <p:nvGrpSpPr>
          <p:cNvPr id="2" name="Group 13"/>
          <p:cNvGrpSpPr/>
          <p:nvPr/>
        </p:nvGrpSpPr>
        <p:grpSpPr>
          <a:xfrm>
            <a:off x="6702214" y="4654974"/>
            <a:ext cx="471488" cy="420197"/>
            <a:chOff x="4695825" y="1521620"/>
            <a:chExt cx="471488" cy="420197"/>
          </a:xfrm>
        </p:grpSpPr>
        <p:grpSp>
          <p:nvGrpSpPr>
            <p:cNvPr id="4" name="Group 11"/>
            <p:cNvGrpSpPr/>
            <p:nvPr/>
          </p:nvGrpSpPr>
          <p:grpSpPr>
            <a:xfrm>
              <a:off x="4695825" y="1541125"/>
              <a:ext cx="410431" cy="400692"/>
              <a:chOff x="4695825" y="1541125"/>
              <a:chExt cx="410431" cy="400692"/>
            </a:xfrm>
          </p:grpSpPr>
          <p:sp>
            <p:nvSpPr>
              <p:cNvPr id="9" name="Freeform 8"/>
              <p:cNvSpPr/>
              <p:nvPr/>
            </p:nvSpPr>
            <p:spPr bwMode="auto">
              <a:xfrm>
                <a:off x="4767208" y="1541125"/>
                <a:ext cx="339048" cy="400692"/>
              </a:xfrm>
              <a:custGeom>
                <a:avLst/>
                <a:gdLst>
                  <a:gd name="connsiteX0" fmla="*/ 0 w 339048"/>
                  <a:gd name="connsiteY0" fmla="*/ 277402 h 400692"/>
                  <a:gd name="connsiteX1" fmla="*/ 102742 w 339048"/>
                  <a:gd name="connsiteY1" fmla="*/ 400692 h 400692"/>
                  <a:gd name="connsiteX2" fmla="*/ 339048 w 339048"/>
                  <a:gd name="connsiteY2" fmla="*/ 0 h 400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9048" h="400692">
                    <a:moveTo>
                      <a:pt x="0" y="277402"/>
                    </a:moveTo>
                    <a:lnTo>
                      <a:pt x="102742" y="400692"/>
                    </a:lnTo>
                    <a:lnTo>
                      <a:pt x="339048" y="0"/>
                    </a:lnTo>
                  </a:path>
                </a:pathLst>
              </a:custGeom>
              <a:noFill/>
              <a:ln w="889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19056"/>
                <a:endParaRPr lang="en-US" dirty="0" smtClean="0"/>
              </a:p>
            </p:txBody>
          </p:sp>
          <p:sp>
            <p:nvSpPr>
              <p:cNvPr id="11" name="Freeform 10"/>
              <p:cNvSpPr/>
              <p:nvPr/>
            </p:nvSpPr>
            <p:spPr bwMode="auto">
              <a:xfrm>
                <a:off x="4695825" y="1793082"/>
                <a:ext cx="109537" cy="64294"/>
              </a:xfrm>
              <a:custGeom>
                <a:avLst/>
                <a:gdLst>
                  <a:gd name="connsiteX0" fmla="*/ 109537 w 109537"/>
                  <a:gd name="connsiteY0" fmla="*/ 0 h 54769"/>
                  <a:gd name="connsiteX1" fmla="*/ 0 w 109537"/>
                  <a:gd name="connsiteY1" fmla="*/ 0 h 54769"/>
                  <a:gd name="connsiteX2" fmla="*/ 14287 w 109537"/>
                  <a:gd name="connsiteY2" fmla="*/ 7144 h 54769"/>
                  <a:gd name="connsiteX3" fmla="*/ 42862 w 109537"/>
                  <a:gd name="connsiteY3" fmla="*/ 54769 h 54769"/>
                  <a:gd name="connsiteX4" fmla="*/ 109537 w 109537"/>
                  <a:gd name="connsiteY4" fmla="*/ 0 h 54769"/>
                  <a:gd name="connsiteX0" fmla="*/ 109537 w 109537"/>
                  <a:gd name="connsiteY0" fmla="*/ 0 h 64294"/>
                  <a:gd name="connsiteX1" fmla="*/ 0 w 109537"/>
                  <a:gd name="connsiteY1" fmla="*/ 0 h 64294"/>
                  <a:gd name="connsiteX2" fmla="*/ 14287 w 109537"/>
                  <a:gd name="connsiteY2" fmla="*/ 7144 h 64294"/>
                  <a:gd name="connsiteX3" fmla="*/ 52387 w 109537"/>
                  <a:gd name="connsiteY3" fmla="*/ 64294 h 64294"/>
                  <a:gd name="connsiteX4" fmla="*/ 109537 w 109537"/>
                  <a:gd name="connsiteY4" fmla="*/ 0 h 64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537" h="64294">
                    <a:moveTo>
                      <a:pt x="109537" y="0"/>
                    </a:moveTo>
                    <a:lnTo>
                      <a:pt x="0" y="0"/>
                    </a:lnTo>
                    <a:lnTo>
                      <a:pt x="14287" y="7144"/>
                    </a:lnTo>
                    <a:lnTo>
                      <a:pt x="52387" y="64294"/>
                    </a:lnTo>
                    <a:lnTo>
                      <a:pt x="109537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19056"/>
                <a:endParaRPr lang="en-US" dirty="0" smtClean="0"/>
              </a:p>
            </p:txBody>
          </p:sp>
        </p:grpSp>
        <p:sp>
          <p:nvSpPr>
            <p:cNvPr id="13" name="Freeform 12"/>
            <p:cNvSpPr/>
            <p:nvPr/>
          </p:nvSpPr>
          <p:spPr bwMode="auto">
            <a:xfrm>
              <a:off x="5069681" y="1521620"/>
              <a:ext cx="97632" cy="66676"/>
            </a:xfrm>
            <a:custGeom>
              <a:avLst/>
              <a:gdLst>
                <a:gd name="connsiteX0" fmla="*/ 0 w 97632"/>
                <a:gd name="connsiteY0" fmla="*/ 0 h 45244"/>
                <a:gd name="connsiteX1" fmla="*/ 97632 w 97632"/>
                <a:gd name="connsiteY1" fmla="*/ 0 h 45244"/>
                <a:gd name="connsiteX2" fmla="*/ 71438 w 97632"/>
                <a:gd name="connsiteY2" fmla="*/ 45244 h 45244"/>
                <a:gd name="connsiteX3" fmla="*/ 0 w 97632"/>
                <a:gd name="connsiteY3" fmla="*/ 0 h 45244"/>
                <a:gd name="connsiteX0" fmla="*/ 0 w 97632"/>
                <a:gd name="connsiteY0" fmla="*/ 0 h 57151"/>
                <a:gd name="connsiteX1" fmla="*/ 97632 w 97632"/>
                <a:gd name="connsiteY1" fmla="*/ 0 h 57151"/>
                <a:gd name="connsiteX2" fmla="*/ 57150 w 97632"/>
                <a:gd name="connsiteY2" fmla="*/ 57151 h 57151"/>
                <a:gd name="connsiteX3" fmla="*/ 0 w 97632"/>
                <a:gd name="connsiteY3" fmla="*/ 0 h 57151"/>
                <a:gd name="connsiteX0" fmla="*/ 0 w 97632"/>
                <a:gd name="connsiteY0" fmla="*/ 0 h 66676"/>
                <a:gd name="connsiteX1" fmla="*/ 97632 w 97632"/>
                <a:gd name="connsiteY1" fmla="*/ 0 h 66676"/>
                <a:gd name="connsiteX2" fmla="*/ 57150 w 97632"/>
                <a:gd name="connsiteY2" fmla="*/ 66676 h 66676"/>
                <a:gd name="connsiteX3" fmla="*/ 0 w 97632"/>
                <a:gd name="connsiteY3" fmla="*/ 0 h 66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632" h="66676">
                  <a:moveTo>
                    <a:pt x="0" y="0"/>
                  </a:moveTo>
                  <a:lnTo>
                    <a:pt x="97632" y="0"/>
                  </a:lnTo>
                  <a:lnTo>
                    <a:pt x="57150" y="666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1019056"/>
              <a:endParaRPr lang="en-US" dirty="0" smtClean="0"/>
            </a:p>
          </p:txBody>
        </p:sp>
      </p:grpSp>
      <p:sp>
        <p:nvSpPr>
          <p:cNvPr id="20" name="Title 1"/>
          <p:cNvSpPr txBox="1">
            <a:spLocks/>
          </p:cNvSpPr>
          <p:nvPr/>
        </p:nvSpPr>
        <p:spPr bwMode="auto">
          <a:xfrm>
            <a:off x="0" y="625444"/>
            <a:ext cx="100584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hangingPunct="0">
              <a:defRPr/>
            </a:pPr>
            <a:r>
              <a:rPr lang="en-US" sz="2700" b="1" i="1" kern="0" dirty="0">
                <a:latin typeface="Arial" pitchFamily="34" charset="0"/>
                <a:ea typeface="+mj-ea"/>
                <a:cs typeface="Arial" pitchFamily="34" charset="0"/>
              </a:rPr>
              <a:t>CCP Projects &amp; Engineering’s Highlights</a:t>
            </a:r>
          </a:p>
        </p:txBody>
      </p:sp>
      <p:pic>
        <p:nvPicPr>
          <p:cNvPr id="29" name="Picture 28" descr="P9020682sep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86314" y="1613747"/>
            <a:ext cx="3042420" cy="2281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TextBox 29"/>
          <p:cNvSpPr txBox="1"/>
          <p:nvPr/>
        </p:nvSpPr>
        <p:spPr>
          <a:xfrm>
            <a:off x="6292032" y="3981027"/>
            <a:ext cx="3326101" cy="268314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100" b="1" i="1" dirty="0" smtClean="0"/>
              <a:t>Construction of Improvements at Bull Run</a:t>
            </a:r>
            <a:endParaRPr lang="en-US" sz="1100" b="1" i="1" dirty="0"/>
          </a:p>
        </p:txBody>
      </p:sp>
      <p:pic>
        <p:nvPicPr>
          <p:cNvPr id="1026" name="Picture 2" descr="C:\Documents and Settings\rlsanche\My Documents\My Pictures\Microsoft Clip Organizer\0028359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94127" y="4731173"/>
            <a:ext cx="2179320" cy="2245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9787"/>
            <a:ext cx="10058400" cy="697627"/>
          </a:xfrm>
        </p:spPr>
        <p:txBody>
          <a:bodyPr>
            <a:normAutofit/>
          </a:bodyPr>
          <a:lstStyle/>
          <a:p>
            <a:pPr eaLnBrk="0" hangingPunct="0">
              <a:defRPr/>
            </a:pPr>
            <a:r>
              <a:rPr lang="en-US" sz="2700" i="1" dirty="0">
                <a:latin typeface="Arial" pitchFamily="34" charset="0"/>
                <a:cs typeface="Arial" pitchFamily="34" charset="0"/>
              </a:rPr>
              <a:t>Looking Forward </a:t>
            </a:r>
            <a:r>
              <a:rPr lang="en-US" sz="2700" i="1" dirty="0" smtClean="0">
                <a:latin typeface="Arial" pitchFamily="34" charset="0"/>
                <a:cs typeface="Arial" pitchFamily="34" charset="0"/>
              </a:rPr>
              <a:t>– FGD&amp;C’s Next </a:t>
            </a:r>
            <a:r>
              <a:rPr lang="en-US" sz="2700" i="1" dirty="0">
                <a:latin typeface="Arial" pitchFamily="34" charset="0"/>
                <a:cs typeface="Arial" pitchFamily="34" charset="0"/>
              </a:rPr>
              <a:t>Steps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0" y="1476583"/>
            <a:ext cx="4927600" cy="5398346"/>
          </a:xfrm>
          <a:prstGeom prst="rect">
            <a:avLst/>
          </a:prstGeom>
        </p:spPr>
        <p:txBody>
          <a:bodyPr lIns="101882" tIns="50941" rIns="101882" bIns="50941"/>
          <a:lstStyle/>
          <a:p>
            <a:pPr marL="456348" indent="-456348" defTabSz="997599">
              <a:lnSpc>
                <a:spcPct val="90000"/>
              </a:lnSpc>
              <a:spcAft>
                <a:spcPct val="75000"/>
              </a:spcAft>
              <a:buClr>
                <a:schemeClr val="tx2"/>
              </a:buClr>
              <a:buFontTx/>
              <a:buChar char="•"/>
              <a:defRPr/>
            </a:pPr>
            <a:r>
              <a:rPr lang="en-US" sz="2400" kern="0" noProof="0" dirty="0" smtClean="0">
                <a:latin typeface="+mn-lt"/>
                <a:cs typeface="+mn-cs"/>
              </a:rPr>
              <a:t>Closure of all CCP Impoundments</a:t>
            </a:r>
            <a:endParaRPr lang="en-US" sz="2400" kern="0" dirty="0" smtClean="0">
              <a:latin typeface="+mn-lt"/>
              <a:ea typeface="+mn-ea"/>
              <a:cs typeface="+mn-cs"/>
            </a:endParaRPr>
          </a:p>
          <a:p>
            <a:pPr marL="456348" indent="-456348" defTabSz="997599">
              <a:lnSpc>
                <a:spcPct val="90000"/>
              </a:lnSpc>
              <a:spcAft>
                <a:spcPct val="75000"/>
              </a:spcAft>
              <a:buClr>
                <a:schemeClr val="tx2"/>
              </a:buClr>
              <a:buFontTx/>
              <a:buChar char="•"/>
              <a:defRPr/>
            </a:pPr>
            <a:r>
              <a:rPr lang="en-US" sz="2400" kern="0" dirty="0" smtClean="0">
                <a:latin typeface="+mn-lt"/>
                <a:cs typeface="+mn-cs"/>
              </a:rPr>
              <a:t>Transition to Dry Storage.</a:t>
            </a:r>
          </a:p>
          <a:p>
            <a:pPr marL="456348" indent="-456348" defTabSz="997599">
              <a:lnSpc>
                <a:spcPct val="90000"/>
              </a:lnSpc>
              <a:spcAft>
                <a:spcPct val="75000"/>
              </a:spcAft>
              <a:buClr>
                <a:schemeClr val="tx2"/>
              </a:buClr>
              <a:buFontTx/>
              <a:buChar char="•"/>
              <a:defRPr/>
            </a:pPr>
            <a:r>
              <a:rPr lang="en-US" sz="2400" kern="0" dirty="0" smtClean="0">
                <a:latin typeface="+mn-lt"/>
                <a:cs typeface="+mn-cs"/>
              </a:rPr>
              <a:t>Build Landfills</a:t>
            </a:r>
          </a:p>
          <a:p>
            <a:pPr marL="456348" indent="-456348" defTabSz="997599">
              <a:lnSpc>
                <a:spcPct val="90000"/>
              </a:lnSpc>
              <a:spcAft>
                <a:spcPct val="75000"/>
              </a:spcAft>
              <a:buClr>
                <a:schemeClr val="tx2"/>
              </a:buClr>
              <a:buFontTx/>
              <a:buChar char="•"/>
              <a:defRPr/>
            </a:pPr>
            <a:r>
              <a:rPr lang="en-US" sz="2400" kern="0" dirty="0" smtClean="0">
                <a:latin typeface="+mn-lt"/>
                <a:ea typeface="+mn-ea"/>
                <a:cs typeface="+mn-cs"/>
              </a:rPr>
              <a:t>Construct Dewatering Facilities.</a:t>
            </a:r>
          </a:p>
          <a:p>
            <a:pPr marL="456348" indent="-456348" defTabSz="997599">
              <a:lnSpc>
                <a:spcPct val="90000"/>
              </a:lnSpc>
              <a:spcAft>
                <a:spcPct val="75000"/>
              </a:spcAft>
              <a:buClr>
                <a:schemeClr val="tx2"/>
              </a:buClr>
              <a:buFontTx/>
              <a:buChar char="•"/>
              <a:defRPr/>
            </a:pPr>
            <a:r>
              <a:rPr lang="en-US" sz="2400" kern="0" baseline="0" dirty="0" smtClean="0">
                <a:latin typeface="+mn-lt"/>
                <a:cs typeface="+mn-cs"/>
              </a:rPr>
              <a:t>Implement</a:t>
            </a:r>
            <a:r>
              <a:rPr lang="en-US" sz="2400" kern="0" dirty="0" smtClean="0">
                <a:latin typeface="+mn-lt"/>
                <a:cs typeface="+mn-cs"/>
              </a:rPr>
              <a:t> Waste-Water and Storm-Water Management Strategies.</a:t>
            </a:r>
          </a:p>
          <a:p>
            <a:pPr marL="456348" indent="-456348" defTabSz="997599">
              <a:lnSpc>
                <a:spcPct val="90000"/>
              </a:lnSpc>
              <a:spcAft>
                <a:spcPct val="75000"/>
              </a:spcAft>
              <a:buClr>
                <a:schemeClr val="tx2"/>
              </a:buClr>
              <a:buFontTx/>
              <a:buChar char="•"/>
              <a:defRPr/>
            </a:pPr>
            <a:r>
              <a:rPr lang="en-US" sz="2400" kern="0" dirty="0" smtClean="0">
                <a:latin typeface="+mn-lt"/>
                <a:cs typeface="+mn-cs"/>
              </a:rPr>
              <a:t>Evaluate Seismic Risks.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532120" y="1361438"/>
            <a:ext cx="3702739" cy="2381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10407" y="4045001"/>
            <a:ext cx="1895907" cy="2594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55547" y="3522589"/>
            <a:ext cx="2499934" cy="1928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92340" y="5872481"/>
            <a:ext cx="2404127" cy="1564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381760"/>
            <a:ext cx="9052560" cy="5786120"/>
          </a:xfrm>
        </p:spPr>
        <p:txBody>
          <a:bodyPr>
            <a:normAutofit fontScale="92500"/>
          </a:bodyPr>
          <a:lstStyle/>
          <a:p>
            <a:r>
              <a:rPr lang="en-US" sz="2900" dirty="0">
                <a:latin typeface="Arial" pitchFamily="34" charset="0"/>
                <a:cs typeface="Arial" pitchFamily="34" charset="0"/>
              </a:rPr>
              <a:t>The Phase 1 Assessment performed for Ash Disposal Area No. 2 at TVA’s Johnsonville plant resulted in a high priority ranking with regards to needed risk reduction actions.  The assessment uncovered  the following issues of concern:  </a:t>
            </a:r>
          </a:p>
          <a:p>
            <a:pPr marL="902882" lvl="1" indent="-457146">
              <a:buAutoNum type="arabicParenR"/>
            </a:pPr>
            <a:r>
              <a:rPr lang="en-US" sz="2900" dirty="0">
                <a:latin typeface="Arial" pitchFamily="34" charset="0"/>
                <a:cs typeface="Arial" pitchFamily="34" charset="0"/>
              </a:rPr>
              <a:t>A lack of adequate hydraulic freeboard;</a:t>
            </a:r>
          </a:p>
          <a:p>
            <a:pPr marL="902882" lvl="1" indent="-457146">
              <a:buAutoNum type="arabicParenR"/>
            </a:pPr>
            <a:r>
              <a:rPr lang="en-US" sz="2900" dirty="0">
                <a:latin typeface="Arial" pitchFamily="34" charset="0"/>
                <a:cs typeface="Arial" pitchFamily="34" charset="0"/>
              </a:rPr>
              <a:t>Seepage areas which had reportedly increased in size;</a:t>
            </a:r>
          </a:p>
          <a:p>
            <a:pPr marL="902882" lvl="1" indent="-457146">
              <a:buAutoNum type="arabicParenR"/>
            </a:pPr>
            <a:r>
              <a:rPr lang="en-US" sz="2900" dirty="0">
                <a:latin typeface="Arial" pitchFamily="34" charset="0"/>
                <a:cs typeface="Arial" pitchFamily="34" charset="0"/>
              </a:rPr>
              <a:t>Tall spillway risers that were leaning; </a:t>
            </a:r>
          </a:p>
          <a:p>
            <a:pPr marL="902882" lvl="1" indent="-457146">
              <a:buAutoNum type="arabicParenR"/>
            </a:pPr>
            <a:r>
              <a:rPr lang="en-US" sz="2900" dirty="0">
                <a:latin typeface="Arial" pitchFamily="34" charset="0"/>
                <a:cs typeface="Arial" pitchFamily="34" charset="0"/>
              </a:rPr>
              <a:t>Submerged spillway outlet pipes that regularly surged and had a history of sinkhole formations; and</a:t>
            </a:r>
          </a:p>
          <a:p>
            <a:pPr marL="902882" lvl="1" indent="-457146">
              <a:buAutoNum type="arabicParenR"/>
            </a:pPr>
            <a:r>
              <a:rPr lang="en-US" sz="2900" dirty="0">
                <a:latin typeface="Arial" pitchFamily="34" charset="0"/>
                <a:cs typeface="Arial" pitchFamily="34" charset="0"/>
              </a:rPr>
              <a:t>Steep exterior dike 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slopes </a:t>
            </a:r>
            <a:r>
              <a:rPr lang="en-US" sz="2900" dirty="0">
                <a:latin typeface="Arial" pitchFamily="34" charset="0"/>
                <a:cs typeface="Arial" pitchFamily="34" charset="0"/>
              </a:rPr>
              <a:t>with potentially low factors of safety.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DC2BC-E27F-424A-A79D-E1B1AB38D816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666856"/>
            <a:ext cx="10058400" cy="465984"/>
          </a:xfrm>
        </p:spPr>
        <p:txBody>
          <a:bodyPr>
            <a:noAutofit/>
          </a:bodyPr>
          <a:lstStyle/>
          <a:p>
            <a:pPr eaLnBrk="0" hangingPunct="0">
              <a:defRPr/>
            </a:pPr>
            <a:r>
              <a:rPr lang="en-US" sz="2700" i="1" dirty="0">
                <a:latin typeface="Arial" pitchFamily="34" charset="0"/>
                <a:cs typeface="Arial" pitchFamily="34" charset="0"/>
              </a:rPr>
              <a:t>Results of the Phase 1 </a:t>
            </a:r>
            <a:r>
              <a:rPr lang="en-US" sz="2700" i="1" dirty="0" smtClean="0">
                <a:latin typeface="Arial" pitchFamily="34" charset="0"/>
                <a:cs typeface="Arial" pitchFamily="34" charset="0"/>
              </a:rPr>
              <a:t>Assessments</a:t>
            </a:r>
            <a:endParaRPr lang="en-US" sz="2700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381760"/>
            <a:ext cx="9052560" cy="5786120"/>
          </a:xfrm>
        </p:spPr>
        <p:txBody>
          <a:bodyPr>
            <a:normAutofit/>
          </a:bodyPr>
          <a:lstStyle/>
          <a:p>
            <a:r>
              <a:rPr lang="en-US" sz="2900" dirty="0" smtClean="0">
                <a:latin typeface="Arial" pitchFamily="34" charset="0"/>
                <a:cs typeface="Arial" pitchFamily="34" charset="0"/>
              </a:rPr>
              <a:t>This presentation describes the Risk Reduction Program performed for JOF’s Ash </a:t>
            </a:r>
            <a:r>
              <a:rPr lang="en-US" sz="2900" dirty="0">
                <a:latin typeface="Arial" pitchFamily="34" charset="0"/>
                <a:cs typeface="Arial" pitchFamily="34" charset="0"/>
              </a:rPr>
              <a:t>Disposal Area No. 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2.  This facility was placed on a high </a:t>
            </a:r>
            <a:r>
              <a:rPr lang="en-US" sz="2900" dirty="0">
                <a:latin typeface="Arial" pitchFamily="34" charset="0"/>
                <a:cs typeface="Arial" pitchFamily="34" charset="0"/>
              </a:rPr>
              <a:t>priority 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list due to its environmentally sensitive location.  </a:t>
            </a:r>
          </a:p>
          <a:p>
            <a:r>
              <a:rPr lang="en-US" sz="2900" dirty="0" smtClean="0">
                <a:latin typeface="Arial" pitchFamily="34" charset="0"/>
                <a:cs typeface="Arial" pitchFamily="34" charset="0"/>
              </a:rPr>
              <a:t>The presentation is divided in the following sections:  </a:t>
            </a:r>
            <a:endParaRPr lang="en-US" sz="2900" dirty="0">
              <a:latin typeface="Arial" pitchFamily="34" charset="0"/>
              <a:cs typeface="Arial" pitchFamily="34" charset="0"/>
            </a:endParaRPr>
          </a:p>
          <a:p>
            <a:pPr marL="902882" lvl="1" indent="-457146"/>
            <a:r>
              <a:rPr lang="en-US" sz="2900" dirty="0" smtClean="0">
                <a:latin typeface="Arial" pitchFamily="34" charset="0"/>
                <a:cs typeface="Arial" pitchFamily="34" charset="0"/>
              </a:rPr>
              <a:t>Plant location and history;</a:t>
            </a:r>
          </a:p>
          <a:p>
            <a:pPr marL="902882" lvl="1" indent="-457146"/>
            <a:r>
              <a:rPr lang="en-US" sz="2900" dirty="0" smtClean="0">
                <a:latin typeface="Arial" pitchFamily="34" charset="0"/>
                <a:cs typeface="Arial" pitchFamily="34" charset="0"/>
              </a:rPr>
              <a:t>Ash Disposal No. 2 construction sequence;</a:t>
            </a:r>
            <a:endParaRPr lang="en-US" sz="2900" dirty="0">
              <a:latin typeface="Arial" pitchFamily="34" charset="0"/>
              <a:cs typeface="Arial" pitchFamily="34" charset="0"/>
            </a:endParaRPr>
          </a:p>
          <a:p>
            <a:pPr marL="902882" lvl="1" indent="-457146"/>
            <a:r>
              <a:rPr lang="en-US" sz="2900" dirty="0" smtClean="0">
                <a:latin typeface="Arial" pitchFamily="34" charset="0"/>
                <a:cs typeface="Arial" pitchFamily="34" charset="0"/>
              </a:rPr>
              <a:t>Results of Phase I Assessment; </a:t>
            </a:r>
            <a:endParaRPr lang="en-US" sz="2900" dirty="0">
              <a:latin typeface="Arial" pitchFamily="34" charset="0"/>
              <a:cs typeface="Arial" pitchFamily="34" charset="0"/>
            </a:endParaRPr>
          </a:p>
          <a:p>
            <a:pPr marL="902882" lvl="1" indent="-457146"/>
            <a:r>
              <a:rPr lang="en-US" sz="2900" dirty="0" smtClean="0">
                <a:latin typeface="Arial" pitchFamily="34" charset="0"/>
                <a:cs typeface="Arial" pitchFamily="34" charset="0"/>
              </a:rPr>
              <a:t>Risk Reduction Program; </a:t>
            </a:r>
            <a:r>
              <a:rPr lang="en-US" sz="2900" dirty="0">
                <a:latin typeface="Arial" pitchFamily="34" charset="0"/>
                <a:cs typeface="Arial" pitchFamily="34" charset="0"/>
              </a:rPr>
              <a:t>and</a:t>
            </a:r>
          </a:p>
          <a:p>
            <a:pPr marL="902882" lvl="1" indent="-457146"/>
            <a:r>
              <a:rPr lang="en-US" sz="2900" dirty="0" smtClean="0">
                <a:latin typeface="Arial" pitchFamily="34" charset="0"/>
                <a:cs typeface="Arial" pitchFamily="34" charset="0"/>
              </a:rPr>
              <a:t>Summary and Conclusions.</a:t>
            </a:r>
            <a:endParaRPr lang="en-US" sz="2900" dirty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DC2BC-E27F-424A-A79D-E1B1AB38D816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666856"/>
            <a:ext cx="10058400" cy="465984"/>
          </a:xfrm>
        </p:spPr>
        <p:txBody>
          <a:bodyPr>
            <a:noAutofit/>
          </a:bodyPr>
          <a:lstStyle/>
          <a:p>
            <a:pPr eaLnBrk="0" hangingPunct="0">
              <a:defRPr/>
            </a:pPr>
            <a:r>
              <a:rPr lang="en-US" sz="2700" i="1" dirty="0" smtClean="0">
                <a:latin typeface="Arial" pitchFamily="34" charset="0"/>
                <a:cs typeface="Arial" pitchFamily="34" charset="0"/>
              </a:rPr>
              <a:t>Presentation Outline</a:t>
            </a:r>
            <a:endParaRPr lang="en-US" sz="2700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XPrLH92r06q2t1m8ULRfA"/>
</p:tagLst>
</file>

<file path=ppt/theme/theme1.xml><?xml version="1.0" encoding="utf-8"?>
<a:theme xmlns:a="http://schemas.openxmlformats.org/drawingml/2006/main" name="Project Plan Approach_v4">
  <a:themeElements>
    <a:clrScheme name="SM DRAFT">
      <a:dk1>
        <a:sysClr val="windowText" lastClr="000000"/>
      </a:dk1>
      <a:lt1>
        <a:sysClr val="window" lastClr="FFFFFF"/>
      </a:lt1>
      <a:dk2>
        <a:srgbClr val="000000"/>
      </a:dk2>
      <a:lt2>
        <a:srgbClr val="EEECE1"/>
      </a:lt2>
      <a:accent1>
        <a:srgbClr val="003A94"/>
      </a:accent1>
      <a:accent2>
        <a:srgbClr val="D4262A"/>
      </a:accent2>
      <a:accent3>
        <a:srgbClr val="AFBC36"/>
      </a:accent3>
      <a:accent4>
        <a:srgbClr val="767661"/>
      </a:accent4>
      <a:accent5>
        <a:srgbClr val="9DB6D1"/>
      </a:accent5>
      <a:accent6>
        <a:srgbClr val="FFC425"/>
      </a:accent6>
      <a:hlink>
        <a:srgbClr val="0000FF"/>
      </a:hlink>
      <a:folHlink>
        <a:srgbClr val="D60093"/>
      </a:folHlink>
    </a:clrScheme>
    <a:fontScheme name="Formal Report 2008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1917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1917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ormal Report 200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rmal Report 2008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rmal Report 2008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rmal Report 2008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rmal Report 2008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rmal Report 2008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rmal Report 2008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rmal Report 2008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rmal Report 2008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rmal Report 2008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rmal Report 2008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rmal Report 2008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851EDAA99E7D42BC6D99C60F085378" ma:contentTypeVersion="0" ma:contentTypeDescription="Create a new document." ma:contentTypeScope="" ma:versionID="4eefec152a48309f43e5f98fba1a90e5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6834f8c0c0eabdc6c42b2f987c760c09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8A656E9-7F95-43FD-9D31-B36BE01E578C}"/>
</file>

<file path=customXml/itemProps2.xml><?xml version="1.0" encoding="utf-8"?>
<ds:datastoreItem xmlns:ds="http://schemas.openxmlformats.org/officeDocument/2006/customXml" ds:itemID="{091371C1-1D38-45AF-A66B-08F636BA5649}"/>
</file>

<file path=customXml/itemProps3.xml><?xml version="1.0" encoding="utf-8"?>
<ds:datastoreItem xmlns:ds="http://schemas.openxmlformats.org/officeDocument/2006/customXml" ds:itemID="{7C3AF082-EF2D-4885-BF3E-D3BFE5178485}"/>
</file>

<file path=docProps/app.xml><?xml version="1.0" encoding="utf-8"?>
<Properties xmlns="http://schemas.openxmlformats.org/officeDocument/2006/extended-properties" xmlns:vt="http://schemas.openxmlformats.org/officeDocument/2006/docPropsVTypes">
  <Template>Project Plan Approach_v4.ppt</Template>
  <TotalTime>31388</TotalTime>
  <Words>1547</Words>
  <Application>Microsoft Office PowerPoint</Application>
  <PresentationFormat>Custom</PresentationFormat>
  <Paragraphs>245</Paragraphs>
  <Slides>54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Project Plan Approach_v4</vt:lpstr>
      <vt:lpstr>Risk Reduction at Ash Disposal Area No. 2 A Case Study TVA Johnsonville Fossil Plant New Johnsonville, Humphreys County, Tennessee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Looking Forward – FGD&amp;C’s Next Steps</vt:lpstr>
      <vt:lpstr>Results of the Phase 1 Assessments</vt:lpstr>
      <vt:lpstr>Presentation Outline</vt:lpstr>
      <vt:lpstr>PowerPoint Presentation</vt:lpstr>
      <vt:lpstr>PowerPoint Presentation</vt:lpstr>
      <vt:lpstr>PowerPoint Presentation</vt:lpstr>
      <vt:lpstr>PowerPoint Presentation</vt:lpstr>
      <vt:lpstr> Johnsonville Fossil Plant Timeline for Ash Disposal Area No.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Clowns in the Trench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JOF Project Review Meeting - October 13, 2010</dc:title>
  <dc:creator>Stephen Bickel</dc:creator>
  <cp:lastModifiedBy>Roberto</cp:lastModifiedBy>
  <cp:revision>876</cp:revision>
  <cp:lastPrinted>2009-11-02T16:58:28Z</cp:lastPrinted>
  <dcterms:created xsi:type="dcterms:W3CDTF">2009-11-03T14:14:59Z</dcterms:created>
  <dcterms:modified xsi:type="dcterms:W3CDTF">2014-12-11T18:26:16Z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981458139</vt:i4>
  </property>
  <property fmtid="{D5CDD505-2E9C-101B-9397-08002B2CF9AE}" pid="3" name="_NewReviewCycle">
    <vt:lpwstr/>
  </property>
  <property fmtid="{D5CDD505-2E9C-101B-9397-08002B2CF9AE}" pid="4" name="_EmailSubject">
    <vt:lpwstr>Paradise PowerPoint Slides</vt:lpwstr>
  </property>
  <property fmtid="{D5CDD505-2E9C-101B-9397-08002B2CF9AE}" pid="5" name="_AuthorEmail">
    <vt:lpwstr>jcadams@tva.gov</vt:lpwstr>
  </property>
  <property fmtid="{D5CDD505-2E9C-101B-9397-08002B2CF9AE}" pid="6" name="_AuthorEmailDisplayName">
    <vt:lpwstr>Adams, James Cedric</vt:lpwstr>
  </property>
  <property fmtid="{D5CDD505-2E9C-101B-9397-08002B2CF9AE}" pid="7" name="ContentTypeId">
    <vt:lpwstr>0x01010010851EDAA99E7D42BC6D99C60F085378</vt:lpwstr>
  </property>
</Properties>
</file>